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67" r:id="rId2"/>
    <p:sldId id="268" r:id="rId3"/>
    <p:sldId id="269" r:id="rId4"/>
    <p:sldId id="371" r:id="rId5"/>
    <p:sldId id="375" r:id="rId6"/>
    <p:sldId id="383" r:id="rId7"/>
    <p:sldId id="384" r:id="rId8"/>
    <p:sldId id="385" r:id="rId9"/>
    <p:sldId id="373" r:id="rId10"/>
    <p:sldId id="391" r:id="rId11"/>
    <p:sldId id="394" r:id="rId12"/>
    <p:sldId id="404" r:id="rId13"/>
    <p:sldId id="417" r:id="rId14"/>
    <p:sldId id="395" r:id="rId15"/>
    <p:sldId id="286" r:id="rId16"/>
    <p:sldId id="363" r:id="rId17"/>
    <p:sldId id="360" r:id="rId18"/>
    <p:sldId id="334" r:id="rId19"/>
    <p:sldId id="416" r:id="rId20"/>
  </p:sldIdLst>
  <p:sldSz cx="9906000" cy="6858000" type="A4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D813F9-F28E-0C44-A346-DEC14CF922E5}">
          <p14:sldIdLst>
            <p14:sldId id="267"/>
            <p14:sldId id="268"/>
            <p14:sldId id="269"/>
            <p14:sldId id="371"/>
            <p14:sldId id="375"/>
            <p14:sldId id="383"/>
            <p14:sldId id="384"/>
            <p14:sldId id="385"/>
            <p14:sldId id="373"/>
            <p14:sldId id="391"/>
            <p14:sldId id="394"/>
            <p14:sldId id="404"/>
            <p14:sldId id="417"/>
            <p14:sldId id="395"/>
            <p14:sldId id="286"/>
            <p14:sldId id="363"/>
            <p14:sldId id="360"/>
            <p14:sldId id="334"/>
            <p14:sldId id="41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1F1"/>
    <a:srgbClr val="D1D1D1"/>
    <a:srgbClr val="4756A0"/>
    <a:srgbClr val="B1C1E4"/>
    <a:srgbClr val="B9B9B9"/>
    <a:srgbClr val="A6A6A6"/>
    <a:srgbClr val="595959"/>
    <a:srgbClr val="FBFBFB"/>
    <a:srgbClr val="FCFCFC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4"/>
    <p:restoredTop sz="94719"/>
  </p:normalViewPr>
  <p:slideViewPr>
    <p:cSldViewPr snapToGrid="0">
      <p:cViewPr>
        <p:scale>
          <a:sx n="120" d="100"/>
          <a:sy n="120" d="100"/>
        </p:scale>
        <p:origin x="-72" y="104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Relationship Id="rId4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Relationship Id="rId4" Type="http://schemas.microsoft.com/office/2011/relationships/chartColorStyle" Target="colors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6850039391194496"/>
          <c:y val="9.0156754660335875E-2"/>
          <c:w val="0.26130368841143758"/>
          <c:h val="0.82922794890491158"/>
        </c:manualLayout>
      </c:layout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0961920"/>
        <c:axId val="40963456"/>
      </c:barChart>
      <c:catAx>
        <c:axId val="409619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0963456"/>
        <c:crosses val="autoZero"/>
        <c:auto val="1"/>
        <c:lblAlgn val="ctr"/>
        <c:lblOffset val="100"/>
        <c:noMultiLvlLbl val="0"/>
      </c:catAx>
      <c:valAx>
        <c:axId val="40963456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4096192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6850039391194496"/>
          <c:y val="9.0156754660335875E-2"/>
          <c:w val="0.26130368841143758"/>
          <c:h val="0.82922794890491158"/>
        </c:manualLayout>
      </c:layout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9035520"/>
        <c:axId val="49364992"/>
      </c:barChart>
      <c:catAx>
        <c:axId val="490355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9364992"/>
        <c:crosses val="autoZero"/>
        <c:auto val="1"/>
        <c:lblAlgn val="ctr"/>
        <c:lblOffset val="100"/>
        <c:noMultiLvlLbl val="0"/>
      </c:catAx>
      <c:valAx>
        <c:axId val="49364992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4903552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074332441935412"/>
          <c:y val="9.0156930644761768E-2"/>
          <c:w val="0.41854047734500277"/>
          <c:h val="0.82922794890491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>
              <a:softEdge rad="0"/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>
                <a:softEdge rad="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CC-7149-9EE5-F5E81176CC68}"/>
              </c:ext>
            </c:extLst>
          </c:dPt>
          <c:dPt>
            <c:idx val="1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>
                <a:softEdge rad="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CC-7149-9EE5-F5E81176CC68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74CC-7149-9EE5-F5E81176CC68}"/>
              </c:ext>
            </c:extLst>
          </c:dPt>
          <c:dLbls>
            <c:dLbl>
              <c:idx val="0"/>
              <c:layout>
                <c:manualLayout>
                  <c:x val="6.592821870518535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</a:t>
                    </a:r>
                    <a:r>
                      <a:rPr lang="ru-RU" baseline="0" dirty="0" smtClean="0"/>
                      <a:t> 610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8892328057778034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40 159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1422236930617569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47</a:t>
                    </a:r>
                    <a:r>
                      <a:rPr lang="ru-RU" baseline="0" dirty="0" smtClean="0"/>
                      <a:t> 869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 Black" panose="020B0604020202020204" pitchFamily="34" charset="0"/>
                    <a:ea typeface="+mn-ea"/>
                    <a:cs typeface="Arial Black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малый и микро бизнес</c:v>
                </c:pt>
                <c:pt idx="1">
                  <c:v>средний бизес</c:v>
                </c:pt>
                <c:pt idx="2">
                  <c:v>крубный бизес</c:v>
                </c:pt>
              </c:strCache>
            </c:strRef>
          </c:cat>
          <c:val>
            <c:numRef>
              <c:f>Лист1!$B$2:$B$4</c:f>
              <c:numCache>
                <c:formatCode>#,##0\ [$₽-419]</c:formatCode>
                <c:ptCount val="3"/>
                <c:pt idx="0">
                  <c:v>33500</c:v>
                </c:pt>
                <c:pt idx="1">
                  <c:v>34475</c:v>
                </c:pt>
                <c:pt idx="2">
                  <c:v>42911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4CC-7149-9EE5-F5E81176CC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0994688"/>
        <c:axId val="41162240"/>
      </c:barChart>
      <c:catAx>
        <c:axId val="409946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162240"/>
        <c:crosses val="autoZero"/>
        <c:auto val="1"/>
        <c:lblAlgn val="ctr"/>
        <c:lblOffset val="100"/>
        <c:noMultiLvlLbl val="0"/>
      </c:catAx>
      <c:valAx>
        <c:axId val="41162240"/>
        <c:scaling>
          <c:orientation val="minMax"/>
        </c:scaling>
        <c:delete val="1"/>
        <c:axPos val="b"/>
        <c:numFmt formatCode="#,##0\ [$₽-419]" sourceLinked="1"/>
        <c:majorTickMark val="none"/>
        <c:minorTickMark val="none"/>
        <c:tickLblPos val="nextTo"/>
        <c:crossAx val="4099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074346611986045"/>
          <c:y val="0.13782161149156674"/>
          <c:w val="0.41854047734500277"/>
          <c:h val="0.82922794890491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>
              <a:softEdge rad="0"/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>
                <a:softEdge rad="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CC-7149-9EE5-F5E81176CC68}"/>
              </c:ext>
            </c:extLst>
          </c:dPt>
          <c:dPt>
            <c:idx val="1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>
                <a:softEdge rad="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CC-7149-9EE5-F5E81176CC68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74CC-7149-9EE5-F5E81176CC68}"/>
              </c:ext>
            </c:extLst>
          </c:dPt>
          <c:dLbls>
            <c:dLbl>
              <c:idx val="0"/>
              <c:layout>
                <c:manualLayout>
                  <c:x val="4.3952145803456903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42 944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5928218705185351E-2"/>
                  <c:y val="7.9441134744675668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51</a:t>
                    </a:r>
                    <a:r>
                      <a:rPr lang="ru-RU" baseline="0" dirty="0" smtClean="0"/>
                      <a:t> 481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1422236930617569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57 374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 Black" panose="020B0604020202020204" pitchFamily="34" charset="0"/>
                    <a:ea typeface="+mn-ea"/>
                    <a:cs typeface="Arial Black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малый и микро бизнес</c:v>
                </c:pt>
                <c:pt idx="1">
                  <c:v>средний бизес</c:v>
                </c:pt>
                <c:pt idx="2">
                  <c:v>крубный бизес</c:v>
                </c:pt>
              </c:strCache>
            </c:strRef>
          </c:cat>
          <c:val>
            <c:numRef>
              <c:f>Лист1!$B$2:$B$4</c:f>
              <c:numCache>
                <c:formatCode>#,##0\ [$₽-419]</c:formatCode>
                <c:ptCount val="3"/>
                <c:pt idx="0">
                  <c:v>33500</c:v>
                </c:pt>
                <c:pt idx="1">
                  <c:v>34475</c:v>
                </c:pt>
                <c:pt idx="2">
                  <c:v>42911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4CC-7149-9EE5-F5E81176CC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9485440"/>
        <c:axId val="39488896"/>
      </c:barChart>
      <c:catAx>
        <c:axId val="394854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9488896"/>
        <c:crosses val="autoZero"/>
        <c:auto val="1"/>
        <c:lblAlgn val="ctr"/>
        <c:lblOffset val="100"/>
        <c:noMultiLvlLbl val="0"/>
      </c:catAx>
      <c:valAx>
        <c:axId val="39488896"/>
        <c:scaling>
          <c:orientation val="minMax"/>
        </c:scaling>
        <c:delete val="1"/>
        <c:axPos val="b"/>
        <c:numFmt formatCode="#,##0\ [$₽-419]" sourceLinked="1"/>
        <c:majorTickMark val="none"/>
        <c:minorTickMark val="none"/>
        <c:tickLblPos val="nextTo"/>
        <c:crossAx val="39485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074332441935412"/>
          <c:y val="9.0156930644761768E-2"/>
          <c:w val="0.41854047734500277"/>
          <c:h val="0.82922794890491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>
              <a:softEdge rad="0"/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>
                <a:softEdge rad="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CC-7149-9EE5-F5E81176CC68}"/>
              </c:ext>
            </c:extLst>
          </c:dPt>
          <c:dPt>
            <c:idx val="1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>
                <a:softEdge rad="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CC-7149-9EE5-F5E81176CC68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74CC-7149-9EE5-F5E81176CC68}"/>
              </c:ext>
            </c:extLst>
          </c:dPt>
          <c:dLbls>
            <c:dLbl>
              <c:idx val="0"/>
              <c:layout>
                <c:manualLayout>
                  <c:x val="4.3952145803456903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37</a:t>
                    </a:r>
                    <a:r>
                      <a:rPr lang="ru-RU" baseline="0" dirty="0" smtClean="0"/>
                      <a:t> 585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37</a:t>
                    </a:r>
                    <a:r>
                      <a:rPr lang="ru-RU" baseline="0" dirty="0" smtClean="0"/>
                      <a:t> 219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39</a:t>
                    </a:r>
                    <a:r>
                      <a:rPr lang="ru-RU" baseline="0" dirty="0" smtClean="0"/>
                      <a:t> 853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 Black" panose="020B0604020202020204" pitchFamily="34" charset="0"/>
                    <a:ea typeface="+mn-ea"/>
                    <a:cs typeface="Arial Black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малый и микро бизнес</c:v>
                </c:pt>
                <c:pt idx="1">
                  <c:v>средний бизес</c:v>
                </c:pt>
                <c:pt idx="2">
                  <c:v>крубный бизес</c:v>
                </c:pt>
              </c:strCache>
            </c:strRef>
          </c:cat>
          <c:val>
            <c:numRef>
              <c:f>Лист1!$B$2:$B$4</c:f>
              <c:numCache>
                <c:formatCode>#,##0\ [$₽-419]</c:formatCode>
                <c:ptCount val="3"/>
                <c:pt idx="0">
                  <c:v>33500</c:v>
                </c:pt>
                <c:pt idx="1">
                  <c:v>34475</c:v>
                </c:pt>
                <c:pt idx="2">
                  <c:v>42911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4CC-7149-9EE5-F5E81176CC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9399808"/>
        <c:axId val="39407616"/>
      </c:barChart>
      <c:catAx>
        <c:axId val="393998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9407616"/>
        <c:crosses val="autoZero"/>
        <c:auto val="1"/>
        <c:lblAlgn val="ctr"/>
        <c:lblOffset val="100"/>
        <c:noMultiLvlLbl val="0"/>
      </c:catAx>
      <c:valAx>
        <c:axId val="39407616"/>
        <c:scaling>
          <c:orientation val="minMax"/>
        </c:scaling>
        <c:delete val="1"/>
        <c:axPos val="b"/>
        <c:numFmt formatCode="#,##0\ [$₽-419]" sourceLinked="1"/>
        <c:majorTickMark val="none"/>
        <c:minorTickMark val="none"/>
        <c:tickLblPos val="nextTo"/>
        <c:crossAx val="3939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370757547245315"/>
          <c:y val="9.8101044119229264E-2"/>
          <c:w val="0.41854047734500277"/>
          <c:h val="0.82922794890491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>
              <a:softEdge rad="0"/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>
                <a:softEdge rad="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CC-7149-9EE5-F5E81176CC68}"/>
              </c:ext>
            </c:extLst>
          </c:dPt>
          <c:dPt>
            <c:idx val="1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>
                <a:softEdge rad="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CC-7149-9EE5-F5E81176CC68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74CC-7149-9EE5-F5E81176CC68}"/>
              </c:ext>
            </c:extLst>
          </c:dPt>
          <c:dLbls>
            <c:dLbl>
              <c:idx val="0"/>
              <c:layout>
                <c:manualLayout>
                  <c:x val="9.8892328057778034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39 006</a:t>
                    </a:r>
                    <a:r>
                      <a:rPr lang="ru-RU" baseline="0" dirty="0" smtClean="0"/>
                      <a:t>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1537438273407438"/>
                  <c:y val="-7.94411347446749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41 370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7904291606913917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54</a:t>
                    </a:r>
                    <a:r>
                      <a:rPr lang="ru-RU" baseline="0" dirty="0" smtClean="0"/>
                      <a:t> 281</a:t>
                    </a:r>
                    <a:r>
                      <a:rPr lang="ru-RU" dirty="0" smtClean="0"/>
                      <a:t>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 Black" panose="020B0604020202020204" pitchFamily="34" charset="0"/>
                    <a:ea typeface="+mn-ea"/>
                    <a:cs typeface="Arial Black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малый и микро бизнес</c:v>
                </c:pt>
                <c:pt idx="1">
                  <c:v>средний бизес</c:v>
                </c:pt>
                <c:pt idx="2">
                  <c:v>крубный бизес</c:v>
                </c:pt>
              </c:strCache>
            </c:strRef>
          </c:cat>
          <c:val>
            <c:numRef>
              <c:f>Лист1!$B$2:$B$4</c:f>
              <c:numCache>
                <c:formatCode>#,##0\ [$₽-419]</c:formatCode>
                <c:ptCount val="3"/>
                <c:pt idx="0">
                  <c:v>33500</c:v>
                </c:pt>
                <c:pt idx="1">
                  <c:v>34475</c:v>
                </c:pt>
                <c:pt idx="2">
                  <c:v>42911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4CC-7149-9EE5-F5E81176CC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2492672"/>
        <c:axId val="42500480"/>
      </c:barChart>
      <c:catAx>
        <c:axId val="42492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500480"/>
        <c:crosses val="autoZero"/>
        <c:auto val="1"/>
        <c:lblAlgn val="ctr"/>
        <c:lblOffset val="100"/>
        <c:noMultiLvlLbl val="0"/>
      </c:catAx>
      <c:valAx>
        <c:axId val="42500480"/>
        <c:scaling>
          <c:orientation val="minMax"/>
        </c:scaling>
        <c:delete val="1"/>
        <c:axPos val="b"/>
        <c:numFmt formatCode="#,##0\ [$₽-419]" sourceLinked="1"/>
        <c:majorTickMark val="none"/>
        <c:minorTickMark val="none"/>
        <c:tickLblPos val="nextTo"/>
        <c:crossAx val="42492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074332441935412"/>
          <c:y val="9.0156930644761768E-2"/>
          <c:w val="0.41854047734500277"/>
          <c:h val="0.82922794890491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>
              <a:softEdge rad="0"/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>
                <a:softEdge rad="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CC-7149-9EE5-F5E81176CC68}"/>
              </c:ext>
            </c:extLst>
          </c:dPt>
          <c:dPt>
            <c:idx val="1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>
                <a:softEdge rad="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CC-7149-9EE5-F5E81176CC68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74CC-7149-9EE5-F5E81176CC68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31</a:t>
                    </a:r>
                    <a:r>
                      <a:rPr lang="ru-RU" baseline="0" dirty="0" smtClean="0"/>
                      <a:t> 009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34</a:t>
                    </a:r>
                    <a:r>
                      <a:rPr lang="ru-RU" baseline="0" dirty="0" smtClean="0"/>
                      <a:t> 554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39</a:t>
                    </a:r>
                    <a:r>
                      <a:rPr lang="ru-RU" baseline="0" dirty="0" smtClean="0"/>
                      <a:t> 042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 Black" panose="020B0604020202020204" pitchFamily="34" charset="0"/>
                    <a:ea typeface="+mn-ea"/>
                    <a:cs typeface="Arial Black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малый и микро бизнес</c:v>
                </c:pt>
                <c:pt idx="1">
                  <c:v>средний бизес</c:v>
                </c:pt>
                <c:pt idx="2">
                  <c:v>крубный бизес</c:v>
                </c:pt>
              </c:strCache>
            </c:strRef>
          </c:cat>
          <c:val>
            <c:numRef>
              <c:f>Лист1!$B$2:$B$4</c:f>
              <c:numCache>
                <c:formatCode>#,##0\ [$₽-419]</c:formatCode>
                <c:ptCount val="3"/>
                <c:pt idx="0">
                  <c:v>33500</c:v>
                </c:pt>
                <c:pt idx="1">
                  <c:v>34475</c:v>
                </c:pt>
                <c:pt idx="2">
                  <c:v>42911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4CC-7149-9EE5-F5E81176CC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2407040"/>
        <c:axId val="42414848"/>
      </c:barChart>
      <c:catAx>
        <c:axId val="424070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414848"/>
        <c:crosses val="autoZero"/>
        <c:auto val="1"/>
        <c:lblAlgn val="ctr"/>
        <c:lblOffset val="100"/>
        <c:noMultiLvlLbl val="0"/>
      </c:catAx>
      <c:valAx>
        <c:axId val="42414848"/>
        <c:scaling>
          <c:orientation val="minMax"/>
        </c:scaling>
        <c:delete val="1"/>
        <c:axPos val="b"/>
        <c:numFmt formatCode="#,##0\ [$₽-419]" sourceLinked="1"/>
        <c:majorTickMark val="none"/>
        <c:minorTickMark val="none"/>
        <c:tickLblPos val="nextTo"/>
        <c:crossAx val="42407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370757547245315"/>
          <c:y val="9.8101044119229264E-2"/>
          <c:w val="0.41854047734500277"/>
          <c:h val="0.82922794890491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>
              <a:softEdge rad="0"/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>
                <a:softEdge rad="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CC-7149-9EE5-F5E81176CC68}"/>
              </c:ext>
            </c:extLst>
          </c:dPt>
          <c:dPt>
            <c:idx val="1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>
                <a:softEdge rad="0"/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CC-7149-9EE5-F5E81176CC68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74CC-7149-9EE5-F5E81176CC68}"/>
              </c:ext>
            </c:extLst>
          </c:dPt>
          <c:dLbls>
            <c:dLbl>
              <c:idx val="0"/>
              <c:layout>
                <c:manualLayout>
                  <c:x val="9.8892328057778034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37</a:t>
                    </a:r>
                    <a:r>
                      <a:rPr lang="ru-RU" baseline="0" dirty="0" smtClean="0"/>
                      <a:t> 728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1537438273407438"/>
                  <c:y val="-7.94411347446749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43 045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7904291606913917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47 509 рублей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 Black" panose="020B0604020202020204" pitchFamily="34" charset="0"/>
                    <a:ea typeface="+mn-ea"/>
                    <a:cs typeface="Arial Black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малый и микро бизнес</c:v>
                </c:pt>
                <c:pt idx="1">
                  <c:v>средний бизес</c:v>
                </c:pt>
                <c:pt idx="2">
                  <c:v>крубный бизес</c:v>
                </c:pt>
              </c:strCache>
            </c:strRef>
          </c:cat>
          <c:val>
            <c:numRef>
              <c:f>Лист1!$B$2:$B$4</c:f>
              <c:numCache>
                <c:formatCode>#,##0\ [$₽-419]</c:formatCode>
                <c:ptCount val="3"/>
                <c:pt idx="0">
                  <c:v>33500</c:v>
                </c:pt>
                <c:pt idx="1">
                  <c:v>34475</c:v>
                </c:pt>
                <c:pt idx="2">
                  <c:v>42911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4CC-7149-9EE5-F5E81176CC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1930624"/>
        <c:axId val="51938432"/>
      </c:barChart>
      <c:catAx>
        <c:axId val="519306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1938432"/>
        <c:crosses val="autoZero"/>
        <c:auto val="1"/>
        <c:lblAlgn val="ctr"/>
        <c:lblOffset val="100"/>
        <c:noMultiLvlLbl val="0"/>
      </c:catAx>
      <c:valAx>
        <c:axId val="51938432"/>
        <c:scaling>
          <c:orientation val="minMax"/>
        </c:scaling>
        <c:delete val="1"/>
        <c:axPos val="b"/>
        <c:numFmt formatCode="#,##0\ [$₽-419]" sourceLinked="1"/>
        <c:majorTickMark val="none"/>
        <c:minorTickMark val="none"/>
        <c:tickLblPos val="nextTo"/>
        <c:crossAx val="51930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0.49908</cdr:x>
      <cdr:y>0.75626</cdr:y>
    </cdr:from>
    <cdr:to>
      <cdr:x>0.85219</cdr:x>
      <cdr:y>0.81731</cdr:y>
    </cdr:to>
    <cdr:sp macro="" textlink="">
      <cdr:nvSpPr>
        <cdr:cNvPr id="3" name="TextBox 57">
          <a:extLst xmlns:a="http://schemas.openxmlformats.org/drawingml/2006/main">
            <a:ext uri="{FF2B5EF4-FFF2-40B4-BE49-F238E27FC236}">
              <a16:creationId xmlns:lc="http://schemas.openxmlformats.org/drawingml/2006/lockedCanvas" xmlns:a16="http://schemas.microsoft.com/office/drawing/2014/main" xmlns="" xmlns:p="http://schemas.openxmlformats.org/presentationml/2006/main" xmlns:r="http://schemas.openxmlformats.org/officeDocument/2006/relationships" id="{4DDD486F-FFDC-3AC3-0983-1563F64C780C}"/>
            </a:ext>
          </a:extLst>
        </cdr:cNvPr>
        <cdr:cNvSpPr txBox="1"/>
      </cdr:nvSpPr>
      <cdr:spPr>
        <a:xfrm xmlns:a="http://schemas.openxmlformats.org/drawingml/2006/main">
          <a:off x="1256496" y="1525139"/>
          <a:ext cx="889017" cy="12311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800" b="1" dirty="0" smtClean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422 единицы </a:t>
          </a:r>
          <a:endParaRPr lang="x-none" sz="800" dirty="0">
            <a:solidFill>
              <a:srgbClr val="4756A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0.48579</cdr:x>
      <cdr:y>0.76909</cdr:y>
    </cdr:from>
    <cdr:to>
      <cdr:x>0.8389</cdr:x>
      <cdr:y>0.83014</cdr:y>
    </cdr:to>
    <cdr:sp macro="" textlink="">
      <cdr:nvSpPr>
        <cdr:cNvPr id="3" name="TextBox 57">
          <a:extLst xmlns:a="http://schemas.openxmlformats.org/drawingml/2006/main">
            <a:ext uri="{FF2B5EF4-FFF2-40B4-BE49-F238E27FC236}">
              <a16:creationId xmlns:r="http://schemas.openxmlformats.org/officeDocument/2006/relationships" xmlns:p="http://schemas.openxmlformats.org/presentationml/2006/main" xmlns="" xmlns:a16="http://schemas.microsoft.com/office/drawing/2014/main" xmlns:lc="http://schemas.openxmlformats.org/drawingml/2006/lockedCanvas" id="{4DDD486F-FFDC-3AC3-0983-1563F64C780C}"/>
            </a:ext>
          </a:extLst>
        </cdr:cNvPr>
        <cdr:cNvSpPr txBox="1"/>
      </cdr:nvSpPr>
      <cdr:spPr>
        <a:xfrm xmlns:a="http://schemas.openxmlformats.org/drawingml/2006/main">
          <a:off x="1223052" y="1551009"/>
          <a:ext cx="889005" cy="12311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8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6</a:t>
          </a:r>
          <a:r>
            <a:rPr lang="ru-RU" sz="800" b="1" dirty="0" smtClean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единиц </a:t>
          </a:r>
          <a:endParaRPr lang="x-none" sz="800" dirty="0">
            <a:solidFill>
              <a:srgbClr val="4756A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0.02012</cdr:x>
      <cdr:y>0.44311</cdr:y>
    </cdr:from>
    <cdr:to>
      <cdr:x>0.21402</cdr:x>
      <cdr:y>0.53508</cdr:y>
    </cdr:to>
    <cdr:sp macro="" textlink="">
      <cdr:nvSpPr>
        <cdr:cNvPr id="2" name="TextBox 60">
          <a:extLst xmlns:a="http://schemas.openxmlformats.org/drawingml/2006/main">
            <a:ext uri="{FF2B5EF4-FFF2-40B4-BE49-F238E27FC236}">
              <a16:creationId xmlns:r="http://schemas.openxmlformats.org/officeDocument/2006/relationships" xmlns:p="http://schemas.openxmlformats.org/presentationml/2006/main" xmlns:a16="http://schemas.microsoft.com/office/drawing/2014/main" xmlns="" xmlns:lc="http://schemas.openxmlformats.org/drawingml/2006/lockedCanvas" id="{202ED880-7F9C-7522-6A34-8939D1C06451}"/>
            </a:ext>
          </a:extLst>
        </cdr:cNvPr>
        <cdr:cNvSpPr txBox="1"/>
      </cdr:nvSpPr>
      <cdr:spPr>
        <a:xfrm xmlns:a="http://schemas.openxmlformats.org/drawingml/2006/main">
          <a:off x="65834" y="741426"/>
          <a:ext cx="634465" cy="1538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2022</a:t>
          </a:r>
          <a:endParaRPr lang="x-none" sz="1000" i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0.033</cdr:x>
      <cdr:y>0.51632</cdr:y>
    </cdr:from>
    <cdr:to>
      <cdr:x>0.2269</cdr:x>
      <cdr:y>0.61258</cdr:y>
    </cdr:to>
    <cdr:sp macro="" textlink="">
      <cdr:nvSpPr>
        <cdr:cNvPr id="2" name="TextBox 60">
          <a:extLst xmlns:a="http://schemas.openxmlformats.org/drawingml/2006/main">
            <a:ext uri="{FF2B5EF4-FFF2-40B4-BE49-F238E27FC236}">
              <a16:creationId xmlns:lc="http://schemas.openxmlformats.org/drawingml/2006/lockedCanvas" xmlns="" xmlns:a16="http://schemas.microsoft.com/office/drawing/2014/main" xmlns:p="http://schemas.openxmlformats.org/presentationml/2006/main" xmlns:r="http://schemas.openxmlformats.org/officeDocument/2006/relationships" id="{202ED880-7F9C-7522-6A34-8939D1C06451}"/>
            </a:ext>
          </a:extLst>
        </cdr:cNvPr>
        <cdr:cNvSpPr txBox="1"/>
      </cdr:nvSpPr>
      <cdr:spPr>
        <a:xfrm xmlns:a="http://schemas.openxmlformats.org/drawingml/2006/main">
          <a:off x="76282" y="825429"/>
          <a:ext cx="448221" cy="1538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ru-RU" sz="10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2022 </a:t>
          </a:r>
          <a:endParaRPr lang="x-none" sz="1000" i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0.02012</cdr:x>
      <cdr:y>0.44311</cdr:y>
    </cdr:from>
    <cdr:to>
      <cdr:x>0.21402</cdr:x>
      <cdr:y>0.53508</cdr:y>
    </cdr:to>
    <cdr:sp macro="" textlink="">
      <cdr:nvSpPr>
        <cdr:cNvPr id="2" name="TextBox 60">
          <a:extLst xmlns:a="http://schemas.openxmlformats.org/drawingml/2006/main">
            <a:ext uri="{FF2B5EF4-FFF2-40B4-BE49-F238E27FC236}">
              <a16:creationId xmlns:r="http://schemas.openxmlformats.org/officeDocument/2006/relationships" xmlns:p="http://schemas.openxmlformats.org/presentationml/2006/main" xmlns:a16="http://schemas.microsoft.com/office/drawing/2014/main" xmlns="" xmlns:lc="http://schemas.openxmlformats.org/drawingml/2006/lockedCanvas" id="{202ED880-7F9C-7522-6A34-8939D1C06451}"/>
            </a:ext>
          </a:extLst>
        </cdr:cNvPr>
        <cdr:cNvSpPr txBox="1"/>
      </cdr:nvSpPr>
      <cdr:spPr>
        <a:xfrm xmlns:a="http://schemas.openxmlformats.org/drawingml/2006/main">
          <a:off x="65834" y="741426"/>
          <a:ext cx="634465" cy="1538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2022</a:t>
          </a:r>
          <a:endParaRPr lang="x-none" sz="1000" i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0.04349</cdr:x>
      <cdr:y>0.46599</cdr:y>
    </cdr:from>
    <cdr:to>
      <cdr:x>0.25398</cdr:x>
      <cdr:y>0.56225</cdr:y>
    </cdr:to>
    <cdr:sp macro="" textlink="">
      <cdr:nvSpPr>
        <cdr:cNvPr id="2" name="TextBox 60">
          <a:extLst xmlns:a="http://schemas.openxmlformats.org/drawingml/2006/main">
            <a:ext uri="{FF2B5EF4-FFF2-40B4-BE49-F238E27FC236}">
              <a16:creationId xmlns:r="http://schemas.openxmlformats.org/officeDocument/2006/relationships" xmlns:p="http://schemas.openxmlformats.org/presentationml/2006/main" xmlns:a16="http://schemas.microsoft.com/office/drawing/2014/main" xmlns="" xmlns:lc="http://schemas.openxmlformats.org/drawingml/2006/lockedCanvas" id="{202ED880-7F9C-7522-6A34-8939D1C06451}"/>
            </a:ext>
          </a:extLst>
        </cdr:cNvPr>
        <cdr:cNvSpPr txBox="1"/>
      </cdr:nvSpPr>
      <cdr:spPr>
        <a:xfrm xmlns:a="http://schemas.openxmlformats.org/drawingml/2006/main">
          <a:off x="100521" y="744961"/>
          <a:ext cx="486586" cy="1538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2022</a:t>
          </a:r>
          <a:endParaRPr lang="x-none" sz="1000" i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0.02012</cdr:x>
      <cdr:y>0.44311</cdr:y>
    </cdr:from>
    <cdr:to>
      <cdr:x>0.21402</cdr:x>
      <cdr:y>0.53508</cdr:y>
    </cdr:to>
    <cdr:sp macro="" textlink="">
      <cdr:nvSpPr>
        <cdr:cNvPr id="2" name="TextBox 60">
          <a:extLst xmlns:a="http://schemas.openxmlformats.org/drawingml/2006/main">
            <a:ext uri="{FF2B5EF4-FFF2-40B4-BE49-F238E27FC236}">
              <a16:creationId xmlns:lc="http://schemas.openxmlformats.org/drawingml/2006/lockedCanvas" xmlns="" xmlns:a16="http://schemas.microsoft.com/office/drawing/2014/main" xmlns:p="http://schemas.openxmlformats.org/presentationml/2006/main" xmlns:r="http://schemas.openxmlformats.org/officeDocument/2006/relationships" id="{202ED880-7F9C-7522-6A34-8939D1C06451}"/>
            </a:ext>
          </a:extLst>
        </cdr:cNvPr>
        <cdr:cNvSpPr txBox="1"/>
      </cdr:nvSpPr>
      <cdr:spPr>
        <a:xfrm xmlns:a="http://schemas.openxmlformats.org/drawingml/2006/main">
          <a:off x="65834" y="741426"/>
          <a:ext cx="634465" cy="1538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2022</a:t>
          </a:r>
          <a:endParaRPr lang="x-none" sz="1000" i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0.04349</cdr:x>
      <cdr:y>0.46599</cdr:y>
    </cdr:from>
    <cdr:to>
      <cdr:x>0.25398</cdr:x>
      <cdr:y>0.56225</cdr:y>
    </cdr:to>
    <cdr:sp macro="" textlink="">
      <cdr:nvSpPr>
        <cdr:cNvPr id="2" name="TextBox 60">
          <a:extLst xmlns:a="http://schemas.openxmlformats.org/drawingml/2006/main">
            <a:ext uri="{FF2B5EF4-FFF2-40B4-BE49-F238E27FC236}">
              <a16:creationId xmlns:lc="http://schemas.openxmlformats.org/drawingml/2006/lockedCanvas" xmlns="" xmlns:a16="http://schemas.microsoft.com/office/drawing/2014/main" xmlns:p="http://schemas.openxmlformats.org/presentationml/2006/main" xmlns:r="http://schemas.openxmlformats.org/officeDocument/2006/relationships" id="{202ED880-7F9C-7522-6A34-8939D1C06451}"/>
            </a:ext>
          </a:extLst>
        </cdr:cNvPr>
        <cdr:cNvSpPr txBox="1"/>
      </cdr:nvSpPr>
      <cdr:spPr>
        <a:xfrm xmlns:a="http://schemas.openxmlformats.org/drawingml/2006/main">
          <a:off x="100521" y="744961"/>
          <a:ext cx="486586" cy="1538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2022</a:t>
          </a:r>
          <a:endParaRPr lang="x-none" sz="1000" i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B37D7-8989-964D-A8C1-BF06A633812A}" type="datetimeFigureOut">
              <a:rPr lang="x-none" smtClean="0"/>
              <a:t>20.10.2025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20CD8-132A-1A42-9C3F-9E9662FD4B9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10699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75245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35599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42215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14336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8345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53786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8284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6060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70714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757DA93-4D9C-77CF-5054-BF0A682EC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8494490F-0AFD-4883-F4B8-600A1C5284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6635C33F-0DE6-2577-5E76-38F880651C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B64622D-47AF-7FD3-B699-477337452E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5631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5B31559-EADC-79EB-7F8B-04D573827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A9AC4695-8094-06C7-FE0F-93C5DEBC1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105C56B6-71B7-84DB-5AF2-66510E68B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CDA50FF-5113-9FAF-68FB-99BD561CE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346235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79A78B7-45C9-6973-AA8F-F0E752135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3D37853A-B8AF-55A1-7B01-3E1F40E2AC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86B8B35C-4133-E1D6-9F51-498BF5B2B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F0A3BA0-D286-A1E5-3AB7-E4C28AD8A6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218455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0F7F9D7-69DD-4EB2-972F-98B824971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AB7D7F1A-BE5B-66EE-342D-3538B6608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C4178875-FF37-EE86-DAD7-380DFAB7B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B63DEEC-3F28-764A-E6C2-61F16D030F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53577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096918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599835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266873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35933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8463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8016-56EC-0A43-ADB2-8D6B320CC239}" type="datetime1">
              <a:rPr lang="ru-RU" smtClean="0"/>
              <a:t>20.10.2025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6264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3C6A-949B-8546-BF85-B80F61ADB7C8}" type="datetime1">
              <a:rPr lang="ru-RU" smtClean="0"/>
              <a:t>20.10.2025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99226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B1187-46BE-9D44-A2D2-7AB336D6874D}" type="datetime1">
              <a:rPr lang="ru-RU" smtClean="0"/>
              <a:t>20.10.2025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368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D714-477C-8E4F-80B2-8100E37C6C45}" type="datetime1">
              <a:rPr lang="ru-RU" smtClean="0"/>
              <a:t>20.10.2025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41443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CC66-20DE-6A40-94F2-95386CD16213}" type="datetime1">
              <a:rPr lang="ru-RU" smtClean="0"/>
              <a:t>20.10.2025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10799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66C4-FF1D-DE42-949B-EFC34EECAF9A}" type="datetime1">
              <a:rPr lang="ru-RU" smtClean="0"/>
              <a:t>20.10.2025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2026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60058-7471-E142-87EA-3597FEA11B8A}" type="datetime1">
              <a:rPr lang="ru-RU" smtClean="0"/>
              <a:t>20.10.2025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6710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BD9B-40A4-764D-8305-4622582737AA}" type="datetime1">
              <a:rPr lang="ru-RU" smtClean="0"/>
              <a:t>20.10.2025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07033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164F-07BA-6243-AF5E-D22E108E4987}" type="datetime1">
              <a:rPr lang="ru-RU" smtClean="0"/>
              <a:t>20.10.2025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2521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25D4-5D07-C84F-8F5B-C0FCE56BAA04}" type="datetime1">
              <a:rPr lang="ru-RU" smtClean="0"/>
              <a:t>20.10.2025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0939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25FE6-9F58-E04A-AF5D-E0D3CED08D0B}" type="datetime1">
              <a:rPr lang="ru-RU" smtClean="0"/>
              <a:t>20.10.2025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5568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ACFB-CE6A-F744-9AEA-E08B5B8BAE3D}" type="datetime1">
              <a:rPr lang="ru-RU" smtClean="0"/>
              <a:t>20.10.2025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9922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1.jpg"/><Relationship Id="rId3" Type="http://schemas.openxmlformats.org/officeDocument/2006/relationships/slide" Target="slide3.xml"/><Relationship Id="rId7" Type="http://schemas.openxmlformats.org/officeDocument/2006/relationships/slide" Target="slide8.xml"/><Relationship Id="rId12" Type="http://schemas.openxmlformats.org/officeDocument/2006/relationships/slide" Target="slide1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15.xml"/><Relationship Id="rId5" Type="http://schemas.openxmlformats.org/officeDocument/2006/relationships/slide" Target="slide6.xml"/><Relationship Id="rId10" Type="http://schemas.openxmlformats.org/officeDocument/2006/relationships/slide" Target="slide12.xml"/><Relationship Id="rId4" Type="http://schemas.openxmlformats.org/officeDocument/2006/relationships/slide" Target="slide5.xml"/><Relationship Id="rId9" Type="http://schemas.openxmlformats.org/officeDocument/2006/relationships/slide" Target="slide18.xml"/><Relationship Id="rId1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3" Type="http://schemas.openxmlformats.org/officeDocument/2006/relationships/image" Target="../media/image5.png"/><Relationship Id="rId133" Type="http://schemas.openxmlformats.org/officeDocument/2006/relationships/image" Target="../media/image372.svg"/><Relationship Id="rId12" Type="http://schemas.openxmlformats.org/officeDocument/2006/relationships/image" Target="../media/image13.svg"/><Relationship Id="rId17" Type="http://schemas.openxmlformats.org/officeDocument/2006/relationships/image" Target="../media/image8.png"/><Relationship Id="rId129" Type="http://schemas.openxmlformats.org/officeDocument/2006/relationships/image" Target="../media/image368.svg"/><Relationship Id="rId13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1.xml"/><Relationship Id="rId136" Type="http://schemas.openxmlformats.org/officeDocument/2006/relationships/image" Target="../media/image9.png"/><Relationship Id="rId15" Type="http://schemas.openxmlformats.org/officeDocument/2006/relationships/image" Target="../media/image7.png"/><Relationship Id="rId135" Type="http://schemas.openxmlformats.org/officeDocument/2006/relationships/image" Target="../media/image374.svg"/><Relationship Id="rId1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14.jpe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57.svg"/><Relationship Id="rId176" Type="http://schemas.openxmlformats.org/officeDocument/2006/relationships/image" Target="../media/image176.svg"/><Relationship Id="rId3" Type="http://schemas.openxmlformats.org/officeDocument/2006/relationships/image" Target="../media/image15.png"/><Relationship Id="rId104" Type="http://schemas.openxmlformats.org/officeDocument/2006/relationships/image" Target="../media/image104.svg"/><Relationship Id="rId222" Type="http://schemas.openxmlformats.org/officeDocument/2006/relationships/image" Target="../media/image222.svg"/><Relationship Id="rId17" Type="http://schemas.openxmlformats.org/officeDocument/2006/relationships/image" Target="../media/image16.png"/><Relationship Id="rId234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5.svg"/><Relationship Id="rId1" Type="http://schemas.openxmlformats.org/officeDocument/2006/relationships/slideLayout" Target="../slideLayouts/slideLayout1.xml"/><Relationship Id="rId144" Type="http://schemas.openxmlformats.org/officeDocument/2006/relationships/image" Target="../media/image144.svg"/><Relationship Id="rId225" Type="http://schemas.openxmlformats.org/officeDocument/2006/relationships/image" Target="../media/image21.png"/><Relationship Id="rId233" Type="http://schemas.openxmlformats.org/officeDocument/2006/relationships/image" Target="../media/image22.png"/><Relationship Id="rId19" Type="http://schemas.openxmlformats.org/officeDocument/2006/relationships/image" Target="../media/image17.png"/><Relationship Id="rId224" Type="http://schemas.openxmlformats.org/officeDocument/2006/relationships/image" Target="../media/image20.png"/><Relationship Id="rId232" Type="http://schemas.openxmlformats.org/officeDocument/2006/relationships/image" Target="../media/image232.svg"/><Relationship Id="rId94" Type="http://schemas.openxmlformats.org/officeDocument/2006/relationships/image" Target="../media/image94.svg"/><Relationship Id="rId130" Type="http://schemas.openxmlformats.org/officeDocument/2006/relationships/image" Target="../media/image130.svg"/><Relationship Id="rId105" Type="http://schemas.openxmlformats.org/officeDocument/2006/relationships/image" Target="../media/image18.png"/><Relationship Id="rId223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svg"/><Relationship Id="rId5" Type="http://schemas.openxmlformats.org/officeDocument/2006/relationships/image" Target="../media/image25.png"/><Relationship Id="rId10" Type="http://schemas.openxmlformats.org/officeDocument/2006/relationships/image" Target="../media/image67.svg"/><Relationship Id="rId4" Type="http://schemas.openxmlformats.org/officeDocument/2006/relationships/image" Target="../media/image61.sv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svg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svg"/><Relationship Id="rId5" Type="http://schemas.openxmlformats.org/officeDocument/2006/relationships/image" Target="../media/image45.png"/><Relationship Id="rId10" Type="http://schemas.openxmlformats.org/officeDocument/2006/relationships/image" Target="../media/image131.svg"/><Relationship Id="rId4" Type="http://schemas.openxmlformats.org/officeDocument/2006/relationships/image" Target="../media/image127.svg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51.png"/><Relationship Id="rId3" Type="http://schemas.openxmlformats.org/officeDocument/2006/relationships/image" Target="../media/image48.png"/><Relationship Id="rId7" Type="http://schemas.openxmlformats.org/officeDocument/2006/relationships/image" Target="../media/image13.png"/><Relationship Id="rId12" Type="http://schemas.openxmlformats.org/officeDocument/2006/relationships/image" Target="../media/image21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2.svg"/><Relationship Id="rId5" Type="http://schemas.openxmlformats.org/officeDocument/2006/relationships/image" Target="../media/image49.png"/><Relationship Id="rId4" Type="http://schemas.openxmlformats.org/officeDocument/2006/relationships/image" Target="../media/image210.svg"/><Relationship Id="rId9" Type="http://schemas.openxmlformats.org/officeDocument/2006/relationships/image" Target="../media/image50.png"/><Relationship Id="rId14" Type="http://schemas.openxmlformats.org/officeDocument/2006/relationships/image" Target="../media/image21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9.svg"/><Relationship Id="rId3" Type="http://schemas.openxmlformats.org/officeDocument/2006/relationships/image" Target="../media/image52.jp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227.svg"/><Relationship Id="rId5" Type="http://schemas.openxmlformats.org/officeDocument/2006/relationships/image" Target="../media/image223.svg"/><Relationship Id="rId15" Type="http://schemas.openxmlformats.org/officeDocument/2006/relationships/image" Target="../media/image231.svg"/><Relationship Id="rId10" Type="http://schemas.openxmlformats.org/officeDocument/2006/relationships/image" Target="../media/image57.png"/><Relationship Id="rId4" Type="http://schemas.openxmlformats.org/officeDocument/2006/relationships/image" Target="../media/image55.png"/><Relationship Id="rId9" Type="http://schemas.openxmlformats.org/officeDocument/2006/relationships/image" Target="../media/image164.svg"/><Relationship Id="rId1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62.png"/><Relationship Id="rId7" Type="http://schemas.openxmlformats.org/officeDocument/2006/relationships/image" Target="../media/image64.png"/><Relationship Id="rId12" Type="http://schemas.openxmlformats.org/officeDocument/2006/relationships/image" Target="../media/image207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3.svg"/><Relationship Id="rId11" Type="http://schemas.openxmlformats.org/officeDocument/2006/relationships/image" Target="../media/image66.png"/><Relationship Id="rId5" Type="http://schemas.openxmlformats.org/officeDocument/2006/relationships/image" Target="../media/image63.png"/><Relationship Id="rId10" Type="http://schemas.openxmlformats.org/officeDocument/2006/relationships/image" Target="../media/image205.svg"/><Relationship Id="rId4" Type="http://schemas.openxmlformats.org/officeDocument/2006/relationships/image" Target="../media/image201.svg"/><Relationship Id="rId9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="" xmlns:a16="http://schemas.microsoft.com/office/drawing/2014/main" id="{F35A2E48-CBA7-81AD-1A95-7B102E7F945B}"/>
              </a:ext>
            </a:extLst>
          </p:cNvPr>
          <p:cNvSpPr/>
          <p:nvPr/>
        </p:nvSpPr>
        <p:spPr>
          <a:xfrm>
            <a:off x="7377617" y="170835"/>
            <a:ext cx="2153465" cy="727622"/>
          </a:xfrm>
          <a:prstGeom prst="roundRect">
            <a:avLst>
              <a:gd name="adj" fmla="val 27462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РЕСПУБЛИКА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АЛТАЙ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="" xmlns:a16="http://schemas.microsoft.com/office/drawing/2014/main" id="{F5C67211-303C-B1E1-A395-221ED7DB4133}"/>
              </a:ext>
            </a:extLst>
          </p:cNvPr>
          <p:cNvSpPr/>
          <p:nvPr/>
        </p:nvSpPr>
        <p:spPr>
          <a:xfrm>
            <a:off x="8908429" y="158307"/>
            <a:ext cx="622653" cy="727622"/>
          </a:xfrm>
          <a:prstGeom prst="roundRect">
            <a:avLst>
              <a:gd name="adj" fmla="val 28568"/>
            </a:avLst>
          </a:prstGeom>
          <a:solidFill>
            <a:srgbClr val="FEFEFE"/>
          </a:solidFill>
          <a:ln>
            <a:noFill/>
          </a:ln>
          <a:effectLst>
            <a:outerShdw blurRad="106087" sx="89633" sy="89633" algn="ctr" rotWithShape="0">
              <a:prstClr val="black">
                <a:alpha val="92292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4880597"/>
            <a:ext cx="890406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24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Изображение выглядит как корона, дизайн, иллюстрация&#10;&#10;Автоматически созданное описание">
            <a:extLst>
              <a:ext uri="{FF2B5EF4-FFF2-40B4-BE49-F238E27FC236}">
                <a16:creationId xmlns="" xmlns:a16="http://schemas.microsoft.com/office/drawing/2014/main" id="{7CE88262-BAE3-F081-9C71-6007A2B86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2400" y="158307"/>
            <a:ext cx="528682" cy="7401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31722E-E874-1A99-07C5-CE6DC9B6B33C}"/>
              </a:ext>
            </a:extLst>
          </p:cNvPr>
          <p:cNvSpPr txBox="1"/>
          <p:nvPr/>
        </p:nvSpPr>
        <p:spPr>
          <a:xfrm>
            <a:off x="7856283" y="3510169"/>
            <a:ext cx="167480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РАМКЕ СЛЕДУЕТ КРУПНО РАЗМЕСТИТЬ ГЕРБ ВАШЕГО МУНИЦИПАЛИТЕТА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57ED1A0-48E0-A223-6067-DBC0A849975B}"/>
              </a:ext>
            </a:extLst>
          </p:cNvPr>
          <p:cNvSpPr txBox="1"/>
          <p:nvPr/>
        </p:nvSpPr>
        <p:spPr>
          <a:xfrm>
            <a:off x="858321" y="3510169"/>
            <a:ext cx="1744919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РАМКЕ СЛЕДУЕТ РАЗМЕСТИТЬ ФОТО ВАШЕГО МУНИЦИПАЛИТЕТА</a:t>
            </a:r>
          </a:p>
        </p:txBody>
      </p:sp>
      <p:pic>
        <p:nvPicPr>
          <p:cNvPr id="1026" name="Picture 2" descr="undefin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09319" y="396527"/>
            <a:ext cx="305339" cy="34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23" y="1256553"/>
            <a:ext cx="5550196" cy="290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avatars.mds.yandex.net/get-entity_search/1956054/475942644/S600xU_2x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746" y="1264332"/>
            <a:ext cx="2324337" cy="289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831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hlinkClick r:id="rId3" action="ppaction://hlinksldjump"/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6294" y="1256552"/>
            <a:ext cx="1526988" cy="3154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x-none" sz="11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реимущества </a:t>
            </a:r>
            <a:r>
              <a:rPr lang="x-none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5" name="Скругленный прямоугольник 4">
            <a:hlinkClick r:id="rId4" action="ppaction://hlinksldjump"/>
            <a:extLst>
              <a:ext uri="{FF2B5EF4-FFF2-40B4-BE49-F238E27FC236}">
                <a16:creationId xmlns="" xmlns:a16="http://schemas.microsoft.com/office/drawing/2014/main" id="{423D2437-C0F6-9708-77C8-032917A40141}"/>
              </a:ext>
            </a:extLst>
          </p:cNvPr>
          <p:cNvSpPr/>
          <p:nvPr/>
        </p:nvSpPr>
        <p:spPr>
          <a:xfrm>
            <a:off x="627016" y="2223821"/>
            <a:ext cx="3052530" cy="307338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x-none" sz="11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оциально-экономические </a:t>
            </a:r>
            <a:r>
              <a:rPr lang="x-none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05</a:t>
            </a:r>
          </a:p>
        </p:txBody>
      </p:sp>
      <p:sp>
        <p:nvSpPr>
          <p:cNvPr id="6" name="Скругленный прямоугольник 5">
            <a:hlinkClick r:id="rId5" action="ppaction://hlinksldjump"/>
            <a:extLst>
              <a:ext uri="{FF2B5EF4-FFF2-40B4-BE49-F238E27FC236}">
                <a16:creationId xmlns="" xmlns:a16="http://schemas.microsoft.com/office/drawing/2014/main" id="{21175DD6-94A0-75A6-331B-67372335298F}"/>
              </a:ext>
            </a:extLst>
          </p:cNvPr>
          <p:cNvSpPr/>
          <p:nvPr/>
        </p:nvSpPr>
        <p:spPr>
          <a:xfrm>
            <a:off x="627016" y="2662734"/>
            <a:ext cx="2686770" cy="315312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x-none" sz="11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анятость </a:t>
            </a:r>
            <a:r>
              <a:rPr lang="x-none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доходы населения 06</a:t>
            </a:r>
          </a:p>
        </p:txBody>
      </p:sp>
      <p:sp>
        <p:nvSpPr>
          <p:cNvPr id="8" name="Скругленный прямоугольник 7">
            <a:hlinkClick r:id="rId6" action="ppaction://hlinksldjump"/>
            <a:extLst>
              <a:ext uri="{FF2B5EF4-FFF2-40B4-BE49-F238E27FC236}">
                <a16:creationId xmlns="" xmlns:a16="http://schemas.microsoft.com/office/drawing/2014/main" id="{20389F1A-D8FC-11F4-6D65-354585768368}"/>
              </a:ext>
            </a:extLst>
          </p:cNvPr>
          <p:cNvSpPr/>
          <p:nvPr/>
        </p:nvSpPr>
        <p:spPr>
          <a:xfrm>
            <a:off x="626295" y="3152851"/>
            <a:ext cx="1582896" cy="333132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x-none" sz="11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есурсная </a:t>
            </a:r>
            <a:r>
              <a:rPr lang="x-none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база 07</a:t>
            </a:r>
          </a:p>
        </p:txBody>
      </p:sp>
      <p:sp>
        <p:nvSpPr>
          <p:cNvPr id="9" name="Скругленный прямоугольник 8">
            <a:hlinkClick r:id="rId7" action="ppaction://hlinksldjump"/>
            <a:extLst>
              <a:ext uri="{FF2B5EF4-FFF2-40B4-BE49-F238E27FC236}">
                <a16:creationId xmlns="" xmlns:a16="http://schemas.microsoft.com/office/drawing/2014/main" id="{0F9D25A8-FC83-176F-1592-722175E65FB5}"/>
              </a:ext>
            </a:extLst>
          </p:cNvPr>
          <p:cNvSpPr/>
          <p:nvPr/>
        </p:nvSpPr>
        <p:spPr>
          <a:xfrm>
            <a:off x="626293" y="3663956"/>
            <a:ext cx="2687493" cy="342156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x-none" sz="11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оциальная </a:t>
            </a:r>
            <a:r>
              <a:rPr lang="x-none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инфраструктура 08</a:t>
            </a:r>
          </a:p>
        </p:txBody>
      </p:sp>
      <p:sp>
        <p:nvSpPr>
          <p:cNvPr id="14" name="Скругленный прямоугольник 13">
            <a:hlinkClick r:id="rId8" action="ppaction://hlinksldjump"/>
            <a:extLst>
              <a:ext uri="{FF2B5EF4-FFF2-40B4-BE49-F238E27FC236}">
                <a16:creationId xmlns="" xmlns:a16="http://schemas.microsoft.com/office/drawing/2014/main" id="{D4234885-2CC9-FBA4-82F4-03F3F6FAF1A2}"/>
              </a:ext>
            </a:extLst>
          </p:cNvPr>
          <p:cNvSpPr/>
          <p:nvPr/>
        </p:nvSpPr>
        <p:spPr>
          <a:xfrm>
            <a:off x="627016" y="4138956"/>
            <a:ext cx="1269110" cy="338168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x-none" sz="11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уризм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9-</a:t>
            </a:r>
            <a:r>
              <a:rPr lang="x-none" sz="11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x-none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Скругленный прямоугольник 24">
            <a:hlinkClick r:id="rId9" action="ppaction://hlinksldjump"/>
            <a:extLst>
              <a:ext uri="{FF2B5EF4-FFF2-40B4-BE49-F238E27FC236}">
                <a16:creationId xmlns="" xmlns:a16="http://schemas.microsoft.com/office/drawing/2014/main" id="{E2F83141-206C-9DF3-A2A1-1138F01FB8EF}"/>
              </a:ext>
            </a:extLst>
          </p:cNvPr>
          <p:cNvSpPr/>
          <p:nvPr/>
        </p:nvSpPr>
        <p:spPr>
          <a:xfrm>
            <a:off x="5358265" y="1738969"/>
            <a:ext cx="2439738" cy="3154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x-none" sz="11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рганизационные </a:t>
            </a:r>
            <a:r>
              <a:rPr lang="x-none" sz="11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x-none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9">
            <a:hlinkClick r:id="rId10" action="ppaction://hlinksldjump"/>
            <a:extLst>
              <a:ext uri="{FF2B5EF4-FFF2-40B4-BE49-F238E27FC236}">
                <a16:creationId xmlns="" xmlns:a16="http://schemas.microsoft.com/office/drawing/2014/main" id="{9E42F679-B67E-2B36-9053-A009E24085BE}"/>
              </a:ext>
            </a:extLst>
          </p:cNvPr>
          <p:cNvSpPr/>
          <p:nvPr/>
        </p:nvSpPr>
        <p:spPr>
          <a:xfrm>
            <a:off x="5354263" y="1232592"/>
            <a:ext cx="3193205" cy="33940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x-none" sz="11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еализуемые </a:t>
            </a:r>
            <a:r>
              <a:rPr lang="x-none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инвестиционные </a:t>
            </a:r>
            <a:r>
              <a:rPr lang="x-none" sz="11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проекты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x-none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Скругленный прямоугольник 33">
            <a:hlinkClick r:id="" action="ppaction://noaction"/>
            <a:extLst>
              <a:ext uri="{FF2B5EF4-FFF2-40B4-BE49-F238E27FC236}">
                <a16:creationId xmlns="" xmlns:a16="http://schemas.microsoft.com/office/drawing/2014/main" id="{C5F7063F-CAAD-7F9A-7DB5-AB1DA07FCC1E}"/>
              </a:ext>
            </a:extLst>
          </p:cNvPr>
          <p:cNvSpPr/>
          <p:nvPr/>
        </p:nvSpPr>
        <p:spPr>
          <a:xfrm>
            <a:off x="5358265" y="2223821"/>
            <a:ext cx="1869153" cy="307338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x-none" sz="11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еры </a:t>
            </a:r>
            <a:r>
              <a:rPr lang="x-none" sz="11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господдержки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x-none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Скругленный прямоугольник 36">
            <a:hlinkClick r:id="" action="ppaction://noaction"/>
            <a:extLst>
              <a:ext uri="{FF2B5EF4-FFF2-40B4-BE49-F238E27FC236}">
                <a16:creationId xmlns="" xmlns:a16="http://schemas.microsoft.com/office/drawing/2014/main" id="{47CB25E6-C738-DA08-23FB-0FEDD7D0C73A}"/>
              </a:ext>
            </a:extLst>
          </p:cNvPr>
          <p:cNvSpPr/>
          <p:nvPr/>
        </p:nvSpPr>
        <p:spPr>
          <a:xfrm>
            <a:off x="5422122" y="4161812"/>
            <a:ext cx="1095721" cy="315312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x-none" sz="11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онтакты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x-none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Скругленный прямоугольник 38">
            <a:hlinkClick r:id="rId11" action="ppaction://hlinksldjump"/>
            <a:extLst>
              <a:ext uri="{FF2B5EF4-FFF2-40B4-BE49-F238E27FC236}">
                <a16:creationId xmlns="" xmlns:a16="http://schemas.microsoft.com/office/drawing/2014/main" id="{746F36A0-F46C-5E8C-2C05-CC75481F2D66}"/>
              </a:ext>
            </a:extLst>
          </p:cNvPr>
          <p:cNvSpPr/>
          <p:nvPr/>
        </p:nvSpPr>
        <p:spPr>
          <a:xfrm>
            <a:off x="5358266" y="2662734"/>
            <a:ext cx="2198337" cy="333132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lang="x-none" sz="11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ель </a:t>
            </a:r>
            <a:r>
              <a:rPr lang="x-none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задачи </a:t>
            </a:r>
            <a:r>
              <a:rPr lang="x-none" sz="11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x-none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Скругленный прямоугольник 40">
            <a:hlinkClick r:id="rId9" action="ppaction://hlinksldjump"/>
            <a:extLst>
              <a:ext uri="{FF2B5EF4-FFF2-40B4-BE49-F238E27FC236}">
                <a16:creationId xmlns="" xmlns:a16="http://schemas.microsoft.com/office/drawing/2014/main" id="{FE88E413-F6A8-3703-A8DA-8A1FC8D94A1C}"/>
              </a:ext>
            </a:extLst>
          </p:cNvPr>
          <p:cNvSpPr/>
          <p:nvPr/>
        </p:nvSpPr>
        <p:spPr>
          <a:xfrm>
            <a:off x="5346949" y="3663956"/>
            <a:ext cx="2505575" cy="338168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x-none" sz="11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остав </a:t>
            </a:r>
            <a:r>
              <a:rPr lang="x-none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рабочей </a:t>
            </a:r>
            <a:r>
              <a:rPr lang="x-none" sz="11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группы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x-none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Скругленный прямоугольник 75">
            <a:hlinkClick r:id="rId12" action="ppaction://hlinksldjump"/>
            <a:extLst>
              <a:ext uri="{FF2B5EF4-FFF2-40B4-BE49-F238E27FC236}">
                <a16:creationId xmlns="" xmlns:a16="http://schemas.microsoft.com/office/drawing/2014/main" id="{B22060BD-0659-5DA3-652D-FDD80C7D6AFD}"/>
              </a:ext>
            </a:extLst>
          </p:cNvPr>
          <p:cNvSpPr/>
          <p:nvPr/>
        </p:nvSpPr>
        <p:spPr>
          <a:xfrm>
            <a:off x="5358266" y="3152851"/>
            <a:ext cx="2439738" cy="342156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ru-RU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x-none" sz="11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етодология </a:t>
            </a:r>
            <a:r>
              <a:rPr lang="x-none" sz="11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разработки 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16-17</a:t>
            </a:r>
            <a:endParaRPr lang="x-none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B946CC3B-E7A5-5DAB-47AC-C99330C4DCF6}"/>
              </a:ext>
            </a:extLst>
          </p:cNvPr>
          <p:cNvSpPr txBox="1"/>
          <p:nvPr/>
        </p:nvSpPr>
        <p:spPr>
          <a:xfrm>
            <a:off x="627016" y="4880597"/>
            <a:ext cx="91398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24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Скругленный прямоугольник 47">
            <a:extLst>
              <a:ext uri="{FF2B5EF4-FFF2-40B4-BE49-F238E27FC236}">
                <a16:creationId xmlns="" xmlns:a16="http://schemas.microsoft.com/office/drawing/2014/main" id="{F35A2E48-CBA7-81AD-1A95-7B102E7F945B}"/>
              </a:ext>
            </a:extLst>
          </p:cNvPr>
          <p:cNvSpPr/>
          <p:nvPr/>
        </p:nvSpPr>
        <p:spPr>
          <a:xfrm>
            <a:off x="7377617" y="170835"/>
            <a:ext cx="2153465" cy="727622"/>
          </a:xfrm>
          <a:prstGeom prst="roundRect">
            <a:avLst>
              <a:gd name="adj" fmla="val 27462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РЕСПУБЛИКА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АЛТАЙ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Скругленный прямоугольник 48">
            <a:extLst>
              <a:ext uri="{FF2B5EF4-FFF2-40B4-BE49-F238E27FC236}">
                <a16:creationId xmlns="" xmlns:a16="http://schemas.microsoft.com/office/drawing/2014/main" id="{F5C67211-303C-B1E1-A395-221ED7DB4133}"/>
              </a:ext>
            </a:extLst>
          </p:cNvPr>
          <p:cNvSpPr/>
          <p:nvPr/>
        </p:nvSpPr>
        <p:spPr>
          <a:xfrm>
            <a:off x="8908429" y="158307"/>
            <a:ext cx="622653" cy="727622"/>
          </a:xfrm>
          <a:prstGeom prst="roundRect">
            <a:avLst>
              <a:gd name="adj" fmla="val 28568"/>
            </a:avLst>
          </a:prstGeom>
          <a:solidFill>
            <a:srgbClr val="FEFEFE"/>
          </a:solidFill>
          <a:ln>
            <a:noFill/>
          </a:ln>
          <a:effectLst>
            <a:outerShdw blurRad="106087" sx="89633" sy="89633" algn="ctr" rotWithShape="0">
              <a:prstClr val="black">
                <a:alpha val="92292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50" name="Рисунок 49" descr="Изображение выглядит как корона, дизайн, иллюстрация&#10;&#10;Автоматически созданное описание">
            <a:extLst>
              <a:ext uri="{FF2B5EF4-FFF2-40B4-BE49-F238E27FC236}">
                <a16:creationId xmlns="" xmlns:a16="http://schemas.microsoft.com/office/drawing/2014/main" id="{7CE88262-BAE3-F081-9C71-6007A2B8680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02400" y="158307"/>
            <a:ext cx="528682" cy="740150"/>
          </a:xfrm>
          <a:prstGeom prst="rect">
            <a:avLst/>
          </a:prstGeom>
        </p:spPr>
      </p:pic>
      <p:pic>
        <p:nvPicPr>
          <p:cNvPr id="52" name="Picture 2" descr="undefined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09319" y="396527"/>
            <a:ext cx="305339" cy="34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Скругленный прямоугольник 45">
            <a:hlinkClick r:id="rId3" action="ppaction://hlinksldjump"/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6" y="1726989"/>
            <a:ext cx="2116184" cy="33940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характеристика</a:t>
            </a:r>
            <a:r>
              <a:rPr lang="x-none" sz="11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</a:t>
            </a:r>
            <a:r>
              <a:rPr lang="ru-RU" sz="1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x-none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03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048070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x-none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Скругленный прямоугольник 54">
            <a:extLst>
              <a:ext uri="{FF2B5EF4-FFF2-40B4-BE49-F238E27FC236}">
                <a16:creationId xmlns="" xmlns:a16="http://schemas.microsoft.com/office/drawing/2014/main" id="{CE42141F-7D98-843D-EDCA-082C3B2A782D}"/>
              </a:ext>
            </a:extLst>
          </p:cNvPr>
          <p:cNvSpPr/>
          <p:nvPr/>
        </p:nvSpPr>
        <p:spPr>
          <a:xfrm>
            <a:off x="3522846" y="1401546"/>
            <a:ext cx="2955143" cy="2027453"/>
          </a:xfrm>
          <a:prstGeom prst="roundRect">
            <a:avLst>
              <a:gd name="adj" fmla="val 1211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1" name="Скругленный прямоугольник 70">
            <a:extLst>
              <a:ext uri="{FF2B5EF4-FFF2-40B4-BE49-F238E27FC236}">
                <a16:creationId xmlns="" xmlns:a16="http://schemas.microsoft.com/office/drawing/2014/main" id="{D510CA90-BCEA-DCF2-1BEF-005A50692AF5}"/>
              </a:ext>
            </a:extLst>
          </p:cNvPr>
          <p:cNvSpPr/>
          <p:nvPr/>
        </p:nvSpPr>
        <p:spPr>
          <a:xfrm>
            <a:off x="627016" y="1401546"/>
            <a:ext cx="2780405" cy="2027453"/>
          </a:xfrm>
          <a:prstGeom prst="roundRect">
            <a:avLst>
              <a:gd name="adj" fmla="val 112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2" name="Скругленный прямоугольник 71">
            <a:extLst>
              <a:ext uri="{FF2B5EF4-FFF2-40B4-BE49-F238E27FC236}">
                <a16:creationId xmlns="" xmlns:a16="http://schemas.microsoft.com/office/drawing/2014/main" id="{1FEA1B35-77E4-A172-D1A3-AE89EA44D200}"/>
              </a:ext>
            </a:extLst>
          </p:cNvPr>
          <p:cNvSpPr/>
          <p:nvPr/>
        </p:nvSpPr>
        <p:spPr>
          <a:xfrm>
            <a:off x="6595643" y="1401546"/>
            <a:ext cx="3191953" cy="2027453"/>
          </a:xfrm>
          <a:prstGeom prst="roundRect">
            <a:avLst>
              <a:gd name="adj" fmla="val 11163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5" name="Скругленный прямоугольник 74">
            <a:extLst>
              <a:ext uri="{FF2B5EF4-FFF2-40B4-BE49-F238E27FC236}">
                <a16:creationId xmlns="" xmlns:a16="http://schemas.microsoft.com/office/drawing/2014/main" id="{7AF33646-60BD-565C-82E8-1721DFF34B21}"/>
              </a:ext>
            </a:extLst>
          </p:cNvPr>
          <p:cNvSpPr/>
          <p:nvPr/>
        </p:nvSpPr>
        <p:spPr>
          <a:xfrm>
            <a:off x="628904" y="3541702"/>
            <a:ext cx="2840579" cy="2027453"/>
          </a:xfrm>
          <a:prstGeom prst="roundRect">
            <a:avLst>
              <a:gd name="adj" fmla="val 1488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7" name="Скругленный прямоугольник 76">
            <a:extLst>
              <a:ext uri="{FF2B5EF4-FFF2-40B4-BE49-F238E27FC236}">
                <a16:creationId xmlns="" xmlns:a16="http://schemas.microsoft.com/office/drawing/2014/main" id="{2F86149C-6AAD-8DFE-9767-9DE085BAF799}"/>
              </a:ext>
            </a:extLst>
          </p:cNvPr>
          <p:cNvSpPr/>
          <p:nvPr/>
        </p:nvSpPr>
        <p:spPr>
          <a:xfrm>
            <a:off x="6595643" y="3541700"/>
            <a:ext cx="3132576" cy="2027453"/>
          </a:xfrm>
          <a:prstGeom prst="roundRect">
            <a:avLst>
              <a:gd name="adj" fmla="val 1175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6" name="Скругленный прямоугольник 75">
            <a:extLst>
              <a:ext uri="{FF2B5EF4-FFF2-40B4-BE49-F238E27FC236}">
                <a16:creationId xmlns="" xmlns:a16="http://schemas.microsoft.com/office/drawing/2014/main" id="{A7518F92-BC1F-8F09-057D-3379ABC330B5}"/>
              </a:ext>
            </a:extLst>
          </p:cNvPr>
          <p:cNvSpPr/>
          <p:nvPr/>
        </p:nvSpPr>
        <p:spPr>
          <a:xfrm>
            <a:off x="3610100" y="3541701"/>
            <a:ext cx="2867890" cy="2027453"/>
          </a:xfrm>
          <a:prstGeom prst="roundRect">
            <a:avLst>
              <a:gd name="adj" fmla="val 11838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0331F979-738B-01C4-AFA1-59731AB9D8AB}"/>
              </a:ext>
            </a:extLst>
          </p:cNvPr>
          <p:cNvSpPr txBox="1"/>
          <p:nvPr/>
        </p:nvSpPr>
        <p:spPr>
          <a:xfrm>
            <a:off x="853369" y="2527355"/>
            <a:ext cx="234109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РАЗВИТЫЙ СЕКТОР </a:t>
            </a:r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ТУРИЗМА</a:t>
            </a:r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="" xmlns:a16="http://schemas.microsoft.com/office/drawing/2014/main" id="{6EEE53E6-9FE9-C585-387D-DE93FBD4D4A8}"/>
              </a:ext>
            </a:extLst>
          </p:cNvPr>
          <p:cNvSpPr txBox="1"/>
          <p:nvPr/>
        </p:nvSpPr>
        <p:spPr>
          <a:xfrm>
            <a:off x="3762824" y="2155696"/>
            <a:ext cx="248359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ТРАНСПОРТНАЯ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ДОСТУПНОСТЬ </a:t>
            </a: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Автомобильный </a:t>
            </a:r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EBE19CD4-5254-3EFD-22F9-39923BAB964A}"/>
              </a:ext>
            </a:extLst>
          </p:cNvPr>
          <p:cNvSpPr txBox="1"/>
          <p:nvPr/>
        </p:nvSpPr>
        <p:spPr>
          <a:xfrm>
            <a:off x="853311" y="4411955"/>
            <a:ext cx="243615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БОГАТОЕ ИСТОРИКО-КУЛЬТУРНОЕ НАСЛЕДИЕ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0DB3605F-5D1F-38C2-F7AE-FD1D0A54328C}"/>
              </a:ext>
            </a:extLst>
          </p:cNvPr>
          <p:cNvSpPr txBox="1"/>
          <p:nvPr/>
        </p:nvSpPr>
        <p:spPr>
          <a:xfrm>
            <a:off x="3901044" y="4419132"/>
            <a:ext cx="24299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УНИКАЛЬНЫЕ ДОСТОПРИМЕЧАТЕЛЬНОСТИ</a:t>
            </a:r>
            <a:endParaRPr lang="ru-RU" sz="11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x-none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6970BDB9-6572-B7E0-9276-A5A584F6DB98}"/>
              </a:ext>
            </a:extLst>
          </p:cNvPr>
          <p:cNvSpPr txBox="1"/>
          <p:nvPr/>
        </p:nvSpPr>
        <p:spPr>
          <a:xfrm>
            <a:off x="6863938" y="2358078"/>
            <a:ext cx="277979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БЛИЗОСТЬ </a:t>
            </a:r>
          </a:p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АДМИНИСТРАТИВНОМУ ЦЕНТРУ</a:t>
            </a:r>
          </a:p>
          <a:p>
            <a:pPr algn="ctr"/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км. г. Горно-Алтайск</a:t>
            </a:r>
            <a:endParaRPr lang="x-none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A85F3027-8E92-FCDF-0FB4-B90608BF66B3}"/>
              </a:ext>
            </a:extLst>
          </p:cNvPr>
          <p:cNvSpPr txBox="1"/>
          <p:nvPr/>
        </p:nvSpPr>
        <p:spPr>
          <a:xfrm>
            <a:off x="6920654" y="4496594"/>
            <a:ext cx="272307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УНИКАЛЬНЫЙ КЛИМАТ </a:t>
            </a:r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 descr="Русский Каседрал со сплошной заливкой">
            <a:extLst>
              <a:ext uri="{FF2B5EF4-FFF2-40B4-BE49-F238E27FC236}">
                <a16:creationId xmlns="" xmlns:a16="http://schemas.microsoft.com/office/drawing/2014/main" id="{5EB91455-B4B9-D3A9-27F3-0A6A54CDA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39614" y="3859780"/>
            <a:ext cx="312963" cy="312963"/>
          </a:xfrm>
          <a:prstGeom prst="rect">
            <a:avLst/>
          </a:prstGeom>
        </p:spPr>
      </p:pic>
      <p:pic>
        <p:nvPicPr>
          <p:cNvPr id="16" name="Рисунок 15" descr="Город со сплошной заливкой">
            <a:extLst>
              <a:ext uri="{FF2B5EF4-FFF2-40B4-BE49-F238E27FC236}">
                <a16:creationId xmlns="" xmlns:a16="http://schemas.microsoft.com/office/drawing/2014/main" id="{02D9FF73-34F2-A437-9AB2-47EBACCA4C9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85737" y="1793960"/>
            <a:ext cx="361736" cy="361736"/>
          </a:xfrm>
          <a:prstGeom prst="rect">
            <a:avLst/>
          </a:prstGeom>
        </p:spPr>
      </p:pic>
      <p:pic>
        <p:nvPicPr>
          <p:cNvPr id="24" name="Рисунок 23" descr="Указатель со сплошной заливкой">
            <a:extLst>
              <a:ext uri="{FF2B5EF4-FFF2-40B4-BE49-F238E27FC236}">
                <a16:creationId xmlns="" xmlns:a16="http://schemas.microsoft.com/office/drawing/2014/main" id="{9C749ECD-066C-5BEC-4B20-1B23A3233DF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49582" y="1676316"/>
            <a:ext cx="366413" cy="3664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0556BE4-7B38-E742-01B1-E675C970A39E}"/>
              </a:ext>
            </a:extLst>
          </p:cNvPr>
          <p:cNvSpPr txBox="1"/>
          <p:nvPr/>
        </p:nvSpPr>
        <p:spPr>
          <a:xfrm>
            <a:off x="627016" y="550177"/>
            <a:ext cx="883576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x-none" sz="2400" smtClean="0"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ЧЕМАЛЬСКОГО РАЙОНА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Рисунок 28" descr="Пейзаж холма со сплошной заливкой">
            <a:extLst>
              <a:ext uri="{FF2B5EF4-FFF2-40B4-BE49-F238E27FC236}">
                <a16:creationId xmlns="" xmlns:a16="http://schemas.microsoft.com/office/drawing/2014/main" id="{20C2F25D-3EF8-F0F3-3211-BF705F815C3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="" xmlns:asvg="http://schemas.microsoft.com/office/drawing/2016/SVG/main" r:embed="rId135"/>
              </a:ext>
            </a:extLst>
          </a:blip>
          <a:stretch>
            <a:fillRect/>
          </a:stretch>
        </p:blipFill>
        <p:spPr>
          <a:xfrm>
            <a:off x="4935995" y="3877659"/>
            <a:ext cx="360000" cy="360000"/>
          </a:xfrm>
          <a:prstGeom prst="rect">
            <a:avLst/>
          </a:prstGeom>
        </p:spPr>
      </p:pic>
      <p:pic>
        <p:nvPicPr>
          <p:cNvPr id="25" name="Рисунок 24" descr="Окрестности со сплошной заливкой">
            <a:extLst>
              <a:ext uri="{FF2B5EF4-FFF2-40B4-BE49-F238E27FC236}">
                <a16:creationId xmlns="" xmlns:a16="http://schemas.microsoft.com/office/drawing/2014/main" id="{BA99BC69-A2B4-A28E-0D23-832001BBB967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96DAC541-7B7A-43D3-8B79-37D633B846F1}">
                <asvg:svgBlip xmlns=""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8627473" y="163628"/>
            <a:ext cx="360000" cy="360000"/>
          </a:xfrm>
          <a:prstGeom prst="rect">
            <a:avLst/>
          </a:prstGeom>
        </p:spPr>
      </p:pic>
      <p:pic>
        <p:nvPicPr>
          <p:cNvPr id="26" name="Рисунок 25" descr="Окрестности со сплошной заливкой">
            <a:extLst>
              <a:ext uri="{FF2B5EF4-FFF2-40B4-BE49-F238E27FC236}">
                <a16:creationId xmlns="" xmlns:a16="http://schemas.microsoft.com/office/drawing/2014/main" id="{BA99BC69-A2B4-A28E-0D23-832001BBB967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96DAC541-7B7A-43D3-8B79-37D633B846F1}">
                <asvg:svgBlip xmlns=""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1804590" y="1846353"/>
            <a:ext cx="360000" cy="360000"/>
          </a:xfrm>
          <a:prstGeom prst="rect">
            <a:avLst/>
          </a:prstGeom>
        </p:spPr>
      </p:pic>
      <p:pic>
        <p:nvPicPr>
          <p:cNvPr id="30" name="Рисунок 29" descr="Дорога со сплошной заливкой">
            <a:extLst>
              <a:ext uri="{FF2B5EF4-FFF2-40B4-BE49-F238E27FC236}">
                <a16:creationId xmlns="" xmlns:a16="http://schemas.microsoft.com/office/drawing/2014/main" id="{7ED09377-0617-D34F-96FC-FFAACE1597A0}"/>
              </a:ext>
            </a:extLst>
          </p:cNvPr>
          <p:cNvPicPr>
            <a:picLocks noChangeAspect="1"/>
          </p:cNvPicPr>
          <p:nvPr/>
        </p:nvPicPr>
        <p:blipFill>
          <a:blip r:embed="rId137">
            <a:extLst>
              <a:ext uri="{96DAC541-7B7A-43D3-8B79-37D633B846F1}">
                <asvg:svgBlip xmlns=""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8087473" y="4016261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5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Рисунок 64" descr="Маркер со сплошной заливкой">
            <a:extLst>
              <a:ext uri="{FF2B5EF4-FFF2-40B4-BE49-F238E27FC236}">
                <a16:creationId xmlns="" xmlns:a16="http://schemas.microsoft.com/office/drawing/2014/main" id="{6CEF467B-AB9D-CC15-203A-85FE1989A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43609" y="5724266"/>
            <a:ext cx="360000" cy="360000"/>
          </a:xfrm>
          <a:prstGeom prst="rect">
            <a:avLst/>
          </a:prstGeom>
        </p:spPr>
      </p:pic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432688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характеристика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370008" y="5603354"/>
            <a:ext cx="2248834" cy="945414"/>
          </a:xfrm>
          <a:prstGeom prst="roundRect">
            <a:avLst>
              <a:gd name="adj" fmla="val 2446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3FE3C0CF-5D95-1AEE-3887-AD805852FE1B}"/>
              </a:ext>
            </a:extLst>
          </p:cNvPr>
          <p:cNvSpPr/>
          <p:nvPr/>
        </p:nvSpPr>
        <p:spPr>
          <a:xfrm>
            <a:off x="5194714" y="5603354"/>
            <a:ext cx="2093690" cy="945414"/>
          </a:xfrm>
          <a:prstGeom prst="roundRect">
            <a:avLst>
              <a:gd name="adj" fmla="val 2446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="" xmlns:a16="http://schemas.microsoft.com/office/drawing/2014/main" id="{0F987C6D-C32D-6FF9-471D-63FF34B39D49}"/>
              </a:ext>
            </a:extLst>
          </p:cNvPr>
          <p:cNvSpPr/>
          <p:nvPr/>
        </p:nvSpPr>
        <p:spPr>
          <a:xfrm>
            <a:off x="7288404" y="5603354"/>
            <a:ext cx="2468848" cy="945414"/>
          </a:xfrm>
          <a:prstGeom prst="roundRect">
            <a:avLst>
              <a:gd name="adj" fmla="val 25094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C70D425-0601-D87C-F822-B98F9FAA1682}"/>
              </a:ext>
            </a:extLst>
          </p:cNvPr>
          <p:cNvSpPr txBox="1"/>
          <p:nvPr/>
        </p:nvSpPr>
        <p:spPr>
          <a:xfrm>
            <a:off x="549707" y="5930698"/>
            <a:ext cx="157701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10,4 тыс. чел. 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4E6BDDD-6D8F-8017-99BE-9D45AAA1328E}"/>
              </a:ext>
            </a:extLst>
          </p:cNvPr>
          <p:cNvSpPr txBox="1"/>
          <p:nvPr/>
        </p:nvSpPr>
        <p:spPr>
          <a:xfrm>
            <a:off x="550009" y="6199153"/>
            <a:ext cx="190331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</a:t>
            </a:r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исленность </a:t>
            </a:r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населения МО, </a:t>
            </a:r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</a:t>
            </a:r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</a:t>
            </a:r>
          </a:p>
        </p:txBody>
      </p:sp>
      <p:pic>
        <p:nvPicPr>
          <p:cNvPr id="34" name="Рисунок 33" descr="Пользователь со сплошной заливкой">
            <a:extLst>
              <a:ext uri="{FF2B5EF4-FFF2-40B4-BE49-F238E27FC236}">
                <a16:creationId xmlns="" xmlns:a16="http://schemas.microsoft.com/office/drawing/2014/main" id="{C86C1983-C8BD-89C3-7A05-138B029CFA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93324" y="5688649"/>
            <a:ext cx="360000" cy="360000"/>
          </a:xfrm>
          <a:prstGeom prst="rect">
            <a:avLst/>
          </a:prstGeom>
        </p:spPr>
      </p:pic>
      <p:sp>
        <p:nvSpPr>
          <p:cNvPr id="35" name="Скругленный прямоугольник 34">
            <a:extLst>
              <a:ext uri="{FF2B5EF4-FFF2-40B4-BE49-F238E27FC236}">
                <a16:creationId xmlns="" xmlns:a16="http://schemas.microsoft.com/office/drawing/2014/main" id="{8AE7E09C-A74B-B0E9-CF94-B37DDF9C5558}"/>
              </a:ext>
            </a:extLst>
          </p:cNvPr>
          <p:cNvSpPr/>
          <p:nvPr/>
        </p:nvSpPr>
        <p:spPr>
          <a:xfrm>
            <a:off x="2801723" y="5603354"/>
            <a:ext cx="2209190" cy="945414"/>
          </a:xfrm>
          <a:prstGeom prst="roundRect">
            <a:avLst>
              <a:gd name="adj" fmla="val 2446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13BEBE82-3ABE-EE06-2DC9-23A64698E759}"/>
              </a:ext>
            </a:extLst>
          </p:cNvPr>
          <p:cNvSpPr txBox="1"/>
          <p:nvPr/>
        </p:nvSpPr>
        <p:spPr>
          <a:xfrm>
            <a:off x="2993033" y="5919250"/>
            <a:ext cx="129292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4,4 тыс. чел. 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F5B9663A-7C88-1310-3046-2C62DC47060A}"/>
              </a:ext>
            </a:extLst>
          </p:cNvPr>
          <p:cNvSpPr txBox="1"/>
          <p:nvPr/>
        </p:nvSpPr>
        <p:spPr>
          <a:xfrm>
            <a:off x="2941123" y="6235397"/>
            <a:ext cx="186418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аселение с. Чемал, 2023 </a:t>
            </a:r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pic>
        <p:nvPicPr>
          <p:cNvPr id="39" name="Рисунок 38" descr="Пользователь со сплошной заливкой">
            <a:extLst>
              <a:ext uri="{FF2B5EF4-FFF2-40B4-BE49-F238E27FC236}">
                <a16:creationId xmlns="" xmlns:a16="http://schemas.microsoft.com/office/drawing/2014/main" id="{C08BC730-626D-6D1C-654C-F4EA6ADE8F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45309" y="5724266"/>
            <a:ext cx="360000" cy="360000"/>
          </a:xfrm>
          <a:prstGeom prst="rect">
            <a:avLst/>
          </a:prstGeom>
        </p:spPr>
      </p:pic>
      <p:sp>
        <p:nvSpPr>
          <p:cNvPr id="41" name="Скругленный прямоугольник 40">
            <a:extLst>
              <a:ext uri="{FF2B5EF4-FFF2-40B4-BE49-F238E27FC236}">
                <a16:creationId xmlns="" xmlns:a16="http://schemas.microsoft.com/office/drawing/2014/main" id="{34635477-1B2D-01F3-8FB7-2516AED14752}"/>
              </a:ext>
            </a:extLst>
          </p:cNvPr>
          <p:cNvSpPr/>
          <p:nvPr/>
        </p:nvSpPr>
        <p:spPr>
          <a:xfrm>
            <a:off x="7439558" y="5603354"/>
            <a:ext cx="2091524" cy="945414"/>
          </a:xfrm>
          <a:prstGeom prst="roundRect">
            <a:avLst>
              <a:gd name="adj" fmla="val 2509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ED35A42D-3D27-DFA6-AB8B-DEE9DE40A08C}"/>
              </a:ext>
            </a:extLst>
          </p:cNvPr>
          <p:cNvSpPr txBox="1"/>
          <p:nvPr/>
        </p:nvSpPr>
        <p:spPr>
          <a:xfrm>
            <a:off x="5452884" y="5923058"/>
            <a:ext cx="125218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3018,67 км2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FA94615B-DCE9-714A-3CA3-7B2922C855BA}"/>
              </a:ext>
            </a:extLst>
          </p:cNvPr>
          <p:cNvSpPr txBox="1"/>
          <p:nvPr/>
        </p:nvSpPr>
        <p:spPr>
          <a:xfrm>
            <a:off x="5452884" y="6246884"/>
            <a:ext cx="138828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площадь МО</a:t>
            </a:r>
            <a:endParaRPr lang="ru-RU" sz="11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D2F725FE-F144-6325-91C1-04D853E4AD7C}"/>
              </a:ext>
            </a:extLst>
          </p:cNvPr>
          <p:cNvSpPr txBox="1"/>
          <p:nvPr/>
        </p:nvSpPr>
        <p:spPr>
          <a:xfrm>
            <a:off x="7742093" y="5909891"/>
            <a:ext cx="130151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3,37 чел/км2 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A890480E-3893-F81C-B22E-393C852242FA}"/>
              </a:ext>
            </a:extLst>
          </p:cNvPr>
          <p:cNvSpPr txBox="1"/>
          <p:nvPr/>
        </p:nvSpPr>
        <p:spPr>
          <a:xfrm>
            <a:off x="7675175" y="6235363"/>
            <a:ext cx="172902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Плотность населения МО</a:t>
            </a:r>
            <a:endParaRPr lang="ru-RU" sz="11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Рисунок 69" descr="Переместить со сплошной заливкой">
            <a:extLst>
              <a:ext uri="{FF2B5EF4-FFF2-40B4-BE49-F238E27FC236}">
                <a16:creationId xmlns="" xmlns:a16="http://schemas.microsoft.com/office/drawing/2014/main" id="{895D5543-0D78-4216-5A52-61BAC118CA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73297" y="5752000"/>
            <a:ext cx="360000" cy="36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BB9B726-9134-850B-9454-6CCB6865E8C2}"/>
              </a:ext>
            </a:extLst>
          </p:cNvPr>
          <p:cNvSpPr txBox="1"/>
          <p:nvPr/>
        </p:nvSpPr>
        <p:spPr>
          <a:xfrm>
            <a:off x="2526090" y="4047525"/>
            <a:ext cx="85741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водный транспорт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C3014AC-346D-5F34-3694-105F0C9F5360}"/>
              </a:ext>
            </a:extLst>
          </p:cNvPr>
          <p:cNvSpPr txBox="1"/>
          <p:nvPr/>
        </p:nvSpPr>
        <p:spPr>
          <a:xfrm>
            <a:off x="2526089" y="4555355"/>
            <a:ext cx="10914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Нижний </a:t>
            </a:r>
            <a:r>
              <a:rPr lang="ru-RU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Новгород➝ </a:t>
            </a:r>
            <a:r>
              <a:rPr lang="ru-RU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Балахна ➝ Городец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B6A496C-B21E-5E62-E8B7-7BB436EC32DB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DB829ED-5AD9-E391-3DCA-96E4C7799FF6}"/>
              </a:ext>
            </a:extLst>
          </p:cNvPr>
          <p:cNvSpPr txBox="1"/>
          <p:nvPr/>
        </p:nvSpPr>
        <p:spPr>
          <a:xfrm>
            <a:off x="642266" y="556403"/>
            <a:ext cx="912507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>
                <a:latin typeface="Arial" panose="020B0604020202020204" pitchFamily="34" charset="0"/>
                <a:cs typeface="Arial" panose="020B0604020202020204" pitchFamily="34" charset="0"/>
              </a:rPr>
              <a:t>ОБЩАЯ </a:t>
            </a:r>
            <a:r>
              <a:rPr lang="x-none" sz="2400" smtClean="0">
                <a:latin typeface="Arial" panose="020B0604020202020204" pitchFamily="34" charset="0"/>
                <a:cs typeface="Arial" panose="020B0604020202020204" pitchFamily="34" charset="0"/>
              </a:rPr>
              <a:t>ХАРАКТЕРИСТИКА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8" y="888042"/>
            <a:ext cx="9424204" cy="460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813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2273092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социально-экономические показатели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CA681B2E-CC94-3AAF-E060-F2F2C175E23F}"/>
              </a:ext>
            </a:extLst>
          </p:cNvPr>
          <p:cNvSpPr/>
          <p:nvPr/>
        </p:nvSpPr>
        <p:spPr>
          <a:xfrm>
            <a:off x="485724" y="1669082"/>
            <a:ext cx="6023956" cy="4454956"/>
          </a:xfrm>
          <a:prstGeom prst="roundRect">
            <a:avLst>
              <a:gd name="adj" fmla="val 547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="" xmlns:a16="http://schemas.microsoft.com/office/drawing/2014/main" id="{4E0C2D50-D926-C00C-331C-C79D5FBD02A4}"/>
              </a:ext>
            </a:extLst>
          </p:cNvPr>
          <p:cNvSpPr/>
          <p:nvPr/>
        </p:nvSpPr>
        <p:spPr>
          <a:xfrm>
            <a:off x="6824642" y="1771953"/>
            <a:ext cx="2509553" cy="2012585"/>
          </a:xfrm>
          <a:prstGeom prst="roundRect">
            <a:avLst>
              <a:gd name="adj" fmla="val 872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aphicFrame>
        <p:nvGraphicFramePr>
          <p:cNvPr id="67" name="Диаграмма 66">
            <a:extLst>
              <a:ext uri="{FF2B5EF4-FFF2-40B4-BE49-F238E27FC236}">
                <a16:creationId xmlns="" xmlns:a16="http://schemas.microsoft.com/office/drawing/2014/main" id="{3CBBECBC-5927-FDA8-F3B5-C670703B96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2041399"/>
              </p:ext>
            </p:extLst>
          </p:nvPr>
        </p:nvGraphicFramePr>
        <p:xfrm>
          <a:off x="6850382" y="1779876"/>
          <a:ext cx="2517644" cy="2016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9" name="Группа 158">
            <a:extLst>
              <a:ext uri="{FF2B5EF4-FFF2-40B4-BE49-F238E27FC236}">
                <a16:creationId xmlns="" xmlns:a16="http://schemas.microsoft.com/office/drawing/2014/main" id="{859BFF25-7647-679E-CF0A-EDBC0E40A471}"/>
              </a:ext>
            </a:extLst>
          </p:cNvPr>
          <p:cNvGrpSpPr/>
          <p:nvPr/>
        </p:nvGrpSpPr>
        <p:grpSpPr>
          <a:xfrm>
            <a:off x="2346938" y="2668730"/>
            <a:ext cx="2740663" cy="2564981"/>
            <a:chOff x="2364760" y="2381870"/>
            <a:chExt cx="2740663" cy="2610156"/>
          </a:xfrm>
        </p:grpSpPr>
        <p:sp>
          <p:nvSpPr>
            <p:cNvPr id="113" name="Правильный пятиугольник 112">
              <a:extLst>
                <a:ext uri="{FF2B5EF4-FFF2-40B4-BE49-F238E27FC236}">
                  <a16:creationId xmlns="" xmlns:a16="http://schemas.microsoft.com/office/drawing/2014/main" id="{2E6B3244-8CEB-6239-7F38-F265B373BF99}"/>
                </a:ext>
              </a:extLst>
            </p:cNvPr>
            <p:cNvSpPr/>
            <p:nvPr/>
          </p:nvSpPr>
          <p:spPr>
            <a:xfrm>
              <a:off x="2364760" y="2381870"/>
              <a:ext cx="2740663" cy="2610155"/>
            </a:xfrm>
            <a:prstGeom prst="pentagon">
              <a:avLst/>
            </a:pr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114" name="Правильный пятиугольник 113">
              <a:extLst>
                <a:ext uri="{FF2B5EF4-FFF2-40B4-BE49-F238E27FC236}">
                  <a16:creationId xmlns="" xmlns:a16="http://schemas.microsoft.com/office/drawing/2014/main" id="{4495E117-48D2-15E2-0BCE-6E44870B1947}"/>
                </a:ext>
              </a:extLst>
            </p:cNvPr>
            <p:cNvSpPr/>
            <p:nvPr/>
          </p:nvSpPr>
          <p:spPr>
            <a:xfrm>
              <a:off x="2730643" y="2730330"/>
              <a:ext cx="2008897" cy="1913235"/>
            </a:xfrm>
            <a:prstGeom prst="pent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dirty="0"/>
            </a:p>
          </p:txBody>
        </p:sp>
        <p:cxnSp>
          <p:nvCxnSpPr>
            <p:cNvPr id="116" name="Прямая соединительная линия 115">
              <a:extLst>
                <a:ext uri="{FF2B5EF4-FFF2-40B4-BE49-F238E27FC236}">
                  <a16:creationId xmlns="" xmlns:a16="http://schemas.microsoft.com/office/drawing/2014/main" id="{1C6AE833-741A-D6C2-6D6F-7C8212816507}"/>
                </a:ext>
              </a:extLst>
            </p:cNvPr>
            <p:cNvCxnSpPr>
              <a:cxnSpLocks/>
            </p:cNvCxnSpPr>
            <p:nvPr/>
          </p:nvCxnSpPr>
          <p:spPr>
            <a:xfrm>
              <a:off x="3738408" y="2381871"/>
              <a:ext cx="0" cy="2610155"/>
            </a:xfrm>
            <a:prstGeom prst="line">
              <a:avLst/>
            </a:prstGeom>
            <a:ln>
              <a:solidFill>
                <a:srgbClr val="F1F1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8" name="Группа 157">
              <a:extLst>
                <a:ext uri="{FF2B5EF4-FFF2-40B4-BE49-F238E27FC236}">
                  <a16:creationId xmlns="" xmlns:a16="http://schemas.microsoft.com/office/drawing/2014/main" id="{7B27636C-D5DC-E85C-EE19-185390D0DD09}"/>
                </a:ext>
              </a:extLst>
            </p:cNvPr>
            <p:cNvGrpSpPr/>
            <p:nvPr/>
          </p:nvGrpSpPr>
          <p:grpSpPr>
            <a:xfrm>
              <a:off x="2655097" y="3084325"/>
              <a:ext cx="2159990" cy="1205244"/>
              <a:chOff x="2654917" y="3117426"/>
              <a:chExt cx="2159990" cy="1205244"/>
            </a:xfrm>
          </p:grpSpPr>
          <p:grpSp>
            <p:nvGrpSpPr>
              <p:cNvPr id="121" name="Группа 120">
                <a:extLst>
                  <a:ext uri="{FF2B5EF4-FFF2-40B4-BE49-F238E27FC236}">
                    <a16:creationId xmlns="" xmlns:a16="http://schemas.microsoft.com/office/drawing/2014/main" id="{C0E3F89F-5015-76B7-83AB-B2981EC78399}"/>
                  </a:ext>
                </a:extLst>
              </p:cNvPr>
              <p:cNvGrpSpPr/>
              <p:nvPr/>
            </p:nvGrpSpPr>
            <p:grpSpPr>
              <a:xfrm>
                <a:off x="2654917" y="3117426"/>
                <a:ext cx="2159990" cy="1205244"/>
                <a:chOff x="2491741" y="3198701"/>
                <a:chExt cx="2486288" cy="1387314"/>
              </a:xfrm>
            </p:grpSpPr>
            <p:cxnSp>
              <p:nvCxnSpPr>
                <p:cNvPr id="117" name="Прямая соединительная линия 116">
                  <a:extLst>
                    <a:ext uri="{FF2B5EF4-FFF2-40B4-BE49-F238E27FC236}">
                      <a16:creationId xmlns="" xmlns:a16="http://schemas.microsoft.com/office/drawing/2014/main" id="{8B915712-0841-7078-5D11-970E6AA701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91741" y="3198701"/>
                  <a:ext cx="2402899" cy="1387314"/>
                </a:xfrm>
                <a:prstGeom prst="line">
                  <a:avLst/>
                </a:prstGeom>
                <a:ln>
                  <a:solidFill>
                    <a:srgbClr val="F1F1F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Прямая соединительная линия 119">
                  <a:extLst>
                    <a:ext uri="{FF2B5EF4-FFF2-40B4-BE49-F238E27FC236}">
                      <a16:creationId xmlns="" xmlns:a16="http://schemas.microsoft.com/office/drawing/2014/main" id="{1708A3A5-006B-B5E0-C489-EABF0F1377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75130" y="3198701"/>
                  <a:ext cx="2402899" cy="1387314"/>
                </a:xfrm>
                <a:prstGeom prst="line">
                  <a:avLst/>
                </a:prstGeom>
                <a:ln>
                  <a:solidFill>
                    <a:srgbClr val="F1F1F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2" name="Овал 121">
                <a:extLst>
                  <a:ext uri="{FF2B5EF4-FFF2-40B4-BE49-F238E27FC236}">
                    <a16:creationId xmlns="" xmlns:a16="http://schemas.microsoft.com/office/drawing/2014/main" id="{5A0E3986-D229-D6EC-5021-52A0442A8505}"/>
                  </a:ext>
                </a:extLst>
              </p:cNvPr>
              <p:cNvSpPr/>
              <p:nvPr/>
            </p:nvSpPr>
            <p:spPr>
              <a:xfrm>
                <a:off x="3708583" y="3664426"/>
                <a:ext cx="62551" cy="62551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</p:grpSp>
      </p:grpSp>
      <p:sp>
        <p:nvSpPr>
          <p:cNvPr id="123" name="TextBox 122">
            <a:extLst>
              <a:ext uri="{FF2B5EF4-FFF2-40B4-BE49-F238E27FC236}">
                <a16:creationId xmlns="" xmlns:a16="http://schemas.microsoft.com/office/drawing/2014/main" id="{4DDD486F-FFDC-3AC3-0983-1563F64C780C}"/>
              </a:ext>
            </a:extLst>
          </p:cNvPr>
          <p:cNvSpPr txBox="1"/>
          <p:nvPr/>
        </p:nvSpPr>
        <p:spPr>
          <a:xfrm>
            <a:off x="2637275" y="1921103"/>
            <a:ext cx="226454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бъем инвестиций в </a:t>
            </a:r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 </a:t>
            </a:r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капитал </a:t>
            </a:r>
          </a:p>
          <a:p>
            <a:r>
              <a:rPr lang="ru-RU" sz="8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руб.</a:t>
            </a:r>
            <a:endParaRPr lang="x-none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Скругленный прямоугольник 124">
            <a:extLst>
              <a:ext uri="{FF2B5EF4-FFF2-40B4-BE49-F238E27FC236}">
                <a16:creationId xmlns="" xmlns:a16="http://schemas.microsoft.com/office/drawing/2014/main" id="{7DACA747-66C6-0E65-B5FA-C504D9C6D2C4}"/>
              </a:ext>
            </a:extLst>
          </p:cNvPr>
          <p:cNvSpPr/>
          <p:nvPr/>
        </p:nvSpPr>
        <p:spPr>
          <a:xfrm>
            <a:off x="2962657" y="2379733"/>
            <a:ext cx="460857" cy="180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222 382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Скругленный прямоугольник 125">
            <a:extLst>
              <a:ext uri="{FF2B5EF4-FFF2-40B4-BE49-F238E27FC236}">
                <a16:creationId xmlns="" xmlns:a16="http://schemas.microsoft.com/office/drawing/2014/main" id="{1F8EAFBB-518D-C75C-F633-1B12885366D0}"/>
              </a:ext>
            </a:extLst>
          </p:cNvPr>
          <p:cNvSpPr/>
          <p:nvPr/>
        </p:nvSpPr>
        <p:spPr>
          <a:xfrm>
            <a:off x="3973795" y="2374662"/>
            <a:ext cx="444586" cy="188752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308 055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Скругленный прямоугольник 126">
            <a:extLst>
              <a:ext uri="{FF2B5EF4-FFF2-40B4-BE49-F238E27FC236}">
                <a16:creationId xmlns="" xmlns:a16="http://schemas.microsoft.com/office/drawing/2014/main" id="{0B4880A1-91DC-D0F0-A77C-E94DED46A2DE}"/>
              </a:ext>
            </a:extLst>
          </p:cNvPr>
          <p:cNvSpPr/>
          <p:nvPr/>
        </p:nvSpPr>
        <p:spPr>
          <a:xfrm>
            <a:off x="3497703" y="2379733"/>
            <a:ext cx="397578" cy="180000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207 150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="" xmlns:a16="http://schemas.microsoft.com/office/drawing/2014/main" id="{B51F7AF6-8F8A-5B37-A1C2-3650196617FB}"/>
              </a:ext>
            </a:extLst>
          </p:cNvPr>
          <p:cNvSpPr txBox="1"/>
          <p:nvPr/>
        </p:nvSpPr>
        <p:spPr>
          <a:xfrm>
            <a:off x="5087601" y="2863578"/>
            <a:ext cx="127114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Отгружено товаров собственного производства</a:t>
            </a:r>
            <a:endParaRPr lang="ru-RU" sz="8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8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лн. </a:t>
            </a:r>
            <a:r>
              <a:rPr lang="ru-RU" sz="8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endParaRPr lang="x-none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Скругленный прямоугольник 132">
            <a:extLst>
              <a:ext uri="{FF2B5EF4-FFF2-40B4-BE49-F238E27FC236}">
                <a16:creationId xmlns="" xmlns:a16="http://schemas.microsoft.com/office/drawing/2014/main" id="{BD49888C-EE87-0AA1-DB51-FCB7AE18C6FB}"/>
              </a:ext>
            </a:extLst>
          </p:cNvPr>
          <p:cNvSpPr/>
          <p:nvPr/>
        </p:nvSpPr>
        <p:spPr>
          <a:xfrm>
            <a:off x="5087601" y="3486567"/>
            <a:ext cx="384169" cy="213057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497,7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Скругленный прямоугольник 133">
            <a:extLst>
              <a:ext uri="{FF2B5EF4-FFF2-40B4-BE49-F238E27FC236}">
                <a16:creationId xmlns="" xmlns:a16="http://schemas.microsoft.com/office/drawing/2014/main" id="{E891C477-CE41-440F-B223-9BD475BA4F74}"/>
              </a:ext>
            </a:extLst>
          </p:cNvPr>
          <p:cNvSpPr/>
          <p:nvPr/>
        </p:nvSpPr>
        <p:spPr>
          <a:xfrm>
            <a:off x="5998849" y="3486567"/>
            <a:ext cx="371266" cy="213056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1 088,8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Скругленный прямоугольник 134">
            <a:extLst>
              <a:ext uri="{FF2B5EF4-FFF2-40B4-BE49-F238E27FC236}">
                <a16:creationId xmlns="" xmlns:a16="http://schemas.microsoft.com/office/drawing/2014/main" id="{BA41BC5E-92C9-7CBA-1F88-F41F35900D8E}"/>
              </a:ext>
            </a:extLst>
          </p:cNvPr>
          <p:cNvSpPr/>
          <p:nvPr/>
        </p:nvSpPr>
        <p:spPr>
          <a:xfrm>
            <a:off x="5566079" y="3486567"/>
            <a:ext cx="373863" cy="213057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1 168,7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="" xmlns:a16="http://schemas.microsoft.com/office/drawing/2014/main" id="{2EFB3336-310E-8D41-40DB-BCF7E0A8AF90}"/>
              </a:ext>
            </a:extLst>
          </p:cNvPr>
          <p:cNvSpPr txBox="1"/>
          <p:nvPr/>
        </p:nvSpPr>
        <p:spPr>
          <a:xfrm>
            <a:off x="4872504" y="4423723"/>
            <a:ext cx="156298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земельных участков МО, являющихся объектами налогообложения земельным налогом</a:t>
            </a:r>
            <a:endParaRPr lang="ru-RU" sz="8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</a:t>
            </a:r>
            <a:endParaRPr lang="x-none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Скругленный прямоугольник 136">
            <a:extLst>
              <a:ext uri="{FF2B5EF4-FFF2-40B4-BE49-F238E27FC236}">
                <a16:creationId xmlns="" xmlns:a16="http://schemas.microsoft.com/office/drawing/2014/main" id="{A3F711DB-496E-5AE9-8DA3-52FB6C8C4FC4}"/>
              </a:ext>
            </a:extLst>
          </p:cNvPr>
          <p:cNvSpPr/>
          <p:nvPr/>
        </p:nvSpPr>
        <p:spPr>
          <a:xfrm>
            <a:off x="4814440" y="5139680"/>
            <a:ext cx="452530" cy="184031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49 577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Скругленный прямоугольник 137">
            <a:extLst>
              <a:ext uri="{FF2B5EF4-FFF2-40B4-BE49-F238E27FC236}">
                <a16:creationId xmlns="" xmlns:a16="http://schemas.microsoft.com/office/drawing/2014/main" id="{8F9B137A-9F0C-3053-26F4-F1A1A4D82D6D}"/>
              </a:ext>
            </a:extLst>
          </p:cNvPr>
          <p:cNvSpPr/>
          <p:nvPr/>
        </p:nvSpPr>
        <p:spPr>
          <a:xfrm>
            <a:off x="5881422" y="5143711"/>
            <a:ext cx="488693" cy="180000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58 398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Скругленный прямоугольник 138">
            <a:extLst>
              <a:ext uri="{FF2B5EF4-FFF2-40B4-BE49-F238E27FC236}">
                <a16:creationId xmlns="" xmlns:a16="http://schemas.microsoft.com/office/drawing/2014/main" id="{5638DA25-0A83-5C61-BB97-CE89B7FE3C55}"/>
              </a:ext>
            </a:extLst>
          </p:cNvPr>
          <p:cNvSpPr/>
          <p:nvPr/>
        </p:nvSpPr>
        <p:spPr>
          <a:xfrm>
            <a:off x="5322204" y="5135532"/>
            <a:ext cx="487751" cy="192326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49 581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="" xmlns:a16="http://schemas.microsoft.com/office/drawing/2014/main" id="{9B8B9FEF-8A61-E7B5-E26D-6064E35C71F8}"/>
              </a:ext>
            </a:extLst>
          </p:cNvPr>
          <p:cNvSpPr txBox="1"/>
          <p:nvPr/>
        </p:nvSpPr>
        <p:spPr>
          <a:xfrm>
            <a:off x="717376" y="4382618"/>
            <a:ext cx="150711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Среднемесячная заработная плата работников крупных, средних и некоммерческих организаций</a:t>
            </a:r>
            <a:endParaRPr lang="ru-RU" sz="8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</a:t>
            </a:r>
            <a:r>
              <a:rPr lang="ru-RU" sz="8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x-none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Скругленный прямоугольник 140">
            <a:extLst>
              <a:ext uri="{FF2B5EF4-FFF2-40B4-BE49-F238E27FC236}">
                <a16:creationId xmlns="" xmlns:a16="http://schemas.microsoft.com/office/drawing/2014/main" id="{5BF57916-37D0-2A89-BEDE-6529985937EC}"/>
              </a:ext>
            </a:extLst>
          </p:cNvPr>
          <p:cNvSpPr/>
          <p:nvPr/>
        </p:nvSpPr>
        <p:spPr>
          <a:xfrm>
            <a:off x="683435" y="5067356"/>
            <a:ext cx="448484" cy="19028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11,9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Скругленный прямоугольник 141">
            <a:extLst>
              <a:ext uri="{FF2B5EF4-FFF2-40B4-BE49-F238E27FC236}">
                <a16:creationId xmlns="" xmlns:a16="http://schemas.microsoft.com/office/drawing/2014/main" id="{804C102D-E058-03DA-846F-7B2632D8057C}"/>
              </a:ext>
            </a:extLst>
          </p:cNvPr>
          <p:cNvSpPr/>
          <p:nvPr/>
        </p:nvSpPr>
        <p:spPr>
          <a:xfrm>
            <a:off x="1700543" y="5075565"/>
            <a:ext cx="447284" cy="184117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9,7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Скругленный прямоугольник 142">
            <a:extLst>
              <a:ext uri="{FF2B5EF4-FFF2-40B4-BE49-F238E27FC236}">
                <a16:creationId xmlns="" xmlns:a16="http://schemas.microsoft.com/office/drawing/2014/main" id="{AF6DE8AE-5C46-A9ED-FE44-79540CCD291B}"/>
              </a:ext>
            </a:extLst>
          </p:cNvPr>
          <p:cNvSpPr/>
          <p:nvPr/>
        </p:nvSpPr>
        <p:spPr>
          <a:xfrm>
            <a:off x="1229314" y="5067356"/>
            <a:ext cx="403182" cy="192326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8,0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="" xmlns:a16="http://schemas.microsoft.com/office/drawing/2014/main" id="{CD500BF9-38C1-5529-5619-ECFDF6A02DFC}"/>
              </a:ext>
            </a:extLst>
          </p:cNvPr>
          <p:cNvSpPr txBox="1"/>
          <p:nvPr/>
        </p:nvSpPr>
        <p:spPr>
          <a:xfrm>
            <a:off x="683435" y="2843167"/>
            <a:ext cx="156298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 объем продовольственных товаров, реализованных в границах МО</a:t>
            </a:r>
            <a:endParaRPr lang="ru-RU" sz="8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руб</a:t>
            </a:r>
            <a:r>
              <a:rPr lang="ru-RU" sz="8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x-none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Скругленный прямоугольник 144">
            <a:extLst>
              <a:ext uri="{FF2B5EF4-FFF2-40B4-BE49-F238E27FC236}">
                <a16:creationId xmlns="" xmlns:a16="http://schemas.microsoft.com/office/drawing/2014/main" id="{049D898B-5B50-DE58-0CB5-29E839E77CE1}"/>
              </a:ext>
            </a:extLst>
          </p:cNvPr>
          <p:cNvSpPr/>
          <p:nvPr/>
        </p:nvSpPr>
        <p:spPr>
          <a:xfrm>
            <a:off x="670372" y="3484495"/>
            <a:ext cx="461547" cy="21305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995,6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Скругленный прямоугольник 145">
            <a:extLst>
              <a:ext uri="{FF2B5EF4-FFF2-40B4-BE49-F238E27FC236}">
                <a16:creationId xmlns="" xmlns:a16="http://schemas.microsoft.com/office/drawing/2014/main" id="{D8C75DED-E032-F06C-4A1B-C15F2E0A1892}"/>
              </a:ext>
            </a:extLst>
          </p:cNvPr>
          <p:cNvSpPr/>
          <p:nvPr/>
        </p:nvSpPr>
        <p:spPr>
          <a:xfrm>
            <a:off x="1780017" y="3503691"/>
            <a:ext cx="407238" cy="193862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1 308,7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Скругленный прямоугольник 146">
            <a:extLst>
              <a:ext uri="{FF2B5EF4-FFF2-40B4-BE49-F238E27FC236}">
                <a16:creationId xmlns="" xmlns:a16="http://schemas.microsoft.com/office/drawing/2014/main" id="{2947D3A7-F3F2-F042-E041-2359906A0400}"/>
              </a:ext>
            </a:extLst>
          </p:cNvPr>
          <p:cNvSpPr/>
          <p:nvPr/>
        </p:nvSpPr>
        <p:spPr>
          <a:xfrm>
            <a:off x="1229314" y="3486567"/>
            <a:ext cx="471228" cy="210986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1 268,4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Шестиугольник 160">
            <a:extLst>
              <a:ext uri="{FF2B5EF4-FFF2-40B4-BE49-F238E27FC236}">
                <a16:creationId xmlns="" xmlns:a16="http://schemas.microsoft.com/office/drawing/2014/main" id="{80C5CFFC-7012-7F1B-F30E-BDA9A7D11940}"/>
              </a:ext>
            </a:extLst>
          </p:cNvPr>
          <p:cNvSpPr/>
          <p:nvPr/>
        </p:nvSpPr>
        <p:spPr>
          <a:xfrm rot="1800000">
            <a:off x="2903000" y="3332706"/>
            <a:ext cx="1376047" cy="1432398"/>
          </a:xfrm>
          <a:custGeom>
            <a:avLst/>
            <a:gdLst>
              <a:gd name="connsiteX0" fmla="*/ 0 w 1889708"/>
              <a:gd name="connsiteY0" fmla="*/ 814530 h 1629059"/>
              <a:gd name="connsiteX1" fmla="*/ 407265 w 1889708"/>
              <a:gd name="connsiteY1" fmla="*/ 0 h 1629059"/>
              <a:gd name="connsiteX2" fmla="*/ 1482443 w 1889708"/>
              <a:gd name="connsiteY2" fmla="*/ 0 h 1629059"/>
              <a:gd name="connsiteX3" fmla="*/ 1889708 w 1889708"/>
              <a:gd name="connsiteY3" fmla="*/ 814530 h 1629059"/>
              <a:gd name="connsiteX4" fmla="*/ 1482443 w 1889708"/>
              <a:gd name="connsiteY4" fmla="*/ 1629059 h 1629059"/>
              <a:gd name="connsiteX5" fmla="*/ 407265 w 1889708"/>
              <a:gd name="connsiteY5" fmla="*/ 1629059 h 1629059"/>
              <a:gd name="connsiteX6" fmla="*/ 0 w 1889708"/>
              <a:gd name="connsiteY6" fmla="*/ 814530 h 1629059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482443 w 1889708"/>
              <a:gd name="connsiteY4" fmla="*/ 1629059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141294 w 1889708"/>
              <a:gd name="connsiteY4" fmla="*/ 1268210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220266 w 1889708"/>
              <a:gd name="connsiteY4" fmla="*/ 1381991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657677"/>
              <a:gd name="connsiteY0" fmla="*/ 814530 h 1736015"/>
              <a:gd name="connsiteX1" fmla="*/ 407265 w 1657677"/>
              <a:gd name="connsiteY1" fmla="*/ 0 h 1736015"/>
              <a:gd name="connsiteX2" fmla="*/ 1482443 w 1657677"/>
              <a:gd name="connsiteY2" fmla="*/ 0 h 1736015"/>
              <a:gd name="connsiteX3" fmla="*/ 1657677 w 1657677"/>
              <a:gd name="connsiteY3" fmla="*/ 769197 h 1736015"/>
              <a:gd name="connsiteX4" fmla="*/ 1220266 w 1657677"/>
              <a:gd name="connsiteY4" fmla="*/ 1381991 h 1736015"/>
              <a:gd name="connsiteX5" fmla="*/ 256517 w 1657677"/>
              <a:gd name="connsiteY5" fmla="*/ 1736015 h 1736015"/>
              <a:gd name="connsiteX6" fmla="*/ 0 w 1657677"/>
              <a:gd name="connsiteY6" fmla="*/ 814530 h 1736015"/>
              <a:gd name="connsiteX0" fmla="*/ 0 w 1657677"/>
              <a:gd name="connsiteY0" fmla="*/ 814530 h 1736015"/>
              <a:gd name="connsiteX1" fmla="*/ 407265 w 1657677"/>
              <a:gd name="connsiteY1" fmla="*/ 0 h 1736015"/>
              <a:gd name="connsiteX2" fmla="*/ 1226899 w 1657677"/>
              <a:gd name="connsiteY2" fmla="*/ 120977 h 1736015"/>
              <a:gd name="connsiteX3" fmla="*/ 1657677 w 1657677"/>
              <a:gd name="connsiteY3" fmla="*/ 769197 h 1736015"/>
              <a:gd name="connsiteX4" fmla="*/ 1220266 w 1657677"/>
              <a:gd name="connsiteY4" fmla="*/ 1381991 h 1736015"/>
              <a:gd name="connsiteX5" fmla="*/ 256517 w 1657677"/>
              <a:gd name="connsiteY5" fmla="*/ 1736015 h 1736015"/>
              <a:gd name="connsiteX6" fmla="*/ 0 w 1657677"/>
              <a:gd name="connsiteY6" fmla="*/ 814530 h 1736015"/>
              <a:gd name="connsiteX0" fmla="*/ 0 w 1664969"/>
              <a:gd name="connsiteY0" fmla="*/ 778896 h 1736015"/>
              <a:gd name="connsiteX1" fmla="*/ 414557 w 1664969"/>
              <a:gd name="connsiteY1" fmla="*/ 0 h 1736015"/>
              <a:gd name="connsiteX2" fmla="*/ 1234191 w 1664969"/>
              <a:gd name="connsiteY2" fmla="*/ 120977 h 1736015"/>
              <a:gd name="connsiteX3" fmla="*/ 1664969 w 1664969"/>
              <a:gd name="connsiteY3" fmla="*/ 769197 h 1736015"/>
              <a:gd name="connsiteX4" fmla="*/ 1227558 w 1664969"/>
              <a:gd name="connsiteY4" fmla="*/ 1381991 h 1736015"/>
              <a:gd name="connsiteX5" fmla="*/ 263809 w 1664969"/>
              <a:gd name="connsiteY5" fmla="*/ 1736015 h 1736015"/>
              <a:gd name="connsiteX6" fmla="*/ 0 w 1664969"/>
              <a:gd name="connsiteY6" fmla="*/ 778896 h 1736015"/>
              <a:gd name="connsiteX0" fmla="*/ 0 w 1664969"/>
              <a:gd name="connsiteY0" fmla="*/ 657919 h 1615038"/>
              <a:gd name="connsiteX1" fmla="*/ 538202 w 1664969"/>
              <a:gd name="connsiteY1" fmla="*/ 93182 h 1615038"/>
              <a:gd name="connsiteX2" fmla="*/ 1234191 w 1664969"/>
              <a:gd name="connsiteY2" fmla="*/ 0 h 1615038"/>
              <a:gd name="connsiteX3" fmla="*/ 1664969 w 1664969"/>
              <a:gd name="connsiteY3" fmla="*/ 648220 h 1615038"/>
              <a:gd name="connsiteX4" fmla="*/ 1227558 w 1664969"/>
              <a:gd name="connsiteY4" fmla="*/ 1261014 h 1615038"/>
              <a:gd name="connsiteX5" fmla="*/ 263809 w 1664969"/>
              <a:gd name="connsiteY5" fmla="*/ 1615038 h 1615038"/>
              <a:gd name="connsiteX6" fmla="*/ 0 w 1664969"/>
              <a:gd name="connsiteY6" fmla="*/ 657919 h 1615038"/>
              <a:gd name="connsiteX0" fmla="*/ 0 w 1546566"/>
              <a:gd name="connsiteY0" fmla="*/ 657919 h 1615038"/>
              <a:gd name="connsiteX1" fmla="*/ 538202 w 1546566"/>
              <a:gd name="connsiteY1" fmla="*/ 93182 h 1615038"/>
              <a:gd name="connsiteX2" fmla="*/ 1234191 w 1546566"/>
              <a:gd name="connsiteY2" fmla="*/ 0 h 1615038"/>
              <a:gd name="connsiteX3" fmla="*/ 1546566 w 1546566"/>
              <a:gd name="connsiteY3" fmla="*/ 650174 h 1615038"/>
              <a:gd name="connsiteX4" fmla="*/ 1227558 w 1546566"/>
              <a:gd name="connsiteY4" fmla="*/ 1261014 h 1615038"/>
              <a:gd name="connsiteX5" fmla="*/ 263809 w 1546566"/>
              <a:gd name="connsiteY5" fmla="*/ 1615038 h 1615038"/>
              <a:gd name="connsiteX6" fmla="*/ 0 w 1546566"/>
              <a:gd name="connsiteY6" fmla="*/ 657919 h 1615038"/>
              <a:gd name="connsiteX0" fmla="*/ 0 w 1546566"/>
              <a:gd name="connsiteY0" fmla="*/ 657919 h 1518248"/>
              <a:gd name="connsiteX1" fmla="*/ 538202 w 1546566"/>
              <a:gd name="connsiteY1" fmla="*/ 93182 h 1518248"/>
              <a:gd name="connsiteX2" fmla="*/ 1234191 w 1546566"/>
              <a:gd name="connsiteY2" fmla="*/ 0 h 1518248"/>
              <a:gd name="connsiteX3" fmla="*/ 1546566 w 1546566"/>
              <a:gd name="connsiteY3" fmla="*/ 650174 h 1518248"/>
              <a:gd name="connsiteX4" fmla="*/ 1227558 w 1546566"/>
              <a:gd name="connsiteY4" fmla="*/ 1261014 h 1518248"/>
              <a:gd name="connsiteX5" fmla="*/ 373944 w 1546566"/>
              <a:gd name="connsiteY5" fmla="*/ 1518248 h 1518248"/>
              <a:gd name="connsiteX6" fmla="*/ 0 w 1546566"/>
              <a:gd name="connsiteY6" fmla="*/ 657919 h 1518248"/>
              <a:gd name="connsiteX0" fmla="*/ 0 w 1546566"/>
              <a:gd name="connsiteY0" fmla="*/ 572069 h 1432398"/>
              <a:gd name="connsiteX1" fmla="*/ 538202 w 1546566"/>
              <a:gd name="connsiteY1" fmla="*/ 7332 h 1432398"/>
              <a:gd name="connsiteX2" fmla="*/ 1177507 w 1546566"/>
              <a:gd name="connsiteY2" fmla="*/ 0 h 1432398"/>
              <a:gd name="connsiteX3" fmla="*/ 1546566 w 1546566"/>
              <a:gd name="connsiteY3" fmla="*/ 564324 h 1432398"/>
              <a:gd name="connsiteX4" fmla="*/ 1227558 w 1546566"/>
              <a:gd name="connsiteY4" fmla="*/ 1175164 h 1432398"/>
              <a:gd name="connsiteX5" fmla="*/ 373944 w 1546566"/>
              <a:gd name="connsiteY5" fmla="*/ 1432398 h 1432398"/>
              <a:gd name="connsiteX6" fmla="*/ 0 w 1546566"/>
              <a:gd name="connsiteY6" fmla="*/ 572069 h 1432398"/>
              <a:gd name="connsiteX0" fmla="*/ 0 w 1484490"/>
              <a:gd name="connsiteY0" fmla="*/ 572069 h 1432398"/>
              <a:gd name="connsiteX1" fmla="*/ 538202 w 1484490"/>
              <a:gd name="connsiteY1" fmla="*/ 7332 h 1432398"/>
              <a:gd name="connsiteX2" fmla="*/ 1177507 w 1484490"/>
              <a:gd name="connsiteY2" fmla="*/ 0 h 1432398"/>
              <a:gd name="connsiteX3" fmla="*/ 1484490 w 1484490"/>
              <a:gd name="connsiteY3" fmla="*/ 560321 h 1432398"/>
              <a:gd name="connsiteX4" fmla="*/ 1227558 w 1484490"/>
              <a:gd name="connsiteY4" fmla="*/ 1175164 h 1432398"/>
              <a:gd name="connsiteX5" fmla="*/ 373944 w 1484490"/>
              <a:gd name="connsiteY5" fmla="*/ 1432398 h 1432398"/>
              <a:gd name="connsiteX6" fmla="*/ 0 w 1484490"/>
              <a:gd name="connsiteY6" fmla="*/ 572069 h 1432398"/>
              <a:gd name="connsiteX0" fmla="*/ 0 w 1484490"/>
              <a:gd name="connsiteY0" fmla="*/ 572069 h 1432398"/>
              <a:gd name="connsiteX1" fmla="*/ 538202 w 1484490"/>
              <a:gd name="connsiteY1" fmla="*/ 7332 h 1432398"/>
              <a:gd name="connsiteX2" fmla="*/ 1177507 w 1484490"/>
              <a:gd name="connsiteY2" fmla="*/ 0 h 1432398"/>
              <a:gd name="connsiteX3" fmla="*/ 1484490 w 1484490"/>
              <a:gd name="connsiteY3" fmla="*/ 560321 h 1432398"/>
              <a:gd name="connsiteX4" fmla="*/ 1185967 w 1484490"/>
              <a:gd name="connsiteY4" fmla="*/ 1126130 h 1432398"/>
              <a:gd name="connsiteX5" fmla="*/ 373944 w 1484490"/>
              <a:gd name="connsiteY5" fmla="*/ 1432398 h 1432398"/>
              <a:gd name="connsiteX6" fmla="*/ 0 w 1484490"/>
              <a:gd name="connsiteY6" fmla="*/ 572069 h 1432398"/>
              <a:gd name="connsiteX0" fmla="*/ 0 w 1376047"/>
              <a:gd name="connsiteY0" fmla="*/ 575866 h 1432398"/>
              <a:gd name="connsiteX1" fmla="*/ 429759 w 1376047"/>
              <a:gd name="connsiteY1" fmla="*/ 7332 h 1432398"/>
              <a:gd name="connsiteX2" fmla="*/ 1069064 w 1376047"/>
              <a:gd name="connsiteY2" fmla="*/ 0 h 1432398"/>
              <a:gd name="connsiteX3" fmla="*/ 1376047 w 1376047"/>
              <a:gd name="connsiteY3" fmla="*/ 560321 h 1432398"/>
              <a:gd name="connsiteX4" fmla="*/ 1077524 w 1376047"/>
              <a:gd name="connsiteY4" fmla="*/ 1126130 h 1432398"/>
              <a:gd name="connsiteX5" fmla="*/ 265501 w 1376047"/>
              <a:gd name="connsiteY5" fmla="*/ 1432398 h 1432398"/>
              <a:gd name="connsiteX6" fmla="*/ 0 w 1376047"/>
              <a:gd name="connsiteY6" fmla="*/ 575866 h 143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6047" h="1432398">
                <a:moveTo>
                  <a:pt x="0" y="575866"/>
                </a:moveTo>
                <a:lnTo>
                  <a:pt x="429759" y="7332"/>
                </a:lnTo>
                <a:lnTo>
                  <a:pt x="1069064" y="0"/>
                </a:lnTo>
                <a:lnTo>
                  <a:pt x="1376047" y="560321"/>
                </a:lnTo>
                <a:lnTo>
                  <a:pt x="1077524" y="1126130"/>
                </a:lnTo>
                <a:lnTo>
                  <a:pt x="265501" y="1432398"/>
                </a:lnTo>
                <a:lnTo>
                  <a:pt x="0" y="575866"/>
                </a:lnTo>
                <a:close/>
              </a:path>
            </a:pathLst>
          </a:custGeom>
          <a:noFill/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63" name="Шестиугольник 160">
            <a:extLst>
              <a:ext uri="{FF2B5EF4-FFF2-40B4-BE49-F238E27FC236}">
                <a16:creationId xmlns="" xmlns:a16="http://schemas.microsoft.com/office/drawing/2014/main" id="{BFE3E32D-4E32-EF8D-83DB-B70C7B2C852E}"/>
              </a:ext>
            </a:extLst>
          </p:cNvPr>
          <p:cNvSpPr/>
          <p:nvPr/>
        </p:nvSpPr>
        <p:spPr>
          <a:xfrm rot="1800000">
            <a:off x="2614662" y="3179691"/>
            <a:ext cx="1825527" cy="1348087"/>
          </a:xfrm>
          <a:custGeom>
            <a:avLst/>
            <a:gdLst>
              <a:gd name="connsiteX0" fmla="*/ 0 w 1889708"/>
              <a:gd name="connsiteY0" fmla="*/ 814530 h 1629059"/>
              <a:gd name="connsiteX1" fmla="*/ 407265 w 1889708"/>
              <a:gd name="connsiteY1" fmla="*/ 0 h 1629059"/>
              <a:gd name="connsiteX2" fmla="*/ 1482443 w 1889708"/>
              <a:gd name="connsiteY2" fmla="*/ 0 h 1629059"/>
              <a:gd name="connsiteX3" fmla="*/ 1889708 w 1889708"/>
              <a:gd name="connsiteY3" fmla="*/ 814530 h 1629059"/>
              <a:gd name="connsiteX4" fmla="*/ 1482443 w 1889708"/>
              <a:gd name="connsiteY4" fmla="*/ 1629059 h 1629059"/>
              <a:gd name="connsiteX5" fmla="*/ 407265 w 1889708"/>
              <a:gd name="connsiteY5" fmla="*/ 1629059 h 1629059"/>
              <a:gd name="connsiteX6" fmla="*/ 0 w 1889708"/>
              <a:gd name="connsiteY6" fmla="*/ 814530 h 1629059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482443 w 1889708"/>
              <a:gd name="connsiteY4" fmla="*/ 1629059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141294 w 1889708"/>
              <a:gd name="connsiteY4" fmla="*/ 1268210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220266 w 1889708"/>
              <a:gd name="connsiteY4" fmla="*/ 1381991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657677"/>
              <a:gd name="connsiteY0" fmla="*/ 814530 h 1736015"/>
              <a:gd name="connsiteX1" fmla="*/ 407265 w 1657677"/>
              <a:gd name="connsiteY1" fmla="*/ 0 h 1736015"/>
              <a:gd name="connsiteX2" fmla="*/ 1482443 w 1657677"/>
              <a:gd name="connsiteY2" fmla="*/ 0 h 1736015"/>
              <a:gd name="connsiteX3" fmla="*/ 1657677 w 1657677"/>
              <a:gd name="connsiteY3" fmla="*/ 769197 h 1736015"/>
              <a:gd name="connsiteX4" fmla="*/ 1220266 w 1657677"/>
              <a:gd name="connsiteY4" fmla="*/ 1381991 h 1736015"/>
              <a:gd name="connsiteX5" fmla="*/ 256517 w 1657677"/>
              <a:gd name="connsiteY5" fmla="*/ 1736015 h 1736015"/>
              <a:gd name="connsiteX6" fmla="*/ 0 w 1657677"/>
              <a:gd name="connsiteY6" fmla="*/ 814530 h 1736015"/>
              <a:gd name="connsiteX0" fmla="*/ 0 w 1657677"/>
              <a:gd name="connsiteY0" fmla="*/ 814530 h 1736015"/>
              <a:gd name="connsiteX1" fmla="*/ 407265 w 1657677"/>
              <a:gd name="connsiteY1" fmla="*/ 0 h 1736015"/>
              <a:gd name="connsiteX2" fmla="*/ 1226899 w 1657677"/>
              <a:gd name="connsiteY2" fmla="*/ 120977 h 1736015"/>
              <a:gd name="connsiteX3" fmla="*/ 1657677 w 1657677"/>
              <a:gd name="connsiteY3" fmla="*/ 769197 h 1736015"/>
              <a:gd name="connsiteX4" fmla="*/ 1220266 w 1657677"/>
              <a:gd name="connsiteY4" fmla="*/ 1381991 h 1736015"/>
              <a:gd name="connsiteX5" fmla="*/ 256517 w 1657677"/>
              <a:gd name="connsiteY5" fmla="*/ 1736015 h 1736015"/>
              <a:gd name="connsiteX6" fmla="*/ 0 w 1657677"/>
              <a:gd name="connsiteY6" fmla="*/ 814530 h 1736015"/>
              <a:gd name="connsiteX0" fmla="*/ 0 w 1664969"/>
              <a:gd name="connsiteY0" fmla="*/ 778896 h 1736015"/>
              <a:gd name="connsiteX1" fmla="*/ 414557 w 1664969"/>
              <a:gd name="connsiteY1" fmla="*/ 0 h 1736015"/>
              <a:gd name="connsiteX2" fmla="*/ 1234191 w 1664969"/>
              <a:gd name="connsiteY2" fmla="*/ 120977 h 1736015"/>
              <a:gd name="connsiteX3" fmla="*/ 1664969 w 1664969"/>
              <a:gd name="connsiteY3" fmla="*/ 769197 h 1736015"/>
              <a:gd name="connsiteX4" fmla="*/ 1227558 w 1664969"/>
              <a:gd name="connsiteY4" fmla="*/ 1381991 h 1736015"/>
              <a:gd name="connsiteX5" fmla="*/ 263809 w 1664969"/>
              <a:gd name="connsiteY5" fmla="*/ 1736015 h 1736015"/>
              <a:gd name="connsiteX6" fmla="*/ 0 w 1664969"/>
              <a:gd name="connsiteY6" fmla="*/ 778896 h 1736015"/>
              <a:gd name="connsiteX0" fmla="*/ 0 w 1664969"/>
              <a:gd name="connsiteY0" fmla="*/ 657919 h 1615038"/>
              <a:gd name="connsiteX1" fmla="*/ 538202 w 1664969"/>
              <a:gd name="connsiteY1" fmla="*/ 93182 h 1615038"/>
              <a:gd name="connsiteX2" fmla="*/ 1234191 w 1664969"/>
              <a:gd name="connsiteY2" fmla="*/ 0 h 1615038"/>
              <a:gd name="connsiteX3" fmla="*/ 1664969 w 1664969"/>
              <a:gd name="connsiteY3" fmla="*/ 648220 h 1615038"/>
              <a:gd name="connsiteX4" fmla="*/ 1227558 w 1664969"/>
              <a:gd name="connsiteY4" fmla="*/ 1261014 h 1615038"/>
              <a:gd name="connsiteX5" fmla="*/ 263809 w 1664969"/>
              <a:gd name="connsiteY5" fmla="*/ 1615038 h 1615038"/>
              <a:gd name="connsiteX6" fmla="*/ 0 w 1664969"/>
              <a:gd name="connsiteY6" fmla="*/ 657919 h 1615038"/>
              <a:gd name="connsiteX0" fmla="*/ 0 w 1546566"/>
              <a:gd name="connsiteY0" fmla="*/ 657919 h 1615038"/>
              <a:gd name="connsiteX1" fmla="*/ 538202 w 1546566"/>
              <a:gd name="connsiteY1" fmla="*/ 93182 h 1615038"/>
              <a:gd name="connsiteX2" fmla="*/ 1234191 w 1546566"/>
              <a:gd name="connsiteY2" fmla="*/ 0 h 1615038"/>
              <a:gd name="connsiteX3" fmla="*/ 1546566 w 1546566"/>
              <a:gd name="connsiteY3" fmla="*/ 650174 h 1615038"/>
              <a:gd name="connsiteX4" fmla="*/ 1227558 w 1546566"/>
              <a:gd name="connsiteY4" fmla="*/ 1261014 h 1615038"/>
              <a:gd name="connsiteX5" fmla="*/ 263809 w 1546566"/>
              <a:gd name="connsiteY5" fmla="*/ 1615038 h 1615038"/>
              <a:gd name="connsiteX6" fmla="*/ 0 w 1546566"/>
              <a:gd name="connsiteY6" fmla="*/ 657919 h 1615038"/>
              <a:gd name="connsiteX0" fmla="*/ 0 w 1546566"/>
              <a:gd name="connsiteY0" fmla="*/ 657919 h 1518248"/>
              <a:gd name="connsiteX1" fmla="*/ 538202 w 1546566"/>
              <a:gd name="connsiteY1" fmla="*/ 93182 h 1518248"/>
              <a:gd name="connsiteX2" fmla="*/ 1234191 w 1546566"/>
              <a:gd name="connsiteY2" fmla="*/ 0 h 1518248"/>
              <a:gd name="connsiteX3" fmla="*/ 1546566 w 1546566"/>
              <a:gd name="connsiteY3" fmla="*/ 650174 h 1518248"/>
              <a:gd name="connsiteX4" fmla="*/ 1227558 w 1546566"/>
              <a:gd name="connsiteY4" fmla="*/ 1261014 h 1518248"/>
              <a:gd name="connsiteX5" fmla="*/ 373944 w 1546566"/>
              <a:gd name="connsiteY5" fmla="*/ 1518248 h 1518248"/>
              <a:gd name="connsiteX6" fmla="*/ 0 w 1546566"/>
              <a:gd name="connsiteY6" fmla="*/ 657919 h 1518248"/>
              <a:gd name="connsiteX0" fmla="*/ 0 w 1546566"/>
              <a:gd name="connsiteY0" fmla="*/ 572069 h 1432398"/>
              <a:gd name="connsiteX1" fmla="*/ 538202 w 1546566"/>
              <a:gd name="connsiteY1" fmla="*/ 7332 h 1432398"/>
              <a:gd name="connsiteX2" fmla="*/ 1177507 w 1546566"/>
              <a:gd name="connsiteY2" fmla="*/ 0 h 1432398"/>
              <a:gd name="connsiteX3" fmla="*/ 1546566 w 1546566"/>
              <a:gd name="connsiteY3" fmla="*/ 564324 h 1432398"/>
              <a:gd name="connsiteX4" fmla="*/ 1227558 w 1546566"/>
              <a:gd name="connsiteY4" fmla="*/ 1175164 h 1432398"/>
              <a:gd name="connsiteX5" fmla="*/ 373944 w 1546566"/>
              <a:gd name="connsiteY5" fmla="*/ 1432398 h 1432398"/>
              <a:gd name="connsiteX6" fmla="*/ 0 w 1546566"/>
              <a:gd name="connsiteY6" fmla="*/ 572069 h 1432398"/>
              <a:gd name="connsiteX0" fmla="*/ 0 w 1484490"/>
              <a:gd name="connsiteY0" fmla="*/ 572069 h 1432398"/>
              <a:gd name="connsiteX1" fmla="*/ 538202 w 1484490"/>
              <a:gd name="connsiteY1" fmla="*/ 7332 h 1432398"/>
              <a:gd name="connsiteX2" fmla="*/ 1177507 w 1484490"/>
              <a:gd name="connsiteY2" fmla="*/ 0 h 1432398"/>
              <a:gd name="connsiteX3" fmla="*/ 1484490 w 1484490"/>
              <a:gd name="connsiteY3" fmla="*/ 560321 h 1432398"/>
              <a:gd name="connsiteX4" fmla="*/ 1227558 w 1484490"/>
              <a:gd name="connsiteY4" fmla="*/ 1175164 h 1432398"/>
              <a:gd name="connsiteX5" fmla="*/ 373944 w 1484490"/>
              <a:gd name="connsiteY5" fmla="*/ 1432398 h 1432398"/>
              <a:gd name="connsiteX6" fmla="*/ 0 w 1484490"/>
              <a:gd name="connsiteY6" fmla="*/ 572069 h 1432398"/>
              <a:gd name="connsiteX0" fmla="*/ 0 w 1484490"/>
              <a:gd name="connsiteY0" fmla="*/ 572069 h 1432398"/>
              <a:gd name="connsiteX1" fmla="*/ 538202 w 1484490"/>
              <a:gd name="connsiteY1" fmla="*/ 7332 h 1432398"/>
              <a:gd name="connsiteX2" fmla="*/ 1177507 w 1484490"/>
              <a:gd name="connsiteY2" fmla="*/ 0 h 1432398"/>
              <a:gd name="connsiteX3" fmla="*/ 1484490 w 1484490"/>
              <a:gd name="connsiteY3" fmla="*/ 560321 h 1432398"/>
              <a:gd name="connsiteX4" fmla="*/ 1185967 w 1484490"/>
              <a:gd name="connsiteY4" fmla="*/ 1126130 h 1432398"/>
              <a:gd name="connsiteX5" fmla="*/ 373944 w 1484490"/>
              <a:gd name="connsiteY5" fmla="*/ 1432398 h 1432398"/>
              <a:gd name="connsiteX6" fmla="*/ 0 w 1484490"/>
              <a:gd name="connsiteY6" fmla="*/ 572069 h 1432398"/>
              <a:gd name="connsiteX0" fmla="*/ 0 w 1376047"/>
              <a:gd name="connsiteY0" fmla="*/ 575866 h 1432398"/>
              <a:gd name="connsiteX1" fmla="*/ 429759 w 1376047"/>
              <a:gd name="connsiteY1" fmla="*/ 7332 h 1432398"/>
              <a:gd name="connsiteX2" fmla="*/ 1069064 w 1376047"/>
              <a:gd name="connsiteY2" fmla="*/ 0 h 1432398"/>
              <a:gd name="connsiteX3" fmla="*/ 1376047 w 1376047"/>
              <a:gd name="connsiteY3" fmla="*/ 560321 h 1432398"/>
              <a:gd name="connsiteX4" fmla="*/ 1077524 w 1376047"/>
              <a:gd name="connsiteY4" fmla="*/ 1126130 h 1432398"/>
              <a:gd name="connsiteX5" fmla="*/ 265501 w 1376047"/>
              <a:gd name="connsiteY5" fmla="*/ 1432398 h 1432398"/>
              <a:gd name="connsiteX6" fmla="*/ 0 w 1376047"/>
              <a:gd name="connsiteY6" fmla="*/ 575866 h 1432398"/>
              <a:gd name="connsiteX0" fmla="*/ 0 w 1376047"/>
              <a:gd name="connsiteY0" fmla="*/ 663163 h 1519695"/>
              <a:gd name="connsiteX1" fmla="*/ 375125 w 1376047"/>
              <a:gd name="connsiteY1" fmla="*/ 0 h 1519695"/>
              <a:gd name="connsiteX2" fmla="*/ 1069064 w 1376047"/>
              <a:gd name="connsiteY2" fmla="*/ 87297 h 1519695"/>
              <a:gd name="connsiteX3" fmla="*/ 1376047 w 1376047"/>
              <a:gd name="connsiteY3" fmla="*/ 647618 h 1519695"/>
              <a:gd name="connsiteX4" fmla="*/ 1077524 w 1376047"/>
              <a:gd name="connsiteY4" fmla="*/ 1213427 h 1519695"/>
              <a:gd name="connsiteX5" fmla="*/ 265501 w 1376047"/>
              <a:gd name="connsiteY5" fmla="*/ 1519695 h 1519695"/>
              <a:gd name="connsiteX6" fmla="*/ 0 w 1376047"/>
              <a:gd name="connsiteY6" fmla="*/ 663163 h 1519695"/>
              <a:gd name="connsiteX0" fmla="*/ 0 w 1376047"/>
              <a:gd name="connsiteY0" fmla="*/ 672448 h 1528980"/>
              <a:gd name="connsiteX1" fmla="*/ 375125 w 1376047"/>
              <a:gd name="connsiteY1" fmla="*/ 9285 h 1528980"/>
              <a:gd name="connsiteX2" fmla="*/ 1132833 w 1376047"/>
              <a:gd name="connsiteY2" fmla="*/ 0 h 1528980"/>
              <a:gd name="connsiteX3" fmla="*/ 1376047 w 1376047"/>
              <a:gd name="connsiteY3" fmla="*/ 656903 h 1528980"/>
              <a:gd name="connsiteX4" fmla="*/ 1077524 w 1376047"/>
              <a:gd name="connsiteY4" fmla="*/ 1222712 h 1528980"/>
              <a:gd name="connsiteX5" fmla="*/ 265501 w 1376047"/>
              <a:gd name="connsiteY5" fmla="*/ 1528980 h 1528980"/>
              <a:gd name="connsiteX6" fmla="*/ 0 w 1376047"/>
              <a:gd name="connsiteY6" fmla="*/ 672448 h 1528980"/>
              <a:gd name="connsiteX0" fmla="*/ 0 w 1450960"/>
              <a:gd name="connsiteY0" fmla="*/ 672448 h 1528980"/>
              <a:gd name="connsiteX1" fmla="*/ 375125 w 1450960"/>
              <a:gd name="connsiteY1" fmla="*/ 9285 h 1528980"/>
              <a:gd name="connsiteX2" fmla="*/ 1132833 w 1450960"/>
              <a:gd name="connsiteY2" fmla="*/ 0 h 1528980"/>
              <a:gd name="connsiteX3" fmla="*/ 1450960 w 1450960"/>
              <a:gd name="connsiteY3" fmla="*/ 660136 h 1528980"/>
              <a:gd name="connsiteX4" fmla="*/ 1077524 w 1450960"/>
              <a:gd name="connsiteY4" fmla="*/ 1222712 h 1528980"/>
              <a:gd name="connsiteX5" fmla="*/ 265501 w 1450960"/>
              <a:gd name="connsiteY5" fmla="*/ 1528980 h 1528980"/>
              <a:gd name="connsiteX6" fmla="*/ 0 w 1450960"/>
              <a:gd name="connsiteY6" fmla="*/ 672448 h 1528980"/>
              <a:gd name="connsiteX0" fmla="*/ 0 w 1450960"/>
              <a:gd name="connsiteY0" fmla="*/ 672448 h 1528980"/>
              <a:gd name="connsiteX1" fmla="*/ 375125 w 1450960"/>
              <a:gd name="connsiteY1" fmla="*/ 9285 h 1528980"/>
              <a:gd name="connsiteX2" fmla="*/ 1132833 w 1450960"/>
              <a:gd name="connsiteY2" fmla="*/ 0 h 1528980"/>
              <a:gd name="connsiteX3" fmla="*/ 1450960 w 1450960"/>
              <a:gd name="connsiteY3" fmla="*/ 660136 h 1528980"/>
              <a:gd name="connsiteX4" fmla="*/ 1125637 w 1450960"/>
              <a:gd name="connsiteY4" fmla="*/ 1294544 h 1528980"/>
              <a:gd name="connsiteX5" fmla="*/ 265501 w 1450960"/>
              <a:gd name="connsiteY5" fmla="*/ 1528980 h 1528980"/>
              <a:gd name="connsiteX6" fmla="*/ 0 w 1450960"/>
              <a:gd name="connsiteY6" fmla="*/ 672448 h 1528980"/>
              <a:gd name="connsiteX0" fmla="*/ 0 w 1450960"/>
              <a:gd name="connsiteY0" fmla="*/ 672448 h 1634188"/>
              <a:gd name="connsiteX1" fmla="*/ 375125 w 1450960"/>
              <a:gd name="connsiteY1" fmla="*/ 9285 h 1634188"/>
              <a:gd name="connsiteX2" fmla="*/ 1132833 w 1450960"/>
              <a:gd name="connsiteY2" fmla="*/ 0 h 1634188"/>
              <a:gd name="connsiteX3" fmla="*/ 1450960 w 1450960"/>
              <a:gd name="connsiteY3" fmla="*/ 660136 h 1634188"/>
              <a:gd name="connsiteX4" fmla="*/ 1125637 w 1450960"/>
              <a:gd name="connsiteY4" fmla="*/ 1294544 h 1634188"/>
              <a:gd name="connsiteX5" fmla="*/ 186790 w 1450960"/>
              <a:gd name="connsiteY5" fmla="*/ 1634188 h 1634188"/>
              <a:gd name="connsiteX6" fmla="*/ 0 w 1450960"/>
              <a:gd name="connsiteY6" fmla="*/ 672448 h 1634188"/>
              <a:gd name="connsiteX0" fmla="*/ 0 w 1450960"/>
              <a:gd name="connsiteY0" fmla="*/ 672448 h 1348087"/>
              <a:gd name="connsiteX1" fmla="*/ 375125 w 1450960"/>
              <a:gd name="connsiteY1" fmla="*/ 9285 h 1348087"/>
              <a:gd name="connsiteX2" fmla="*/ 1132833 w 1450960"/>
              <a:gd name="connsiteY2" fmla="*/ 0 h 1348087"/>
              <a:gd name="connsiteX3" fmla="*/ 1450960 w 1450960"/>
              <a:gd name="connsiteY3" fmla="*/ 660136 h 1348087"/>
              <a:gd name="connsiteX4" fmla="*/ 1125637 w 1450960"/>
              <a:gd name="connsiteY4" fmla="*/ 1294544 h 1348087"/>
              <a:gd name="connsiteX5" fmla="*/ 360280 w 1450960"/>
              <a:gd name="connsiteY5" fmla="*/ 1348087 h 1348087"/>
              <a:gd name="connsiteX6" fmla="*/ 0 w 1450960"/>
              <a:gd name="connsiteY6" fmla="*/ 672448 h 1348087"/>
              <a:gd name="connsiteX0" fmla="*/ 0 w 1729922"/>
              <a:gd name="connsiteY0" fmla="*/ 660851 h 1348087"/>
              <a:gd name="connsiteX1" fmla="*/ 654087 w 1729922"/>
              <a:gd name="connsiteY1" fmla="*/ 9285 h 1348087"/>
              <a:gd name="connsiteX2" fmla="*/ 1411795 w 1729922"/>
              <a:gd name="connsiteY2" fmla="*/ 0 h 1348087"/>
              <a:gd name="connsiteX3" fmla="*/ 1729922 w 1729922"/>
              <a:gd name="connsiteY3" fmla="*/ 660136 h 1348087"/>
              <a:gd name="connsiteX4" fmla="*/ 1404599 w 1729922"/>
              <a:gd name="connsiteY4" fmla="*/ 1294544 h 1348087"/>
              <a:gd name="connsiteX5" fmla="*/ 639242 w 1729922"/>
              <a:gd name="connsiteY5" fmla="*/ 1348087 h 1348087"/>
              <a:gd name="connsiteX6" fmla="*/ 0 w 1729922"/>
              <a:gd name="connsiteY6" fmla="*/ 660851 h 1348087"/>
              <a:gd name="connsiteX0" fmla="*/ 0 w 1825527"/>
              <a:gd name="connsiteY0" fmla="*/ 656284 h 1348087"/>
              <a:gd name="connsiteX1" fmla="*/ 749692 w 1825527"/>
              <a:gd name="connsiteY1" fmla="*/ 9285 h 1348087"/>
              <a:gd name="connsiteX2" fmla="*/ 1507400 w 1825527"/>
              <a:gd name="connsiteY2" fmla="*/ 0 h 1348087"/>
              <a:gd name="connsiteX3" fmla="*/ 1825527 w 1825527"/>
              <a:gd name="connsiteY3" fmla="*/ 660136 h 1348087"/>
              <a:gd name="connsiteX4" fmla="*/ 1500204 w 1825527"/>
              <a:gd name="connsiteY4" fmla="*/ 1294544 h 1348087"/>
              <a:gd name="connsiteX5" fmla="*/ 734847 w 1825527"/>
              <a:gd name="connsiteY5" fmla="*/ 1348087 h 1348087"/>
              <a:gd name="connsiteX6" fmla="*/ 0 w 1825527"/>
              <a:gd name="connsiteY6" fmla="*/ 656284 h 1348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5527" h="1348087">
                <a:moveTo>
                  <a:pt x="0" y="656284"/>
                </a:moveTo>
                <a:lnTo>
                  <a:pt x="749692" y="9285"/>
                </a:lnTo>
                <a:lnTo>
                  <a:pt x="1507400" y="0"/>
                </a:lnTo>
                <a:lnTo>
                  <a:pt x="1825527" y="660136"/>
                </a:lnTo>
                <a:lnTo>
                  <a:pt x="1500204" y="1294544"/>
                </a:lnTo>
                <a:lnTo>
                  <a:pt x="734847" y="1348087"/>
                </a:lnTo>
                <a:lnTo>
                  <a:pt x="0" y="656284"/>
                </a:lnTo>
                <a:close/>
              </a:path>
            </a:pathLst>
          </a:custGeom>
          <a:noFill/>
          <a:ln>
            <a:solidFill>
              <a:srgbClr val="B1C1E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64" name="Шестиугольник 160">
            <a:extLst>
              <a:ext uri="{FF2B5EF4-FFF2-40B4-BE49-F238E27FC236}">
                <a16:creationId xmlns="" xmlns:a16="http://schemas.microsoft.com/office/drawing/2014/main" id="{3AA1733C-B95A-633A-E4C1-06FA94F51A7E}"/>
              </a:ext>
            </a:extLst>
          </p:cNvPr>
          <p:cNvSpPr/>
          <p:nvPr/>
        </p:nvSpPr>
        <p:spPr>
          <a:xfrm rot="1800000">
            <a:off x="2757927" y="2900286"/>
            <a:ext cx="1822652" cy="1773344"/>
          </a:xfrm>
          <a:custGeom>
            <a:avLst/>
            <a:gdLst>
              <a:gd name="connsiteX0" fmla="*/ 0 w 1889708"/>
              <a:gd name="connsiteY0" fmla="*/ 814530 h 1629059"/>
              <a:gd name="connsiteX1" fmla="*/ 407265 w 1889708"/>
              <a:gd name="connsiteY1" fmla="*/ 0 h 1629059"/>
              <a:gd name="connsiteX2" fmla="*/ 1482443 w 1889708"/>
              <a:gd name="connsiteY2" fmla="*/ 0 h 1629059"/>
              <a:gd name="connsiteX3" fmla="*/ 1889708 w 1889708"/>
              <a:gd name="connsiteY3" fmla="*/ 814530 h 1629059"/>
              <a:gd name="connsiteX4" fmla="*/ 1482443 w 1889708"/>
              <a:gd name="connsiteY4" fmla="*/ 1629059 h 1629059"/>
              <a:gd name="connsiteX5" fmla="*/ 407265 w 1889708"/>
              <a:gd name="connsiteY5" fmla="*/ 1629059 h 1629059"/>
              <a:gd name="connsiteX6" fmla="*/ 0 w 1889708"/>
              <a:gd name="connsiteY6" fmla="*/ 814530 h 1629059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482443 w 1889708"/>
              <a:gd name="connsiteY4" fmla="*/ 1629059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141294 w 1889708"/>
              <a:gd name="connsiteY4" fmla="*/ 1268210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220266 w 1889708"/>
              <a:gd name="connsiteY4" fmla="*/ 1381991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657677"/>
              <a:gd name="connsiteY0" fmla="*/ 814530 h 1736015"/>
              <a:gd name="connsiteX1" fmla="*/ 407265 w 1657677"/>
              <a:gd name="connsiteY1" fmla="*/ 0 h 1736015"/>
              <a:gd name="connsiteX2" fmla="*/ 1482443 w 1657677"/>
              <a:gd name="connsiteY2" fmla="*/ 0 h 1736015"/>
              <a:gd name="connsiteX3" fmla="*/ 1657677 w 1657677"/>
              <a:gd name="connsiteY3" fmla="*/ 769197 h 1736015"/>
              <a:gd name="connsiteX4" fmla="*/ 1220266 w 1657677"/>
              <a:gd name="connsiteY4" fmla="*/ 1381991 h 1736015"/>
              <a:gd name="connsiteX5" fmla="*/ 256517 w 1657677"/>
              <a:gd name="connsiteY5" fmla="*/ 1736015 h 1736015"/>
              <a:gd name="connsiteX6" fmla="*/ 0 w 1657677"/>
              <a:gd name="connsiteY6" fmla="*/ 814530 h 1736015"/>
              <a:gd name="connsiteX0" fmla="*/ 0 w 1657677"/>
              <a:gd name="connsiteY0" fmla="*/ 814530 h 1736015"/>
              <a:gd name="connsiteX1" fmla="*/ 407265 w 1657677"/>
              <a:gd name="connsiteY1" fmla="*/ 0 h 1736015"/>
              <a:gd name="connsiteX2" fmla="*/ 1226899 w 1657677"/>
              <a:gd name="connsiteY2" fmla="*/ 120977 h 1736015"/>
              <a:gd name="connsiteX3" fmla="*/ 1657677 w 1657677"/>
              <a:gd name="connsiteY3" fmla="*/ 769197 h 1736015"/>
              <a:gd name="connsiteX4" fmla="*/ 1220266 w 1657677"/>
              <a:gd name="connsiteY4" fmla="*/ 1381991 h 1736015"/>
              <a:gd name="connsiteX5" fmla="*/ 256517 w 1657677"/>
              <a:gd name="connsiteY5" fmla="*/ 1736015 h 1736015"/>
              <a:gd name="connsiteX6" fmla="*/ 0 w 1657677"/>
              <a:gd name="connsiteY6" fmla="*/ 814530 h 1736015"/>
              <a:gd name="connsiteX0" fmla="*/ 0 w 1664969"/>
              <a:gd name="connsiteY0" fmla="*/ 778896 h 1736015"/>
              <a:gd name="connsiteX1" fmla="*/ 414557 w 1664969"/>
              <a:gd name="connsiteY1" fmla="*/ 0 h 1736015"/>
              <a:gd name="connsiteX2" fmla="*/ 1234191 w 1664969"/>
              <a:gd name="connsiteY2" fmla="*/ 120977 h 1736015"/>
              <a:gd name="connsiteX3" fmla="*/ 1664969 w 1664969"/>
              <a:gd name="connsiteY3" fmla="*/ 769197 h 1736015"/>
              <a:gd name="connsiteX4" fmla="*/ 1227558 w 1664969"/>
              <a:gd name="connsiteY4" fmla="*/ 1381991 h 1736015"/>
              <a:gd name="connsiteX5" fmla="*/ 263809 w 1664969"/>
              <a:gd name="connsiteY5" fmla="*/ 1736015 h 1736015"/>
              <a:gd name="connsiteX6" fmla="*/ 0 w 1664969"/>
              <a:gd name="connsiteY6" fmla="*/ 778896 h 1736015"/>
              <a:gd name="connsiteX0" fmla="*/ 0 w 1664969"/>
              <a:gd name="connsiteY0" fmla="*/ 657919 h 1615038"/>
              <a:gd name="connsiteX1" fmla="*/ 538202 w 1664969"/>
              <a:gd name="connsiteY1" fmla="*/ 93182 h 1615038"/>
              <a:gd name="connsiteX2" fmla="*/ 1234191 w 1664969"/>
              <a:gd name="connsiteY2" fmla="*/ 0 h 1615038"/>
              <a:gd name="connsiteX3" fmla="*/ 1664969 w 1664969"/>
              <a:gd name="connsiteY3" fmla="*/ 648220 h 1615038"/>
              <a:gd name="connsiteX4" fmla="*/ 1227558 w 1664969"/>
              <a:gd name="connsiteY4" fmla="*/ 1261014 h 1615038"/>
              <a:gd name="connsiteX5" fmla="*/ 263809 w 1664969"/>
              <a:gd name="connsiteY5" fmla="*/ 1615038 h 1615038"/>
              <a:gd name="connsiteX6" fmla="*/ 0 w 1664969"/>
              <a:gd name="connsiteY6" fmla="*/ 657919 h 1615038"/>
              <a:gd name="connsiteX0" fmla="*/ 0 w 1546566"/>
              <a:gd name="connsiteY0" fmla="*/ 657919 h 1615038"/>
              <a:gd name="connsiteX1" fmla="*/ 538202 w 1546566"/>
              <a:gd name="connsiteY1" fmla="*/ 93182 h 1615038"/>
              <a:gd name="connsiteX2" fmla="*/ 1234191 w 1546566"/>
              <a:gd name="connsiteY2" fmla="*/ 0 h 1615038"/>
              <a:gd name="connsiteX3" fmla="*/ 1546566 w 1546566"/>
              <a:gd name="connsiteY3" fmla="*/ 650174 h 1615038"/>
              <a:gd name="connsiteX4" fmla="*/ 1227558 w 1546566"/>
              <a:gd name="connsiteY4" fmla="*/ 1261014 h 1615038"/>
              <a:gd name="connsiteX5" fmla="*/ 263809 w 1546566"/>
              <a:gd name="connsiteY5" fmla="*/ 1615038 h 1615038"/>
              <a:gd name="connsiteX6" fmla="*/ 0 w 1546566"/>
              <a:gd name="connsiteY6" fmla="*/ 657919 h 1615038"/>
              <a:gd name="connsiteX0" fmla="*/ 0 w 1546566"/>
              <a:gd name="connsiteY0" fmla="*/ 657919 h 1518248"/>
              <a:gd name="connsiteX1" fmla="*/ 538202 w 1546566"/>
              <a:gd name="connsiteY1" fmla="*/ 93182 h 1518248"/>
              <a:gd name="connsiteX2" fmla="*/ 1234191 w 1546566"/>
              <a:gd name="connsiteY2" fmla="*/ 0 h 1518248"/>
              <a:gd name="connsiteX3" fmla="*/ 1546566 w 1546566"/>
              <a:gd name="connsiteY3" fmla="*/ 650174 h 1518248"/>
              <a:gd name="connsiteX4" fmla="*/ 1227558 w 1546566"/>
              <a:gd name="connsiteY4" fmla="*/ 1261014 h 1518248"/>
              <a:gd name="connsiteX5" fmla="*/ 373944 w 1546566"/>
              <a:gd name="connsiteY5" fmla="*/ 1518248 h 1518248"/>
              <a:gd name="connsiteX6" fmla="*/ 0 w 1546566"/>
              <a:gd name="connsiteY6" fmla="*/ 657919 h 1518248"/>
              <a:gd name="connsiteX0" fmla="*/ 0 w 1546566"/>
              <a:gd name="connsiteY0" fmla="*/ 572069 h 1432398"/>
              <a:gd name="connsiteX1" fmla="*/ 538202 w 1546566"/>
              <a:gd name="connsiteY1" fmla="*/ 7332 h 1432398"/>
              <a:gd name="connsiteX2" fmla="*/ 1177507 w 1546566"/>
              <a:gd name="connsiteY2" fmla="*/ 0 h 1432398"/>
              <a:gd name="connsiteX3" fmla="*/ 1546566 w 1546566"/>
              <a:gd name="connsiteY3" fmla="*/ 564324 h 1432398"/>
              <a:gd name="connsiteX4" fmla="*/ 1227558 w 1546566"/>
              <a:gd name="connsiteY4" fmla="*/ 1175164 h 1432398"/>
              <a:gd name="connsiteX5" fmla="*/ 373944 w 1546566"/>
              <a:gd name="connsiteY5" fmla="*/ 1432398 h 1432398"/>
              <a:gd name="connsiteX6" fmla="*/ 0 w 1546566"/>
              <a:gd name="connsiteY6" fmla="*/ 572069 h 1432398"/>
              <a:gd name="connsiteX0" fmla="*/ 0 w 1484490"/>
              <a:gd name="connsiteY0" fmla="*/ 572069 h 1432398"/>
              <a:gd name="connsiteX1" fmla="*/ 538202 w 1484490"/>
              <a:gd name="connsiteY1" fmla="*/ 7332 h 1432398"/>
              <a:gd name="connsiteX2" fmla="*/ 1177507 w 1484490"/>
              <a:gd name="connsiteY2" fmla="*/ 0 h 1432398"/>
              <a:gd name="connsiteX3" fmla="*/ 1484490 w 1484490"/>
              <a:gd name="connsiteY3" fmla="*/ 560321 h 1432398"/>
              <a:gd name="connsiteX4" fmla="*/ 1227558 w 1484490"/>
              <a:gd name="connsiteY4" fmla="*/ 1175164 h 1432398"/>
              <a:gd name="connsiteX5" fmla="*/ 373944 w 1484490"/>
              <a:gd name="connsiteY5" fmla="*/ 1432398 h 1432398"/>
              <a:gd name="connsiteX6" fmla="*/ 0 w 1484490"/>
              <a:gd name="connsiteY6" fmla="*/ 572069 h 1432398"/>
              <a:gd name="connsiteX0" fmla="*/ 0 w 1484490"/>
              <a:gd name="connsiteY0" fmla="*/ 572069 h 1432398"/>
              <a:gd name="connsiteX1" fmla="*/ 538202 w 1484490"/>
              <a:gd name="connsiteY1" fmla="*/ 7332 h 1432398"/>
              <a:gd name="connsiteX2" fmla="*/ 1177507 w 1484490"/>
              <a:gd name="connsiteY2" fmla="*/ 0 h 1432398"/>
              <a:gd name="connsiteX3" fmla="*/ 1484490 w 1484490"/>
              <a:gd name="connsiteY3" fmla="*/ 560321 h 1432398"/>
              <a:gd name="connsiteX4" fmla="*/ 1185967 w 1484490"/>
              <a:gd name="connsiteY4" fmla="*/ 1126130 h 1432398"/>
              <a:gd name="connsiteX5" fmla="*/ 373944 w 1484490"/>
              <a:gd name="connsiteY5" fmla="*/ 1432398 h 1432398"/>
              <a:gd name="connsiteX6" fmla="*/ 0 w 1484490"/>
              <a:gd name="connsiteY6" fmla="*/ 572069 h 1432398"/>
              <a:gd name="connsiteX0" fmla="*/ 0 w 1376047"/>
              <a:gd name="connsiteY0" fmla="*/ 575866 h 1432398"/>
              <a:gd name="connsiteX1" fmla="*/ 429759 w 1376047"/>
              <a:gd name="connsiteY1" fmla="*/ 7332 h 1432398"/>
              <a:gd name="connsiteX2" fmla="*/ 1069064 w 1376047"/>
              <a:gd name="connsiteY2" fmla="*/ 0 h 1432398"/>
              <a:gd name="connsiteX3" fmla="*/ 1376047 w 1376047"/>
              <a:gd name="connsiteY3" fmla="*/ 560321 h 1432398"/>
              <a:gd name="connsiteX4" fmla="*/ 1077524 w 1376047"/>
              <a:gd name="connsiteY4" fmla="*/ 1126130 h 1432398"/>
              <a:gd name="connsiteX5" fmla="*/ 265501 w 1376047"/>
              <a:gd name="connsiteY5" fmla="*/ 1432398 h 1432398"/>
              <a:gd name="connsiteX6" fmla="*/ 0 w 1376047"/>
              <a:gd name="connsiteY6" fmla="*/ 575866 h 1432398"/>
              <a:gd name="connsiteX0" fmla="*/ 0 w 1376047"/>
              <a:gd name="connsiteY0" fmla="*/ 663163 h 1519695"/>
              <a:gd name="connsiteX1" fmla="*/ 375125 w 1376047"/>
              <a:gd name="connsiteY1" fmla="*/ 0 h 1519695"/>
              <a:gd name="connsiteX2" fmla="*/ 1069064 w 1376047"/>
              <a:gd name="connsiteY2" fmla="*/ 87297 h 1519695"/>
              <a:gd name="connsiteX3" fmla="*/ 1376047 w 1376047"/>
              <a:gd name="connsiteY3" fmla="*/ 647618 h 1519695"/>
              <a:gd name="connsiteX4" fmla="*/ 1077524 w 1376047"/>
              <a:gd name="connsiteY4" fmla="*/ 1213427 h 1519695"/>
              <a:gd name="connsiteX5" fmla="*/ 265501 w 1376047"/>
              <a:gd name="connsiteY5" fmla="*/ 1519695 h 1519695"/>
              <a:gd name="connsiteX6" fmla="*/ 0 w 1376047"/>
              <a:gd name="connsiteY6" fmla="*/ 663163 h 1519695"/>
              <a:gd name="connsiteX0" fmla="*/ 0 w 1376047"/>
              <a:gd name="connsiteY0" fmla="*/ 672448 h 1528980"/>
              <a:gd name="connsiteX1" fmla="*/ 375125 w 1376047"/>
              <a:gd name="connsiteY1" fmla="*/ 9285 h 1528980"/>
              <a:gd name="connsiteX2" fmla="*/ 1132833 w 1376047"/>
              <a:gd name="connsiteY2" fmla="*/ 0 h 1528980"/>
              <a:gd name="connsiteX3" fmla="*/ 1376047 w 1376047"/>
              <a:gd name="connsiteY3" fmla="*/ 656903 h 1528980"/>
              <a:gd name="connsiteX4" fmla="*/ 1077524 w 1376047"/>
              <a:gd name="connsiteY4" fmla="*/ 1222712 h 1528980"/>
              <a:gd name="connsiteX5" fmla="*/ 265501 w 1376047"/>
              <a:gd name="connsiteY5" fmla="*/ 1528980 h 1528980"/>
              <a:gd name="connsiteX6" fmla="*/ 0 w 1376047"/>
              <a:gd name="connsiteY6" fmla="*/ 672448 h 1528980"/>
              <a:gd name="connsiteX0" fmla="*/ 0 w 1450960"/>
              <a:gd name="connsiteY0" fmla="*/ 672448 h 1528980"/>
              <a:gd name="connsiteX1" fmla="*/ 375125 w 1450960"/>
              <a:gd name="connsiteY1" fmla="*/ 9285 h 1528980"/>
              <a:gd name="connsiteX2" fmla="*/ 1132833 w 1450960"/>
              <a:gd name="connsiteY2" fmla="*/ 0 h 1528980"/>
              <a:gd name="connsiteX3" fmla="*/ 1450960 w 1450960"/>
              <a:gd name="connsiteY3" fmla="*/ 660136 h 1528980"/>
              <a:gd name="connsiteX4" fmla="*/ 1077524 w 1450960"/>
              <a:gd name="connsiteY4" fmla="*/ 1222712 h 1528980"/>
              <a:gd name="connsiteX5" fmla="*/ 265501 w 1450960"/>
              <a:gd name="connsiteY5" fmla="*/ 1528980 h 1528980"/>
              <a:gd name="connsiteX6" fmla="*/ 0 w 1450960"/>
              <a:gd name="connsiteY6" fmla="*/ 672448 h 1528980"/>
              <a:gd name="connsiteX0" fmla="*/ 0 w 1450960"/>
              <a:gd name="connsiteY0" fmla="*/ 672448 h 1528980"/>
              <a:gd name="connsiteX1" fmla="*/ 375125 w 1450960"/>
              <a:gd name="connsiteY1" fmla="*/ 9285 h 1528980"/>
              <a:gd name="connsiteX2" fmla="*/ 1132833 w 1450960"/>
              <a:gd name="connsiteY2" fmla="*/ 0 h 1528980"/>
              <a:gd name="connsiteX3" fmla="*/ 1450960 w 1450960"/>
              <a:gd name="connsiteY3" fmla="*/ 660136 h 1528980"/>
              <a:gd name="connsiteX4" fmla="*/ 1125637 w 1450960"/>
              <a:gd name="connsiteY4" fmla="*/ 1294544 h 1528980"/>
              <a:gd name="connsiteX5" fmla="*/ 265501 w 1450960"/>
              <a:gd name="connsiteY5" fmla="*/ 1528980 h 1528980"/>
              <a:gd name="connsiteX6" fmla="*/ 0 w 1450960"/>
              <a:gd name="connsiteY6" fmla="*/ 672448 h 1528980"/>
              <a:gd name="connsiteX0" fmla="*/ 0 w 1450960"/>
              <a:gd name="connsiteY0" fmla="*/ 672448 h 1634188"/>
              <a:gd name="connsiteX1" fmla="*/ 375125 w 1450960"/>
              <a:gd name="connsiteY1" fmla="*/ 9285 h 1634188"/>
              <a:gd name="connsiteX2" fmla="*/ 1132833 w 1450960"/>
              <a:gd name="connsiteY2" fmla="*/ 0 h 1634188"/>
              <a:gd name="connsiteX3" fmla="*/ 1450960 w 1450960"/>
              <a:gd name="connsiteY3" fmla="*/ 660136 h 1634188"/>
              <a:gd name="connsiteX4" fmla="*/ 1125637 w 1450960"/>
              <a:gd name="connsiteY4" fmla="*/ 1294544 h 1634188"/>
              <a:gd name="connsiteX5" fmla="*/ 186790 w 1450960"/>
              <a:gd name="connsiteY5" fmla="*/ 1634188 h 1634188"/>
              <a:gd name="connsiteX6" fmla="*/ 0 w 1450960"/>
              <a:gd name="connsiteY6" fmla="*/ 672448 h 1634188"/>
              <a:gd name="connsiteX0" fmla="*/ 0 w 1450960"/>
              <a:gd name="connsiteY0" fmla="*/ 672448 h 1348087"/>
              <a:gd name="connsiteX1" fmla="*/ 375125 w 1450960"/>
              <a:gd name="connsiteY1" fmla="*/ 9285 h 1348087"/>
              <a:gd name="connsiteX2" fmla="*/ 1132833 w 1450960"/>
              <a:gd name="connsiteY2" fmla="*/ 0 h 1348087"/>
              <a:gd name="connsiteX3" fmla="*/ 1450960 w 1450960"/>
              <a:gd name="connsiteY3" fmla="*/ 660136 h 1348087"/>
              <a:gd name="connsiteX4" fmla="*/ 1125637 w 1450960"/>
              <a:gd name="connsiteY4" fmla="*/ 1294544 h 1348087"/>
              <a:gd name="connsiteX5" fmla="*/ 360280 w 1450960"/>
              <a:gd name="connsiteY5" fmla="*/ 1348087 h 1348087"/>
              <a:gd name="connsiteX6" fmla="*/ 0 w 1450960"/>
              <a:gd name="connsiteY6" fmla="*/ 672448 h 1348087"/>
              <a:gd name="connsiteX0" fmla="*/ 0 w 1729922"/>
              <a:gd name="connsiteY0" fmla="*/ 660851 h 1348087"/>
              <a:gd name="connsiteX1" fmla="*/ 654087 w 1729922"/>
              <a:gd name="connsiteY1" fmla="*/ 9285 h 1348087"/>
              <a:gd name="connsiteX2" fmla="*/ 1411795 w 1729922"/>
              <a:gd name="connsiteY2" fmla="*/ 0 h 1348087"/>
              <a:gd name="connsiteX3" fmla="*/ 1729922 w 1729922"/>
              <a:gd name="connsiteY3" fmla="*/ 660136 h 1348087"/>
              <a:gd name="connsiteX4" fmla="*/ 1404599 w 1729922"/>
              <a:gd name="connsiteY4" fmla="*/ 1294544 h 1348087"/>
              <a:gd name="connsiteX5" fmla="*/ 639242 w 1729922"/>
              <a:gd name="connsiteY5" fmla="*/ 1348087 h 1348087"/>
              <a:gd name="connsiteX6" fmla="*/ 0 w 1729922"/>
              <a:gd name="connsiteY6" fmla="*/ 660851 h 1348087"/>
              <a:gd name="connsiteX0" fmla="*/ 0 w 1825527"/>
              <a:gd name="connsiteY0" fmla="*/ 656284 h 1348087"/>
              <a:gd name="connsiteX1" fmla="*/ 749692 w 1825527"/>
              <a:gd name="connsiteY1" fmla="*/ 9285 h 1348087"/>
              <a:gd name="connsiteX2" fmla="*/ 1507400 w 1825527"/>
              <a:gd name="connsiteY2" fmla="*/ 0 h 1348087"/>
              <a:gd name="connsiteX3" fmla="*/ 1825527 w 1825527"/>
              <a:gd name="connsiteY3" fmla="*/ 660136 h 1348087"/>
              <a:gd name="connsiteX4" fmla="*/ 1500204 w 1825527"/>
              <a:gd name="connsiteY4" fmla="*/ 1294544 h 1348087"/>
              <a:gd name="connsiteX5" fmla="*/ 734847 w 1825527"/>
              <a:gd name="connsiteY5" fmla="*/ 1348087 h 1348087"/>
              <a:gd name="connsiteX6" fmla="*/ 0 w 1825527"/>
              <a:gd name="connsiteY6" fmla="*/ 656284 h 1348087"/>
              <a:gd name="connsiteX0" fmla="*/ 0 w 1825527"/>
              <a:gd name="connsiteY0" fmla="*/ 997737 h 1689540"/>
              <a:gd name="connsiteX1" fmla="*/ 540553 w 1825527"/>
              <a:gd name="connsiteY1" fmla="*/ 0 h 1689540"/>
              <a:gd name="connsiteX2" fmla="*/ 1507400 w 1825527"/>
              <a:gd name="connsiteY2" fmla="*/ 341453 h 1689540"/>
              <a:gd name="connsiteX3" fmla="*/ 1825527 w 1825527"/>
              <a:gd name="connsiteY3" fmla="*/ 1001589 h 1689540"/>
              <a:gd name="connsiteX4" fmla="*/ 1500204 w 1825527"/>
              <a:gd name="connsiteY4" fmla="*/ 1635997 h 1689540"/>
              <a:gd name="connsiteX5" fmla="*/ 734847 w 1825527"/>
              <a:gd name="connsiteY5" fmla="*/ 1689540 h 1689540"/>
              <a:gd name="connsiteX6" fmla="*/ 0 w 1825527"/>
              <a:gd name="connsiteY6" fmla="*/ 997737 h 1689540"/>
              <a:gd name="connsiteX0" fmla="*/ 0 w 1825527"/>
              <a:gd name="connsiteY0" fmla="*/ 997737 h 1689540"/>
              <a:gd name="connsiteX1" fmla="*/ 540553 w 1825527"/>
              <a:gd name="connsiteY1" fmla="*/ 0 h 1689540"/>
              <a:gd name="connsiteX2" fmla="*/ 1689309 w 1825527"/>
              <a:gd name="connsiteY2" fmla="*/ 23926 h 1689540"/>
              <a:gd name="connsiteX3" fmla="*/ 1825527 w 1825527"/>
              <a:gd name="connsiteY3" fmla="*/ 1001589 h 1689540"/>
              <a:gd name="connsiteX4" fmla="*/ 1500204 w 1825527"/>
              <a:gd name="connsiteY4" fmla="*/ 1635997 h 1689540"/>
              <a:gd name="connsiteX5" fmla="*/ 734847 w 1825527"/>
              <a:gd name="connsiteY5" fmla="*/ 1689540 h 1689540"/>
              <a:gd name="connsiteX6" fmla="*/ 0 w 1825527"/>
              <a:gd name="connsiteY6" fmla="*/ 997737 h 1689540"/>
              <a:gd name="connsiteX0" fmla="*/ 0 w 1903316"/>
              <a:gd name="connsiteY0" fmla="*/ 997737 h 1689540"/>
              <a:gd name="connsiteX1" fmla="*/ 540553 w 1903316"/>
              <a:gd name="connsiteY1" fmla="*/ 0 h 1689540"/>
              <a:gd name="connsiteX2" fmla="*/ 1689309 w 1903316"/>
              <a:gd name="connsiteY2" fmla="*/ 23926 h 1689540"/>
              <a:gd name="connsiteX3" fmla="*/ 1903316 w 1903316"/>
              <a:gd name="connsiteY3" fmla="*/ 1009802 h 1689540"/>
              <a:gd name="connsiteX4" fmla="*/ 1500204 w 1903316"/>
              <a:gd name="connsiteY4" fmla="*/ 1635997 h 1689540"/>
              <a:gd name="connsiteX5" fmla="*/ 734847 w 1903316"/>
              <a:gd name="connsiteY5" fmla="*/ 1689540 h 1689540"/>
              <a:gd name="connsiteX6" fmla="*/ 0 w 1903316"/>
              <a:gd name="connsiteY6" fmla="*/ 997737 h 1689540"/>
              <a:gd name="connsiteX0" fmla="*/ 0 w 1903316"/>
              <a:gd name="connsiteY0" fmla="*/ 997737 h 1773344"/>
              <a:gd name="connsiteX1" fmla="*/ 540553 w 1903316"/>
              <a:gd name="connsiteY1" fmla="*/ 0 h 1773344"/>
              <a:gd name="connsiteX2" fmla="*/ 1689309 w 1903316"/>
              <a:gd name="connsiteY2" fmla="*/ 23926 h 1773344"/>
              <a:gd name="connsiteX3" fmla="*/ 1903316 w 1903316"/>
              <a:gd name="connsiteY3" fmla="*/ 1009802 h 1773344"/>
              <a:gd name="connsiteX4" fmla="*/ 1572861 w 1903316"/>
              <a:gd name="connsiteY4" fmla="*/ 1773344 h 1773344"/>
              <a:gd name="connsiteX5" fmla="*/ 734847 w 1903316"/>
              <a:gd name="connsiteY5" fmla="*/ 1689540 h 1773344"/>
              <a:gd name="connsiteX6" fmla="*/ 0 w 1903316"/>
              <a:gd name="connsiteY6" fmla="*/ 997737 h 1773344"/>
              <a:gd name="connsiteX0" fmla="*/ 0 w 1903316"/>
              <a:gd name="connsiteY0" fmla="*/ 997737 h 1773344"/>
              <a:gd name="connsiteX1" fmla="*/ 540553 w 1903316"/>
              <a:gd name="connsiteY1" fmla="*/ 0 h 1773344"/>
              <a:gd name="connsiteX2" fmla="*/ 1689309 w 1903316"/>
              <a:gd name="connsiteY2" fmla="*/ 23926 h 1773344"/>
              <a:gd name="connsiteX3" fmla="*/ 1903316 w 1903316"/>
              <a:gd name="connsiteY3" fmla="*/ 1009802 h 1773344"/>
              <a:gd name="connsiteX4" fmla="*/ 1572861 w 1903316"/>
              <a:gd name="connsiteY4" fmla="*/ 1773344 h 1773344"/>
              <a:gd name="connsiteX5" fmla="*/ 690229 w 1903316"/>
              <a:gd name="connsiteY5" fmla="*/ 1761784 h 1773344"/>
              <a:gd name="connsiteX6" fmla="*/ 0 w 1903316"/>
              <a:gd name="connsiteY6" fmla="*/ 997737 h 1773344"/>
              <a:gd name="connsiteX0" fmla="*/ 0 w 1822652"/>
              <a:gd name="connsiteY0" fmla="*/ 1010930 h 1773344"/>
              <a:gd name="connsiteX1" fmla="*/ 459889 w 1822652"/>
              <a:gd name="connsiteY1" fmla="*/ 0 h 1773344"/>
              <a:gd name="connsiteX2" fmla="*/ 1608645 w 1822652"/>
              <a:gd name="connsiteY2" fmla="*/ 23926 h 1773344"/>
              <a:gd name="connsiteX3" fmla="*/ 1822652 w 1822652"/>
              <a:gd name="connsiteY3" fmla="*/ 1009802 h 1773344"/>
              <a:gd name="connsiteX4" fmla="*/ 1492197 w 1822652"/>
              <a:gd name="connsiteY4" fmla="*/ 1773344 h 1773344"/>
              <a:gd name="connsiteX5" fmla="*/ 609565 w 1822652"/>
              <a:gd name="connsiteY5" fmla="*/ 1761784 h 1773344"/>
              <a:gd name="connsiteX6" fmla="*/ 0 w 1822652"/>
              <a:gd name="connsiteY6" fmla="*/ 1010930 h 177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2652" h="1773344">
                <a:moveTo>
                  <a:pt x="0" y="1010930"/>
                </a:moveTo>
                <a:lnTo>
                  <a:pt x="459889" y="0"/>
                </a:lnTo>
                <a:lnTo>
                  <a:pt x="1608645" y="23926"/>
                </a:lnTo>
                <a:lnTo>
                  <a:pt x="1822652" y="1009802"/>
                </a:lnTo>
                <a:lnTo>
                  <a:pt x="1492197" y="1773344"/>
                </a:lnTo>
                <a:lnTo>
                  <a:pt x="609565" y="1761784"/>
                </a:lnTo>
                <a:lnTo>
                  <a:pt x="0" y="1010930"/>
                </a:lnTo>
                <a:close/>
              </a:path>
            </a:pathLst>
          </a:custGeom>
          <a:noFill/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A27BD99-917B-7737-9E7F-7A8F57A2CA4C}"/>
              </a:ext>
            </a:extLst>
          </p:cNvPr>
          <p:cNvSpPr txBox="1"/>
          <p:nvPr/>
        </p:nvSpPr>
        <p:spPr>
          <a:xfrm>
            <a:off x="627017" y="762318"/>
            <a:ext cx="882737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СОЦИАЛЬНО-ЭКОНОМИЧЕСКИЕ ПОКАЗАТЕЛИ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Скругленный прямоугольник 53">
            <a:extLst>
              <a:ext uri="{FF2B5EF4-FFF2-40B4-BE49-F238E27FC236}">
                <a16:creationId xmlns="" xmlns:a16="http://schemas.microsoft.com/office/drawing/2014/main" id="{5BF57916-37D0-2A89-BEDE-6529985937EC}"/>
              </a:ext>
            </a:extLst>
          </p:cNvPr>
          <p:cNvSpPr/>
          <p:nvPr/>
        </p:nvSpPr>
        <p:spPr>
          <a:xfrm>
            <a:off x="2558368" y="5569281"/>
            <a:ext cx="617221" cy="25032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год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Скругленный прямоугольник 54">
            <a:extLst>
              <a:ext uri="{FF2B5EF4-FFF2-40B4-BE49-F238E27FC236}">
                <a16:creationId xmlns="" xmlns:a16="http://schemas.microsoft.com/office/drawing/2014/main" id="{AF6DE8AE-5C46-A9ED-FE44-79540CCD291B}"/>
              </a:ext>
            </a:extLst>
          </p:cNvPr>
          <p:cNvSpPr/>
          <p:nvPr/>
        </p:nvSpPr>
        <p:spPr>
          <a:xfrm>
            <a:off x="3357981" y="5574164"/>
            <a:ext cx="598624" cy="250328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год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Скругленный прямоугольник 55">
            <a:extLst>
              <a:ext uri="{FF2B5EF4-FFF2-40B4-BE49-F238E27FC236}">
                <a16:creationId xmlns="" xmlns:a16="http://schemas.microsoft.com/office/drawing/2014/main" id="{D3AFCDB7-7B2D-FB95-3CC4-26FA72959204}"/>
              </a:ext>
            </a:extLst>
          </p:cNvPr>
          <p:cNvSpPr/>
          <p:nvPr/>
        </p:nvSpPr>
        <p:spPr>
          <a:xfrm>
            <a:off x="4064956" y="5569281"/>
            <a:ext cx="589968" cy="250327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год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4DDD486F-FFDC-3AC3-0983-1563F64C780C}"/>
              </a:ext>
            </a:extLst>
          </p:cNvPr>
          <p:cNvSpPr txBox="1"/>
          <p:nvPr/>
        </p:nvSpPr>
        <p:spPr>
          <a:xfrm>
            <a:off x="7190917" y="2044213"/>
            <a:ext cx="183657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субъектов малого и среднего предпринимательства</a:t>
            </a:r>
            <a:endParaRPr lang="x-none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Скругленный прямоугольник 58">
            <a:extLst>
              <a:ext uri="{FF2B5EF4-FFF2-40B4-BE49-F238E27FC236}">
                <a16:creationId xmlns="" xmlns:a16="http://schemas.microsoft.com/office/drawing/2014/main" id="{5BF57916-37D0-2A89-BEDE-6529985937EC}"/>
              </a:ext>
            </a:extLst>
          </p:cNvPr>
          <p:cNvSpPr/>
          <p:nvPr/>
        </p:nvSpPr>
        <p:spPr>
          <a:xfrm>
            <a:off x="7190915" y="3267280"/>
            <a:ext cx="730373" cy="25032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год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Скругленный прямоугольник 59">
            <a:extLst>
              <a:ext uri="{FF2B5EF4-FFF2-40B4-BE49-F238E27FC236}">
                <a16:creationId xmlns="" xmlns:a16="http://schemas.microsoft.com/office/drawing/2014/main" id="{AF6DE8AE-5C46-A9ED-FE44-79540CCD291B}"/>
              </a:ext>
            </a:extLst>
          </p:cNvPr>
          <p:cNvSpPr/>
          <p:nvPr/>
        </p:nvSpPr>
        <p:spPr>
          <a:xfrm>
            <a:off x="7190916" y="2854890"/>
            <a:ext cx="730373" cy="250328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год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Скругленный прямоугольник 60">
            <a:extLst>
              <a:ext uri="{FF2B5EF4-FFF2-40B4-BE49-F238E27FC236}">
                <a16:creationId xmlns="" xmlns:a16="http://schemas.microsoft.com/office/drawing/2014/main" id="{D3AFCDB7-7B2D-FB95-3CC4-26FA72959204}"/>
              </a:ext>
            </a:extLst>
          </p:cNvPr>
          <p:cNvSpPr/>
          <p:nvPr/>
        </p:nvSpPr>
        <p:spPr>
          <a:xfrm>
            <a:off x="7190917" y="2429498"/>
            <a:ext cx="730373" cy="250327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год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4DDD486F-FFDC-3AC3-0983-1563F64C780C}"/>
              </a:ext>
            </a:extLst>
          </p:cNvPr>
          <p:cNvSpPr txBox="1"/>
          <p:nvPr/>
        </p:nvSpPr>
        <p:spPr>
          <a:xfrm>
            <a:off x="7944898" y="2482011"/>
            <a:ext cx="10825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468 единиц</a:t>
            </a:r>
            <a:endParaRPr lang="x-none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4DDD486F-FFDC-3AC3-0983-1563F64C780C}"/>
              </a:ext>
            </a:extLst>
          </p:cNvPr>
          <p:cNvSpPr txBox="1"/>
          <p:nvPr/>
        </p:nvSpPr>
        <p:spPr>
          <a:xfrm>
            <a:off x="7945432" y="2894079"/>
            <a:ext cx="10825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468 единиц</a:t>
            </a:r>
            <a:endParaRPr lang="x-none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Скругленный прямоугольник 63">
            <a:extLst>
              <a:ext uri="{FF2B5EF4-FFF2-40B4-BE49-F238E27FC236}">
                <a16:creationId xmlns="" xmlns:a16="http://schemas.microsoft.com/office/drawing/2014/main" id="{4E0C2D50-D926-C00C-331C-C79D5FBD02A4}"/>
              </a:ext>
            </a:extLst>
          </p:cNvPr>
          <p:cNvSpPr/>
          <p:nvPr/>
        </p:nvSpPr>
        <p:spPr>
          <a:xfrm>
            <a:off x="6864374" y="4073955"/>
            <a:ext cx="2509553" cy="2012585"/>
          </a:xfrm>
          <a:prstGeom prst="roundRect">
            <a:avLst>
              <a:gd name="adj" fmla="val 872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aphicFrame>
        <p:nvGraphicFramePr>
          <p:cNvPr id="65" name="Диаграмма 64">
            <a:extLst>
              <a:ext uri="{FF2B5EF4-FFF2-40B4-BE49-F238E27FC236}">
                <a16:creationId xmlns="" xmlns:a16="http://schemas.microsoft.com/office/drawing/2014/main" id="{3CBBECBC-5927-FDA8-F3B5-C670703B96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6110361"/>
              </p:ext>
            </p:extLst>
          </p:nvPr>
        </p:nvGraphicFramePr>
        <p:xfrm>
          <a:off x="6890114" y="4081878"/>
          <a:ext cx="2517644" cy="2016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4DDD486F-FFDC-3AC3-0983-1563F64C780C}"/>
              </a:ext>
            </a:extLst>
          </p:cNvPr>
          <p:cNvSpPr txBox="1"/>
          <p:nvPr/>
        </p:nvSpPr>
        <p:spPr>
          <a:xfrm>
            <a:off x="7230649" y="4346215"/>
            <a:ext cx="183657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организаций коммунального комплекса на территории МО</a:t>
            </a:r>
            <a:endParaRPr lang="x-none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Скругленный прямоугольник 67">
            <a:extLst>
              <a:ext uri="{FF2B5EF4-FFF2-40B4-BE49-F238E27FC236}">
                <a16:creationId xmlns="" xmlns:a16="http://schemas.microsoft.com/office/drawing/2014/main" id="{5BF57916-37D0-2A89-BEDE-6529985937EC}"/>
              </a:ext>
            </a:extLst>
          </p:cNvPr>
          <p:cNvSpPr/>
          <p:nvPr/>
        </p:nvSpPr>
        <p:spPr>
          <a:xfrm>
            <a:off x="7230647" y="5569282"/>
            <a:ext cx="730373" cy="25032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год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Скругленный прямоугольник 68">
            <a:extLst>
              <a:ext uri="{FF2B5EF4-FFF2-40B4-BE49-F238E27FC236}">
                <a16:creationId xmlns="" xmlns:a16="http://schemas.microsoft.com/office/drawing/2014/main" id="{AF6DE8AE-5C46-A9ED-FE44-79540CCD291B}"/>
              </a:ext>
            </a:extLst>
          </p:cNvPr>
          <p:cNvSpPr/>
          <p:nvPr/>
        </p:nvSpPr>
        <p:spPr>
          <a:xfrm>
            <a:off x="7230648" y="5156892"/>
            <a:ext cx="730373" cy="250328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год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Скругленный прямоугольник 69">
            <a:extLst>
              <a:ext uri="{FF2B5EF4-FFF2-40B4-BE49-F238E27FC236}">
                <a16:creationId xmlns="" xmlns:a16="http://schemas.microsoft.com/office/drawing/2014/main" id="{D3AFCDB7-7B2D-FB95-3CC4-26FA72959204}"/>
              </a:ext>
            </a:extLst>
          </p:cNvPr>
          <p:cNvSpPr/>
          <p:nvPr/>
        </p:nvSpPr>
        <p:spPr>
          <a:xfrm>
            <a:off x="7230649" y="4731500"/>
            <a:ext cx="730373" cy="250327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год</a:t>
            </a:r>
            <a:endParaRPr lang="x-none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4DDD486F-FFDC-3AC3-0983-1563F64C780C}"/>
              </a:ext>
            </a:extLst>
          </p:cNvPr>
          <p:cNvSpPr txBox="1"/>
          <p:nvPr/>
        </p:nvSpPr>
        <p:spPr>
          <a:xfrm>
            <a:off x="7984630" y="4784013"/>
            <a:ext cx="10825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единиц</a:t>
            </a:r>
            <a:endParaRPr lang="x-none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4DDD486F-FFDC-3AC3-0983-1563F64C780C}"/>
              </a:ext>
            </a:extLst>
          </p:cNvPr>
          <p:cNvSpPr txBox="1"/>
          <p:nvPr/>
        </p:nvSpPr>
        <p:spPr>
          <a:xfrm>
            <a:off x="7985164" y="5196081"/>
            <a:ext cx="10825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единиц</a:t>
            </a:r>
            <a:endParaRPr lang="x-none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16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="" xmlns:a16="http://schemas.microsoft.com/office/drawing/2014/main" id="{45117FCB-FB0D-ACDC-38CA-B0524F5A8C72}"/>
              </a:ext>
            </a:extLst>
          </p:cNvPr>
          <p:cNvSpPr/>
          <p:nvPr/>
        </p:nvSpPr>
        <p:spPr>
          <a:xfrm>
            <a:off x="613040" y="1400274"/>
            <a:ext cx="2795844" cy="2376000"/>
          </a:xfrm>
          <a:prstGeom prst="roundRect">
            <a:avLst>
              <a:gd name="adj" fmla="val 10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СРЕДНЕМЕСЯЧНАЯ ЗАРАБОТНАЯ ПЛАТА РАБОТНИКОВ ПРЕДПРИЯТИЙ ЧЕМАЛЬСКОГО РАЙОНА ПО ОТРАСЛЯМ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8" y="163628"/>
            <a:ext cx="1304196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</a:t>
            </a:r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76C8BFA-FA03-9B4C-0957-FEDBCCA21685}"/>
              </a:ext>
            </a:extLst>
          </p:cNvPr>
          <p:cNvSpPr txBox="1"/>
          <p:nvPr/>
        </p:nvSpPr>
        <p:spPr>
          <a:xfrm>
            <a:off x="734712" y="1558416"/>
            <a:ext cx="256444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СРЕДНЕМЕСЯЧНАЯ ЗАРАБОТНАЯ ПЛАТА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РАБОТНИКОВ предприятий торговой отрасли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Диаграмма 17">
            <a:extLst>
              <a:ext uri="{FF2B5EF4-FFF2-40B4-BE49-F238E27FC236}">
                <a16:creationId xmlns="" xmlns:a16="http://schemas.microsoft.com/office/drawing/2014/main" id="{C9CC9D82-BE37-F183-FE0F-F5EC16E99A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7152339"/>
              </p:ext>
            </p:extLst>
          </p:nvPr>
        </p:nvGraphicFramePr>
        <p:xfrm>
          <a:off x="929029" y="2066247"/>
          <a:ext cx="2311605" cy="1598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202ED880-7F9C-7522-6A34-8939D1C06451}"/>
              </a:ext>
            </a:extLst>
          </p:cNvPr>
          <p:cNvSpPr txBox="1"/>
          <p:nvPr/>
        </p:nvSpPr>
        <p:spPr>
          <a:xfrm>
            <a:off x="870509" y="2330999"/>
            <a:ext cx="68762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x-none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259A5D2-BA6C-18B9-A53B-3BE1381C412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60">
            <a:extLst>
              <a:ext uri="{FF2B5EF4-FFF2-40B4-BE49-F238E27FC236}">
                <a16:creationId xmlns="" xmlns:a16="http://schemas.microsoft.com/office/drawing/2014/main" xmlns:lc="http://schemas.openxmlformats.org/drawingml/2006/lockedCanvas" id="{202ED880-7F9C-7522-6A34-8939D1C06451}"/>
              </a:ext>
            </a:extLst>
          </p:cNvPr>
          <p:cNvSpPr txBox="1"/>
          <p:nvPr/>
        </p:nvSpPr>
        <p:spPr>
          <a:xfrm>
            <a:off x="929029" y="3240869"/>
            <a:ext cx="57058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x-none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Скругленный прямоугольник 85">
            <a:extLst>
              <a:ext uri="{FF2B5EF4-FFF2-40B4-BE49-F238E27FC236}">
                <a16:creationId xmlns="" xmlns:a16="http://schemas.microsoft.com/office/drawing/2014/main" id="{45117FCB-FB0D-ACDC-38CA-B0524F5A8C72}"/>
              </a:ext>
            </a:extLst>
          </p:cNvPr>
          <p:cNvSpPr/>
          <p:nvPr/>
        </p:nvSpPr>
        <p:spPr>
          <a:xfrm>
            <a:off x="3662259" y="1400274"/>
            <a:ext cx="2795844" cy="2376000"/>
          </a:xfrm>
          <a:prstGeom prst="roundRect">
            <a:avLst>
              <a:gd name="adj" fmla="val 10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576C8BFA-FA03-9B4C-0957-FEDBCCA21685}"/>
              </a:ext>
            </a:extLst>
          </p:cNvPr>
          <p:cNvSpPr txBox="1"/>
          <p:nvPr/>
        </p:nvSpPr>
        <p:spPr>
          <a:xfrm>
            <a:off x="3783931" y="1558416"/>
            <a:ext cx="2564443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СРЕДНЕМЕСЯЧНАЯ ЗАРАБОТНАЯ ПЛАТА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РАБОТНИКОВ предприятий гостиничной отрасли и предприятий общественного питания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8" name="Диаграмма 87">
            <a:extLst>
              <a:ext uri="{FF2B5EF4-FFF2-40B4-BE49-F238E27FC236}">
                <a16:creationId xmlns="" xmlns:a16="http://schemas.microsoft.com/office/drawing/2014/main" id="{C9CC9D82-BE37-F183-FE0F-F5EC16E99A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5901872"/>
              </p:ext>
            </p:extLst>
          </p:nvPr>
        </p:nvGraphicFramePr>
        <p:xfrm>
          <a:off x="3978248" y="2081266"/>
          <a:ext cx="2311605" cy="1598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202ED880-7F9C-7522-6A34-8939D1C06451}"/>
              </a:ext>
            </a:extLst>
          </p:cNvPr>
          <p:cNvSpPr txBox="1"/>
          <p:nvPr/>
        </p:nvSpPr>
        <p:spPr>
          <a:xfrm>
            <a:off x="3875371" y="2442238"/>
            <a:ext cx="68762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x-none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60">
            <a:extLst>
              <a:ext uri="{FF2B5EF4-FFF2-40B4-BE49-F238E27FC236}">
                <a16:creationId xmlns="" xmlns:a16="http://schemas.microsoft.com/office/drawing/2014/main" xmlns:lc="http://schemas.openxmlformats.org/drawingml/2006/lockedCanvas" id="{202ED880-7F9C-7522-6A34-8939D1C06451}"/>
              </a:ext>
            </a:extLst>
          </p:cNvPr>
          <p:cNvSpPr txBox="1"/>
          <p:nvPr/>
        </p:nvSpPr>
        <p:spPr>
          <a:xfrm>
            <a:off x="3875371" y="3317813"/>
            <a:ext cx="64177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x-none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Скругленный прямоугольник 105">
            <a:extLst>
              <a:ext uri="{FF2B5EF4-FFF2-40B4-BE49-F238E27FC236}">
                <a16:creationId xmlns="" xmlns:a16="http://schemas.microsoft.com/office/drawing/2014/main" id="{45117FCB-FB0D-ACDC-38CA-B0524F5A8C72}"/>
              </a:ext>
            </a:extLst>
          </p:cNvPr>
          <p:cNvSpPr/>
          <p:nvPr/>
        </p:nvSpPr>
        <p:spPr>
          <a:xfrm>
            <a:off x="3753699" y="4091048"/>
            <a:ext cx="2795844" cy="2376000"/>
          </a:xfrm>
          <a:prstGeom prst="roundRect">
            <a:avLst>
              <a:gd name="adj" fmla="val 10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576C8BFA-FA03-9B4C-0957-FEDBCCA21685}"/>
              </a:ext>
            </a:extLst>
          </p:cNvPr>
          <p:cNvSpPr txBox="1"/>
          <p:nvPr/>
        </p:nvSpPr>
        <p:spPr>
          <a:xfrm>
            <a:off x="3875371" y="4249190"/>
            <a:ext cx="2564443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СРЕДНЕМЕСЯЧНАЯ ЗАРАБОТНАЯ ПЛАТА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РАБОТНИКОВ предприятий в области культуры, спорта, организации досуга и развлечений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8" name="Диаграмма 107">
            <a:extLst>
              <a:ext uri="{FF2B5EF4-FFF2-40B4-BE49-F238E27FC236}">
                <a16:creationId xmlns="" xmlns:a16="http://schemas.microsoft.com/office/drawing/2014/main" id="{C9CC9D82-BE37-F183-FE0F-F5EC16E99A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1288179"/>
              </p:ext>
            </p:extLst>
          </p:nvPr>
        </p:nvGraphicFramePr>
        <p:xfrm>
          <a:off x="4128209" y="4757021"/>
          <a:ext cx="2311605" cy="1598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9" name="TextBox 108">
            <a:extLst>
              <a:ext uri="{FF2B5EF4-FFF2-40B4-BE49-F238E27FC236}">
                <a16:creationId xmlns="" xmlns:a16="http://schemas.microsoft.com/office/drawing/2014/main" id="{202ED880-7F9C-7522-6A34-8939D1C06451}"/>
              </a:ext>
            </a:extLst>
          </p:cNvPr>
          <p:cNvSpPr txBox="1"/>
          <p:nvPr/>
        </p:nvSpPr>
        <p:spPr>
          <a:xfrm>
            <a:off x="4011168" y="5021773"/>
            <a:ext cx="68762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x-none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60">
            <a:extLst>
              <a:ext uri="{FF2B5EF4-FFF2-40B4-BE49-F238E27FC236}">
                <a16:creationId xmlns="" xmlns:a16="http://schemas.microsoft.com/office/drawing/2014/main" xmlns:lc="http://schemas.openxmlformats.org/drawingml/2006/lockedCanvas" id="{202ED880-7F9C-7522-6A34-8939D1C06451}"/>
              </a:ext>
            </a:extLst>
          </p:cNvPr>
          <p:cNvSpPr txBox="1"/>
          <p:nvPr/>
        </p:nvSpPr>
        <p:spPr>
          <a:xfrm>
            <a:off x="4069688" y="5931643"/>
            <a:ext cx="64177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x-none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Скругленный прямоугольник 110">
            <a:extLst>
              <a:ext uri="{FF2B5EF4-FFF2-40B4-BE49-F238E27FC236}">
                <a16:creationId xmlns="" xmlns:a16="http://schemas.microsoft.com/office/drawing/2014/main" id="{45117FCB-FB0D-ACDC-38CA-B0524F5A8C72}"/>
              </a:ext>
            </a:extLst>
          </p:cNvPr>
          <p:cNvSpPr/>
          <p:nvPr/>
        </p:nvSpPr>
        <p:spPr>
          <a:xfrm>
            <a:off x="6680872" y="1400274"/>
            <a:ext cx="2795844" cy="2376000"/>
          </a:xfrm>
          <a:prstGeom prst="roundRect">
            <a:avLst>
              <a:gd name="adj" fmla="val 10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2" name="TextBox 111">
            <a:extLst>
              <a:ext uri="{FF2B5EF4-FFF2-40B4-BE49-F238E27FC236}">
                <a16:creationId xmlns="" xmlns:a16="http://schemas.microsoft.com/office/drawing/2014/main" id="{576C8BFA-FA03-9B4C-0957-FEDBCCA21685}"/>
              </a:ext>
            </a:extLst>
          </p:cNvPr>
          <p:cNvSpPr txBox="1"/>
          <p:nvPr/>
        </p:nvSpPr>
        <p:spPr>
          <a:xfrm>
            <a:off x="6802544" y="1558416"/>
            <a:ext cx="2564443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СРЕДНЕМЕСЯЧНАЯ ЗАРАБОТНАЯ ПЛАТА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РАБОТНИКОВ предприятий по операциям с недвижимым имуществом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3" name="Диаграмма 112">
            <a:extLst>
              <a:ext uri="{FF2B5EF4-FFF2-40B4-BE49-F238E27FC236}">
                <a16:creationId xmlns="" xmlns:a16="http://schemas.microsoft.com/office/drawing/2014/main" id="{C9CC9D82-BE37-F183-FE0F-F5EC16E99A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121740"/>
              </p:ext>
            </p:extLst>
          </p:nvPr>
        </p:nvGraphicFramePr>
        <p:xfrm>
          <a:off x="6912273" y="2066247"/>
          <a:ext cx="2311605" cy="1598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4" name="TextBox 113">
            <a:extLst>
              <a:ext uri="{FF2B5EF4-FFF2-40B4-BE49-F238E27FC236}">
                <a16:creationId xmlns="" xmlns:a16="http://schemas.microsoft.com/office/drawing/2014/main" id="{202ED880-7F9C-7522-6A34-8939D1C06451}"/>
              </a:ext>
            </a:extLst>
          </p:cNvPr>
          <p:cNvSpPr txBox="1"/>
          <p:nvPr/>
        </p:nvSpPr>
        <p:spPr>
          <a:xfrm>
            <a:off x="6912273" y="2365294"/>
            <a:ext cx="68762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x-none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60">
            <a:extLst>
              <a:ext uri="{FF2B5EF4-FFF2-40B4-BE49-F238E27FC236}">
                <a16:creationId xmlns="" xmlns:a16="http://schemas.microsoft.com/office/drawing/2014/main" xmlns:lc="http://schemas.openxmlformats.org/drawingml/2006/lockedCanvas" id="{202ED880-7F9C-7522-6A34-8939D1C06451}"/>
              </a:ext>
            </a:extLst>
          </p:cNvPr>
          <p:cNvSpPr txBox="1"/>
          <p:nvPr/>
        </p:nvSpPr>
        <p:spPr>
          <a:xfrm>
            <a:off x="6958122" y="3240869"/>
            <a:ext cx="64177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x-none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Скругленный прямоугольник 115">
            <a:extLst>
              <a:ext uri="{FF2B5EF4-FFF2-40B4-BE49-F238E27FC236}">
                <a16:creationId xmlns="" xmlns:a16="http://schemas.microsoft.com/office/drawing/2014/main" id="{45117FCB-FB0D-ACDC-38CA-B0524F5A8C72}"/>
              </a:ext>
            </a:extLst>
          </p:cNvPr>
          <p:cNvSpPr/>
          <p:nvPr/>
        </p:nvSpPr>
        <p:spPr>
          <a:xfrm>
            <a:off x="6790601" y="4091048"/>
            <a:ext cx="2795844" cy="2376000"/>
          </a:xfrm>
          <a:prstGeom prst="roundRect">
            <a:avLst>
              <a:gd name="adj" fmla="val 10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7" name="TextBox 116">
            <a:extLst>
              <a:ext uri="{FF2B5EF4-FFF2-40B4-BE49-F238E27FC236}">
                <a16:creationId xmlns="" xmlns:a16="http://schemas.microsoft.com/office/drawing/2014/main" id="{576C8BFA-FA03-9B4C-0957-FEDBCCA21685}"/>
              </a:ext>
            </a:extLst>
          </p:cNvPr>
          <p:cNvSpPr txBox="1"/>
          <p:nvPr/>
        </p:nvSpPr>
        <p:spPr>
          <a:xfrm>
            <a:off x="6912273" y="4249190"/>
            <a:ext cx="256444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СРЕДНЕМЕСЯЧНАЯ ЗАРАБОТНАЯ ПЛАТА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РАБОТНИКОВ в сфере образования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8" name="Диаграмма 117">
            <a:extLst>
              <a:ext uri="{FF2B5EF4-FFF2-40B4-BE49-F238E27FC236}">
                <a16:creationId xmlns="" xmlns:a16="http://schemas.microsoft.com/office/drawing/2014/main" id="{C9CC9D82-BE37-F183-FE0F-F5EC16E99A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7870750"/>
              </p:ext>
            </p:extLst>
          </p:nvPr>
        </p:nvGraphicFramePr>
        <p:xfrm>
          <a:off x="7106590" y="4772040"/>
          <a:ext cx="2311605" cy="1598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19" name="TextBox 118">
            <a:extLst>
              <a:ext uri="{FF2B5EF4-FFF2-40B4-BE49-F238E27FC236}">
                <a16:creationId xmlns="" xmlns:a16="http://schemas.microsoft.com/office/drawing/2014/main" id="{202ED880-7F9C-7522-6A34-8939D1C06451}"/>
              </a:ext>
            </a:extLst>
          </p:cNvPr>
          <p:cNvSpPr txBox="1"/>
          <p:nvPr/>
        </p:nvSpPr>
        <p:spPr>
          <a:xfrm>
            <a:off x="7048070" y="5021773"/>
            <a:ext cx="68762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x-none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60">
            <a:extLst>
              <a:ext uri="{FF2B5EF4-FFF2-40B4-BE49-F238E27FC236}">
                <a16:creationId xmlns="" xmlns:a16="http://schemas.microsoft.com/office/drawing/2014/main" xmlns:lc="http://schemas.openxmlformats.org/drawingml/2006/lockedCanvas" id="{202ED880-7F9C-7522-6A34-8939D1C06451}"/>
              </a:ext>
            </a:extLst>
          </p:cNvPr>
          <p:cNvSpPr txBox="1"/>
          <p:nvPr/>
        </p:nvSpPr>
        <p:spPr>
          <a:xfrm>
            <a:off x="7106590" y="5931643"/>
            <a:ext cx="64177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x-none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Скругленный прямоугольник 120">
            <a:extLst>
              <a:ext uri="{FF2B5EF4-FFF2-40B4-BE49-F238E27FC236}">
                <a16:creationId xmlns="" xmlns:a16="http://schemas.microsoft.com/office/drawing/2014/main" id="{45117FCB-FB0D-ACDC-38CA-B0524F5A8C72}"/>
              </a:ext>
            </a:extLst>
          </p:cNvPr>
          <p:cNvSpPr/>
          <p:nvPr/>
        </p:nvSpPr>
        <p:spPr>
          <a:xfrm>
            <a:off x="647151" y="4091048"/>
            <a:ext cx="2795844" cy="2376000"/>
          </a:xfrm>
          <a:prstGeom prst="roundRect">
            <a:avLst>
              <a:gd name="adj" fmla="val 10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2" name="TextBox 121">
            <a:extLst>
              <a:ext uri="{FF2B5EF4-FFF2-40B4-BE49-F238E27FC236}">
                <a16:creationId xmlns="" xmlns:a16="http://schemas.microsoft.com/office/drawing/2014/main" id="{576C8BFA-FA03-9B4C-0957-FEDBCCA21685}"/>
              </a:ext>
            </a:extLst>
          </p:cNvPr>
          <p:cNvSpPr txBox="1"/>
          <p:nvPr/>
        </p:nvSpPr>
        <p:spPr>
          <a:xfrm>
            <a:off x="768823" y="4249190"/>
            <a:ext cx="2564443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СРЕДНЕМЕСЯЧНАЯ ЗАРАБОТНАЯ ПЛАТА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РАБОТНИКОВ в области здравоохранения и социальных услуг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3" name="Диаграмма 122">
            <a:extLst>
              <a:ext uri="{FF2B5EF4-FFF2-40B4-BE49-F238E27FC236}">
                <a16:creationId xmlns="" xmlns:a16="http://schemas.microsoft.com/office/drawing/2014/main" id="{C9CC9D82-BE37-F183-FE0F-F5EC16E99A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0435277"/>
              </p:ext>
            </p:extLst>
          </p:nvPr>
        </p:nvGraphicFramePr>
        <p:xfrm>
          <a:off x="878552" y="4757021"/>
          <a:ext cx="2311605" cy="1598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24" name="TextBox 123">
            <a:extLst>
              <a:ext uri="{FF2B5EF4-FFF2-40B4-BE49-F238E27FC236}">
                <a16:creationId xmlns="" xmlns:a16="http://schemas.microsoft.com/office/drawing/2014/main" id="{202ED880-7F9C-7522-6A34-8939D1C06451}"/>
              </a:ext>
            </a:extLst>
          </p:cNvPr>
          <p:cNvSpPr txBox="1"/>
          <p:nvPr/>
        </p:nvSpPr>
        <p:spPr>
          <a:xfrm>
            <a:off x="878552" y="5056068"/>
            <a:ext cx="68762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x-none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60">
            <a:extLst>
              <a:ext uri="{FF2B5EF4-FFF2-40B4-BE49-F238E27FC236}">
                <a16:creationId xmlns="" xmlns:a16="http://schemas.microsoft.com/office/drawing/2014/main" xmlns:lc="http://schemas.openxmlformats.org/drawingml/2006/lockedCanvas" id="{202ED880-7F9C-7522-6A34-8939D1C06451}"/>
              </a:ext>
            </a:extLst>
          </p:cNvPr>
          <p:cNvSpPr txBox="1"/>
          <p:nvPr/>
        </p:nvSpPr>
        <p:spPr>
          <a:xfrm>
            <a:off x="924401" y="5931643"/>
            <a:ext cx="64177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x-none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103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Скругленный прямоугольник 38">
            <a:extLst>
              <a:ext uri="{FF2B5EF4-FFF2-40B4-BE49-F238E27FC236}">
                <a16:creationId xmlns="" xmlns:a16="http://schemas.microsoft.com/office/drawing/2014/main" id="{27DC45EC-6B72-FC57-F6E6-430D336317AA}"/>
              </a:ext>
            </a:extLst>
          </p:cNvPr>
          <p:cNvSpPr/>
          <p:nvPr/>
        </p:nvSpPr>
        <p:spPr>
          <a:xfrm>
            <a:off x="640991" y="2269714"/>
            <a:ext cx="4497839" cy="1483045"/>
          </a:xfrm>
          <a:prstGeom prst="roundRect">
            <a:avLst>
              <a:gd name="adj" fmla="val 13233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="" xmlns:a16="http://schemas.microsoft.com/office/drawing/2014/main" id="{6C471008-A80D-1F1B-BC66-2067DA06313A}"/>
              </a:ext>
            </a:extLst>
          </p:cNvPr>
          <p:cNvSpPr/>
          <p:nvPr/>
        </p:nvSpPr>
        <p:spPr>
          <a:xfrm>
            <a:off x="640991" y="1376761"/>
            <a:ext cx="4497839" cy="775596"/>
          </a:xfrm>
          <a:prstGeom prst="roundRect">
            <a:avLst>
              <a:gd name="adj" fmla="val 27681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КЛИМАТ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РЕСУРСНАЯ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БАЗА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07737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ресурсная база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="" xmlns:a16="http://schemas.microsoft.com/office/drawing/2014/main" id="{601F0F1B-D35B-D76C-54E6-EAC417466077}"/>
              </a:ext>
            </a:extLst>
          </p:cNvPr>
          <p:cNvSpPr/>
          <p:nvPr/>
        </p:nvSpPr>
        <p:spPr>
          <a:xfrm>
            <a:off x="5300092" y="1376761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ПРИРОДА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Скругленный прямоугольник 45">
            <a:extLst>
              <a:ext uri="{FF2B5EF4-FFF2-40B4-BE49-F238E27FC236}">
                <a16:creationId xmlns="" xmlns:a16="http://schemas.microsoft.com/office/drawing/2014/main" id="{AE91EFE9-B67B-0E7F-6272-816E1137AE9A}"/>
              </a:ext>
            </a:extLst>
          </p:cNvPr>
          <p:cNvSpPr/>
          <p:nvPr/>
        </p:nvSpPr>
        <p:spPr>
          <a:xfrm>
            <a:off x="627017" y="4824775"/>
            <a:ext cx="9156938" cy="1483045"/>
          </a:xfrm>
          <a:prstGeom prst="roundRect">
            <a:avLst>
              <a:gd name="adj" fmla="val 1366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="" xmlns:a16="http://schemas.microsoft.com/office/drawing/2014/main" id="{38997C38-2D25-2F3C-467D-A9A159CF5BA9}"/>
              </a:ext>
            </a:extLst>
          </p:cNvPr>
          <p:cNvSpPr/>
          <p:nvPr/>
        </p:nvSpPr>
        <p:spPr>
          <a:xfrm>
            <a:off x="2628439" y="3983029"/>
            <a:ext cx="4497839" cy="775596"/>
          </a:xfrm>
          <a:prstGeom prst="roundRect">
            <a:avLst>
              <a:gd name="adj" fmla="val 25208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ЗЕМЛИ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D1C4A423-2228-521E-E06B-9B389FC0E335}"/>
              </a:ext>
            </a:extLst>
          </p:cNvPr>
          <p:cNvSpPr txBox="1"/>
          <p:nvPr/>
        </p:nvSpPr>
        <p:spPr>
          <a:xfrm>
            <a:off x="836421" y="2424918"/>
            <a:ext cx="34749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/>
              <a:t>Климат резко </a:t>
            </a:r>
            <a:r>
              <a:rPr lang="ru-RU" sz="1100" b="1" dirty="0"/>
              <a:t>континентальный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0282E4-2CCC-CE9A-16F7-CC2F77DF86AD}"/>
              </a:ext>
            </a:extLst>
          </p:cNvPr>
          <p:cNvSpPr txBox="1"/>
          <p:nvPr/>
        </p:nvSpPr>
        <p:spPr>
          <a:xfrm>
            <a:off x="1201369" y="2758783"/>
            <a:ext cx="16789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температура:</a:t>
            </a:r>
          </a:p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январе -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11℃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июле + 19℃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A94ACB4A-9A05-F909-1488-4F131CC71B1A}"/>
              </a:ext>
            </a:extLst>
          </p:cNvPr>
          <p:cNvSpPr txBox="1"/>
          <p:nvPr/>
        </p:nvSpPr>
        <p:spPr>
          <a:xfrm>
            <a:off x="1201369" y="3214845"/>
            <a:ext cx="163257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среднем по году</a:t>
            </a:r>
          </a:p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дней в месяц идёт дождь</a:t>
            </a:r>
          </a:p>
        </p:txBody>
      </p:sp>
      <p:pic>
        <p:nvPicPr>
          <p:cNvPr id="80" name="Рисунок 79" descr="Термометр со сплошной заливкой">
            <a:extLst>
              <a:ext uri="{FF2B5EF4-FFF2-40B4-BE49-F238E27FC236}">
                <a16:creationId xmlns="" xmlns:a16="http://schemas.microsoft.com/office/drawing/2014/main" id="{03905552-1267-3947-ED33-DA92CDF30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0576" y="2748060"/>
            <a:ext cx="360000" cy="360000"/>
          </a:xfrm>
          <a:prstGeom prst="rect">
            <a:avLst/>
          </a:prstGeom>
        </p:spPr>
      </p:pic>
      <p:pic>
        <p:nvPicPr>
          <p:cNvPr id="84" name="Рисунок 83" descr="Дождь со сплошной заливкой">
            <a:extLst>
              <a:ext uri="{FF2B5EF4-FFF2-40B4-BE49-F238E27FC236}">
                <a16:creationId xmlns="" xmlns:a16="http://schemas.microsoft.com/office/drawing/2014/main" id="{870DB04A-3422-E267-D9B9-AF7EB3B4945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70576" y="3218061"/>
            <a:ext cx="360000" cy="360000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7ED753C6-79DF-D592-0C83-B15E5284834C}"/>
              </a:ext>
            </a:extLst>
          </p:cNvPr>
          <p:cNvSpPr txBox="1"/>
          <p:nvPr/>
        </p:nvSpPr>
        <p:spPr>
          <a:xfrm>
            <a:off x="5870087" y="2536004"/>
            <a:ext cx="162406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 видов редких растений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="" xmlns:a16="http://schemas.microsoft.com/office/drawing/2014/main" id="{9ED43C5D-0262-F43E-BACE-84B5F5D53598}"/>
              </a:ext>
            </a:extLst>
          </p:cNvPr>
          <p:cNvSpPr txBox="1"/>
          <p:nvPr/>
        </p:nvSpPr>
        <p:spPr>
          <a:xfrm>
            <a:off x="6116714" y="3035782"/>
            <a:ext cx="315809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Наивысшая точка МО 2 481 метров над уровнем моря</a:t>
            </a:r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="" xmlns:a16="http://schemas.microsoft.com/office/drawing/2014/main" id="{57350817-E0E1-F8FA-9710-5BB6612E517F}"/>
              </a:ext>
            </a:extLst>
          </p:cNvPr>
          <p:cNvSpPr txBox="1"/>
          <p:nvPr/>
        </p:nvSpPr>
        <p:spPr>
          <a:xfrm>
            <a:off x="7944898" y="2430731"/>
            <a:ext cx="148674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видов животных, занесенных в Красную книгу России</a:t>
            </a:r>
            <a:endParaRPr lang="ru-RU" sz="9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="" xmlns:a16="http://schemas.microsoft.com/office/drawing/2014/main" id="{3B81FAEA-1548-B5F4-06CC-079A55CF6E19}"/>
              </a:ext>
            </a:extLst>
          </p:cNvPr>
          <p:cNvSpPr txBox="1"/>
          <p:nvPr/>
        </p:nvSpPr>
        <p:spPr>
          <a:xfrm>
            <a:off x="3000326" y="4945901"/>
            <a:ext cx="361199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301 900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 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="" xmlns:a16="http://schemas.microsoft.com/office/drawing/2014/main" id="{394B33CE-DA6F-7903-8552-2F4E10758830}"/>
              </a:ext>
            </a:extLst>
          </p:cNvPr>
          <p:cNvSpPr txBox="1"/>
          <p:nvPr/>
        </p:nvSpPr>
        <p:spPr>
          <a:xfrm>
            <a:off x="5870087" y="5422693"/>
            <a:ext cx="360540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Земли сельскохозяйственного назначения  54 515</a:t>
            </a:r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="" xmlns:a16="http://schemas.microsoft.com/office/drawing/2014/main" id="{F2232438-0B4C-EE5D-F317-B1A618F94DAC}"/>
              </a:ext>
            </a:extLst>
          </p:cNvPr>
          <p:cNvSpPr txBox="1"/>
          <p:nvPr/>
        </p:nvSpPr>
        <p:spPr>
          <a:xfrm>
            <a:off x="5846493" y="5870905"/>
            <a:ext cx="361937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Земли населенных пунктов 1 674 </a:t>
            </a:r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</a:t>
            </a:r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Скругленный прямоугольник 152">
            <a:extLst>
              <a:ext uri="{FF2B5EF4-FFF2-40B4-BE49-F238E27FC236}">
                <a16:creationId xmlns="" xmlns:a16="http://schemas.microsoft.com/office/drawing/2014/main" id="{CF61200C-1B4F-94A8-B2A9-63CB92B95149}"/>
              </a:ext>
            </a:extLst>
          </p:cNvPr>
          <p:cNvSpPr/>
          <p:nvPr/>
        </p:nvSpPr>
        <p:spPr>
          <a:xfrm>
            <a:off x="5297771" y="2265996"/>
            <a:ext cx="4497839" cy="1483045"/>
          </a:xfrm>
          <a:prstGeom prst="roundRect">
            <a:avLst>
              <a:gd name="adj" fmla="val 1366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3617829-9ABE-B8DA-2750-51342286CCBC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Рисунок 40" descr="Елка со сплошной заливкой">
            <a:extLst>
              <a:ext uri="{FF2B5EF4-FFF2-40B4-BE49-F238E27FC236}">
                <a16:creationId xmlns="" xmlns:a16="http://schemas.microsoft.com/office/drawing/2014/main" id="{D5AC30CF-ACCF-E76C-69B4-81E297D865D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=""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1021369" y="5298191"/>
            <a:ext cx="360000" cy="3600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394B33CE-DA6F-7903-8552-2F4E10758830}"/>
              </a:ext>
            </a:extLst>
          </p:cNvPr>
          <p:cNvSpPr txBox="1"/>
          <p:nvPr/>
        </p:nvSpPr>
        <p:spPr>
          <a:xfrm>
            <a:off x="1600778" y="5422694"/>
            <a:ext cx="297853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емли лесного фонда 230 522</a:t>
            </a:r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394B33CE-DA6F-7903-8552-2F4E10758830}"/>
              </a:ext>
            </a:extLst>
          </p:cNvPr>
          <p:cNvSpPr txBox="1"/>
          <p:nvPr/>
        </p:nvSpPr>
        <p:spPr>
          <a:xfrm>
            <a:off x="1600778" y="5850586"/>
            <a:ext cx="297853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емли водного фонда 1 825</a:t>
            </a:r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</a:t>
            </a:r>
          </a:p>
        </p:txBody>
      </p:sp>
      <p:pic>
        <p:nvPicPr>
          <p:cNvPr id="45" name="Рисунок 44" descr="Венера со сплошной заливкой">
            <a:extLst>
              <a:ext uri="{FF2B5EF4-FFF2-40B4-BE49-F238E27FC236}">
                <a16:creationId xmlns="" xmlns:a16="http://schemas.microsoft.com/office/drawing/2014/main" id="{846AF99A-C1F0-AAD3-E60D-626813917E2A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96DAC541-7B7A-43D3-8B79-37D633B846F1}">
                <asvg:svgBlip xmlns="" xmlns:asvg="http://schemas.microsoft.com/office/drawing/2016/SVG/main" r:embed="rId222"/>
              </a:ext>
            </a:extLst>
          </a:blip>
          <a:stretch>
            <a:fillRect/>
          </a:stretch>
        </p:blipFill>
        <p:spPr>
          <a:xfrm>
            <a:off x="1021369" y="5733179"/>
            <a:ext cx="360000" cy="360000"/>
          </a:xfrm>
          <a:prstGeom prst="rect">
            <a:avLst/>
          </a:prstGeom>
        </p:spPr>
      </p:pic>
      <p:pic>
        <p:nvPicPr>
          <p:cNvPr id="36" name="Рисунок 35" descr="Растение со сплошной заливкой">
            <a:extLst>
              <a:ext uri="{FF2B5EF4-FFF2-40B4-BE49-F238E27FC236}">
                <a16:creationId xmlns="" xmlns:a16="http://schemas.microsoft.com/office/drawing/2014/main" id="{84553BA6-E074-5A2C-DB8E-D5644F483C4D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96DAC541-7B7A-43D3-8B79-37D633B846F1}">
                <asvg:svgBlip xmlns="" xmlns:asvg="http://schemas.microsoft.com/office/drawing/2016/SVG/main" r:embed="rId144"/>
              </a:ext>
            </a:extLst>
          </a:blip>
          <a:stretch>
            <a:fillRect/>
          </a:stretch>
        </p:blipFill>
        <p:spPr>
          <a:xfrm>
            <a:off x="5400757" y="2424918"/>
            <a:ext cx="360000" cy="360000"/>
          </a:xfrm>
          <a:prstGeom prst="rect">
            <a:avLst/>
          </a:prstGeom>
        </p:spPr>
      </p:pic>
      <p:pic>
        <p:nvPicPr>
          <p:cNvPr id="37" name="Рисунок 36" descr="Горы со сплошной заливкой">
            <a:extLst>
              <a:ext uri="{FF2B5EF4-FFF2-40B4-BE49-F238E27FC236}">
                <a16:creationId xmlns="" xmlns:a16="http://schemas.microsoft.com/office/drawing/2014/main" id="{7D8F7C33-7664-4250-1D83-42A7DA517287}"/>
              </a:ext>
            </a:extLst>
          </p:cNvPr>
          <p:cNvPicPr>
            <a:picLocks noChangeAspect="1"/>
          </p:cNvPicPr>
          <p:nvPr/>
        </p:nvPicPr>
        <p:blipFill>
          <a:blip r:embed="rId224">
            <a:extLst>
              <a:ext uri="{96DAC541-7B7A-43D3-8B79-37D633B846F1}">
                <asvg:svgBlip xmlns="" xmlns:asvg="http://schemas.microsoft.com/office/drawing/2016/SVG/main" r:embed="rId176"/>
              </a:ext>
            </a:extLst>
          </a:blip>
          <a:stretch>
            <a:fillRect/>
          </a:stretch>
        </p:blipFill>
        <p:spPr>
          <a:xfrm>
            <a:off x="5477771" y="2905544"/>
            <a:ext cx="490985" cy="490985"/>
          </a:xfrm>
          <a:prstGeom prst="rect">
            <a:avLst/>
          </a:prstGeom>
        </p:spPr>
      </p:pic>
      <p:pic>
        <p:nvPicPr>
          <p:cNvPr id="38" name="Рисунок 37" descr="Книги со сплошной заливкой">
            <a:extLst>
              <a:ext uri="{FF2B5EF4-FFF2-40B4-BE49-F238E27FC236}">
                <a16:creationId xmlns="" xmlns:a16="http://schemas.microsoft.com/office/drawing/2014/main" id="{7964319D-BBC8-0ECF-AC47-0C5343A0491B}"/>
              </a:ext>
            </a:extLst>
          </p:cNvPr>
          <p:cNvPicPr>
            <a:picLocks noChangeAspect="1"/>
          </p:cNvPicPr>
          <p:nvPr/>
        </p:nvPicPr>
        <p:blipFill>
          <a:blip r:embed="rId225">
            <a:extLst>
              <a:ext uri="{96DAC541-7B7A-43D3-8B79-37D633B846F1}">
                <asvg:svgBlip xmlns="" xmlns:asvg="http://schemas.microsoft.com/office/drawing/2016/SVG/main" r:embed="rId232"/>
              </a:ext>
            </a:extLst>
          </a:blip>
          <a:stretch>
            <a:fillRect/>
          </a:stretch>
        </p:blipFill>
        <p:spPr>
          <a:xfrm>
            <a:off x="7476181" y="2442906"/>
            <a:ext cx="360000" cy="36000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9ED43C5D-0262-F43E-BACE-84B5F5D53598}"/>
              </a:ext>
            </a:extLst>
          </p:cNvPr>
          <p:cNvSpPr txBox="1"/>
          <p:nvPr/>
        </p:nvSpPr>
        <p:spPr>
          <a:xfrm>
            <a:off x="6116714" y="3253732"/>
            <a:ext cx="319050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Самая низкая точка МО 355 метров над уровнем моря</a:t>
            </a:r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Рисунок 50" descr="Посевы со сплошной заливкой">
            <a:extLst>
              <a:ext uri="{FF2B5EF4-FFF2-40B4-BE49-F238E27FC236}">
                <a16:creationId xmlns="" xmlns:a16="http://schemas.microsoft.com/office/drawing/2014/main" id="{E526B50D-B468-6E65-1E05-09F88416ED32}"/>
              </a:ext>
            </a:extLst>
          </p:cNvPr>
          <p:cNvPicPr>
            <a:picLocks noChangeAspect="1"/>
          </p:cNvPicPr>
          <p:nvPr/>
        </p:nvPicPr>
        <p:blipFill>
          <a:blip r:embed="rId233">
            <a:extLst>
              <a:ext uri="{96DAC541-7B7A-43D3-8B79-37D633B846F1}">
                <asvg:svgBlip xmlns=""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5220757" y="5311943"/>
            <a:ext cx="360000" cy="360000"/>
          </a:xfrm>
          <a:prstGeom prst="rect">
            <a:avLst/>
          </a:prstGeom>
        </p:spPr>
      </p:pic>
      <p:pic>
        <p:nvPicPr>
          <p:cNvPr id="52" name="Рисунок 51" descr="Окрестности со сплошной заливкой">
            <a:extLst>
              <a:ext uri="{FF2B5EF4-FFF2-40B4-BE49-F238E27FC236}">
                <a16:creationId xmlns="" xmlns:a16="http://schemas.microsoft.com/office/drawing/2014/main" id="{9A6F2614-FE42-F12A-A559-C10FAB040175}"/>
              </a:ext>
            </a:extLst>
          </p:cNvPr>
          <p:cNvPicPr>
            <a:picLocks noChangeAspect="1"/>
          </p:cNvPicPr>
          <p:nvPr/>
        </p:nvPicPr>
        <p:blipFill>
          <a:blip r:embed="rId234">
            <a:extLst>
              <a:ext uri="{96DAC541-7B7A-43D3-8B79-37D633B846F1}">
                <asvg:svgBlip xmlns="" xmlns:asvg="http://schemas.microsoft.com/office/drawing/2016/SVG/main" r:embed="rId130"/>
              </a:ext>
            </a:extLst>
          </a:blip>
          <a:stretch>
            <a:fillRect/>
          </a:stretch>
        </p:blipFill>
        <p:spPr>
          <a:xfrm>
            <a:off x="5276117" y="5760154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202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Скругленный прямоугольник 248">
            <a:extLst>
              <a:ext uri="{FF2B5EF4-FFF2-40B4-BE49-F238E27FC236}">
                <a16:creationId xmlns="" xmlns:a16="http://schemas.microsoft.com/office/drawing/2014/main" id="{A4503707-C842-55D2-8184-C2281EB1EB33}"/>
              </a:ext>
            </a:extLst>
          </p:cNvPr>
          <p:cNvSpPr/>
          <p:nvPr/>
        </p:nvSpPr>
        <p:spPr>
          <a:xfrm>
            <a:off x="7591596" y="2439743"/>
            <a:ext cx="2196000" cy="3868079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50" name="Скругленный прямоугольник 249">
            <a:extLst>
              <a:ext uri="{FF2B5EF4-FFF2-40B4-BE49-F238E27FC236}">
                <a16:creationId xmlns="" xmlns:a16="http://schemas.microsoft.com/office/drawing/2014/main" id="{C88591C5-A285-4ADE-F36B-04A9A72B35EF}"/>
              </a:ext>
            </a:extLst>
          </p:cNvPr>
          <p:cNvSpPr/>
          <p:nvPr/>
        </p:nvSpPr>
        <p:spPr>
          <a:xfrm>
            <a:off x="7598612" y="1376762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КУЛЬТУРА И ИСКУССТВО</a:t>
            </a:r>
            <a:endParaRPr lang="x-none" dirty="0"/>
          </a:p>
        </p:txBody>
      </p:sp>
      <p:sp>
        <p:nvSpPr>
          <p:cNvPr id="254" name="TextBox 253">
            <a:extLst>
              <a:ext uri="{FF2B5EF4-FFF2-40B4-BE49-F238E27FC236}">
                <a16:creationId xmlns="" xmlns:a16="http://schemas.microsoft.com/office/drawing/2014/main" id="{6007C2EF-68BA-8F8F-ACC3-1F355859E295}"/>
              </a:ext>
            </a:extLst>
          </p:cNvPr>
          <p:cNvSpPr txBox="1"/>
          <p:nvPr/>
        </p:nvSpPr>
        <p:spPr>
          <a:xfrm>
            <a:off x="7975298" y="2716403"/>
            <a:ext cx="171306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клубных учреждений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="" xmlns:a16="http://schemas.microsoft.com/office/drawing/2014/main" id="{BC46FF49-74DA-9C59-D684-B1B12D37A8F7}"/>
              </a:ext>
            </a:extLst>
          </p:cNvPr>
          <p:cNvSpPr txBox="1"/>
          <p:nvPr/>
        </p:nvSpPr>
        <p:spPr>
          <a:xfrm>
            <a:off x="7944898" y="5431771"/>
            <a:ext cx="162956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туристических маршрутов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="" xmlns:a16="http://schemas.microsoft.com/office/drawing/2014/main" id="{E9F12BC2-BFAA-BED4-F03C-AD706AF7061B}"/>
              </a:ext>
            </a:extLst>
          </p:cNvPr>
          <p:cNvSpPr txBox="1"/>
          <p:nvPr/>
        </p:nvSpPr>
        <p:spPr>
          <a:xfrm>
            <a:off x="7960098" y="4766360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памятников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="" xmlns:a16="http://schemas.microsoft.com/office/drawing/2014/main" id="{5C27278C-6818-C17F-D51C-27DC77A4DF73}"/>
              </a:ext>
            </a:extLst>
          </p:cNvPr>
          <p:cNvSpPr txBox="1"/>
          <p:nvPr/>
        </p:nvSpPr>
        <p:spPr>
          <a:xfrm>
            <a:off x="7975299" y="4078322"/>
            <a:ext cx="91460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музея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0" name="TextBox 269">
            <a:extLst>
              <a:ext uri="{FF2B5EF4-FFF2-40B4-BE49-F238E27FC236}">
                <a16:creationId xmlns="" xmlns:a16="http://schemas.microsoft.com/office/drawing/2014/main" id="{FD6CFA95-6D40-CD7C-1A91-86822FB92694}"/>
              </a:ext>
            </a:extLst>
          </p:cNvPr>
          <p:cNvSpPr txBox="1"/>
          <p:nvPr/>
        </p:nvSpPr>
        <p:spPr>
          <a:xfrm>
            <a:off x="7975299" y="3403946"/>
            <a:ext cx="86343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библиотек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СОЦИАЛЬНАЯ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ИНФРАСТРУКТУРА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81138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инфраструктура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="" xmlns:a16="http://schemas.microsoft.com/office/drawing/2014/main" id="{BFEBFB40-7B6B-80BC-E2A0-D704509DB297}"/>
              </a:ext>
            </a:extLst>
          </p:cNvPr>
          <p:cNvSpPr/>
          <p:nvPr/>
        </p:nvSpPr>
        <p:spPr>
          <a:xfrm>
            <a:off x="627016" y="2439744"/>
            <a:ext cx="2196000" cy="3868079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D65F193D-8DB6-299A-5C0F-01B3FC0F7ECB}"/>
              </a:ext>
            </a:extLst>
          </p:cNvPr>
          <p:cNvSpPr/>
          <p:nvPr/>
        </p:nvSpPr>
        <p:spPr>
          <a:xfrm>
            <a:off x="627016" y="1376762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ОБРАЗОВАНИЕ</a:t>
            </a:r>
          </a:p>
        </p:txBody>
      </p:sp>
      <p:pic>
        <p:nvPicPr>
          <p:cNvPr id="38" name="Рисунок 37" descr="Квадратная академическая шапочка со сплошной заливкой">
            <a:extLst>
              <a:ext uri="{FF2B5EF4-FFF2-40B4-BE49-F238E27FC236}">
                <a16:creationId xmlns="" xmlns:a16="http://schemas.microsoft.com/office/drawing/2014/main" id="{FFA05D91-7D65-3FD5-3A8C-B8DBE3F1C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5015" y="1462881"/>
            <a:ext cx="360000" cy="360000"/>
          </a:xfrm>
          <a:prstGeom prst="rect">
            <a:avLst/>
          </a:prstGeom>
        </p:spPr>
      </p:pic>
      <p:cxnSp>
        <p:nvCxnSpPr>
          <p:cNvPr id="53" name="Прямая соединительная линия 52">
            <a:extLst>
              <a:ext uri="{FF2B5EF4-FFF2-40B4-BE49-F238E27FC236}">
                <a16:creationId xmlns="" xmlns:a16="http://schemas.microsoft.com/office/drawing/2014/main" id="{BDF2D16B-1BE3-EA25-8DF1-54012BAE852A}"/>
              </a:ext>
            </a:extLst>
          </p:cNvPr>
          <p:cNvCxnSpPr>
            <a:cxnSpLocks/>
          </p:cNvCxnSpPr>
          <p:nvPr/>
        </p:nvCxnSpPr>
        <p:spPr>
          <a:xfrm>
            <a:off x="1720735" y="2439744"/>
            <a:ext cx="0" cy="369804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2FED3015-490E-945C-F94C-90A898212B48}"/>
              </a:ext>
            </a:extLst>
          </p:cNvPr>
          <p:cNvSpPr txBox="1"/>
          <p:nvPr/>
        </p:nvSpPr>
        <p:spPr>
          <a:xfrm>
            <a:off x="718795" y="2759082"/>
            <a:ext cx="92447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учреждений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65F6319A-7A33-F378-AD5B-7BCE76E1CF7E}"/>
              </a:ext>
            </a:extLst>
          </p:cNvPr>
          <p:cNvSpPr txBox="1"/>
          <p:nvPr/>
        </p:nvSpPr>
        <p:spPr>
          <a:xfrm>
            <a:off x="718792" y="3313694"/>
            <a:ext cx="781952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дошкольного образования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="" xmlns:a16="http://schemas.microsoft.com/office/drawing/2014/main" id="{FB77D628-B652-7E49-A387-AC3F97ACBE6E}"/>
              </a:ext>
            </a:extLst>
          </p:cNvPr>
          <p:cNvSpPr txBox="1"/>
          <p:nvPr/>
        </p:nvSpPr>
        <p:spPr>
          <a:xfrm>
            <a:off x="1828503" y="2967930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480</a:t>
            </a:r>
            <a:r>
              <a:rPr lang="ru-RU" sz="11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учащихся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="" xmlns:a16="http://schemas.microsoft.com/office/drawing/2014/main" id="{7C3018D4-B80B-2244-D89D-F98700861577}"/>
              </a:ext>
            </a:extLst>
          </p:cNvPr>
          <p:cNvSpPr txBox="1"/>
          <p:nvPr/>
        </p:nvSpPr>
        <p:spPr>
          <a:xfrm>
            <a:off x="718795" y="5074137"/>
            <a:ext cx="89383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учреждений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="" xmlns:a16="http://schemas.microsoft.com/office/drawing/2014/main" id="{B77467BC-9E22-FA87-0DA9-CDD84E703B74}"/>
              </a:ext>
            </a:extLst>
          </p:cNvPr>
          <p:cNvSpPr txBox="1"/>
          <p:nvPr/>
        </p:nvSpPr>
        <p:spPr>
          <a:xfrm>
            <a:off x="718793" y="5579921"/>
            <a:ext cx="813915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школьного образования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="" xmlns:a16="http://schemas.microsoft.com/office/drawing/2014/main" id="{FF68BA2A-B11B-A3F3-C41C-C13ACA8D4225}"/>
              </a:ext>
            </a:extLst>
          </p:cNvPr>
          <p:cNvSpPr txBox="1"/>
          <p:nvPr/>
        </p:nvSpPr>
        <p:spPr>
          <a:xfrm>
            <a:off x="1828505" y="5272144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1884</a:t>
            </a:r>
            <a:r>
              <a:rPr lang="ru-RU" sz="11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учащихся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="" xmlns:a16="http://schemas.microsoft.com/office/drawing/2014/main" id="{EC0830FF-A822-D57F-D63D-53A3866C0864}"/>
              </a:ext>
            </a:extLst>
          </p:cNvPr>
          <p:cNvSpPr txBox="1"/>
          <p:nvPr/>
        </p:nvSpPr>
        <p:spPr>
          <a:xfrm>
            <a:off x="718795" y="3931552"/>
            <a:ext cx="83789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учреждения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="" xmlns:a16="http://schemas.microsoft.com/office/drawing/2014/main" id="{3D8AC28B-1761-234B-F3DD-AC6E74CECC4C}"/>
              </a:ext>
            </a:extLst>
          </p:cNvPr>
          <p:cNvSpPr txBox="1"/>
          <p:nvPr/>
        </p:nvSpPr>
        <p:spPr>
          <a:xfrm>
            <a:off x="718792" y="4506107"/>
            <a:ext cx="925800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дополнительного</a:t>
            </a:r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="" xmlns:a16="http://schemas.microsoft.com/office/drawing/2014/main" id="{58D00896-22B3-FE36-7949-817B0AFC70FE}"/>
              </a:ext>
            </a:extLst>
          </p:cNvPr>
          <p:cNvSpPr txBox="1"/>
          <p:nvPr/>
        </p:nvSpPr>
        <p:spPr>
          <a:xfrm>
            <a:off x="1828500" y="4066005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441 </a:t>
            </a:r>
            <a:r>
              <a:rPr lang="ru-RU" sz="1100" b="1" spc="-2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учащихся</a:t>
            </a:r>
          </a:p>
        </p:txBody>
      </p:sp>
      <p:sp>
        <p:nvSpPr>
          <p:cNvPr id="179" name="Скругленный прямоугольник 178">
            <a:extLst>
              <a:ext uri="{FF2B5EF4-FFF2-40B4-BE49-F238E27FC236}">
                <a16:creationId xmlns="" xmlns:a16="http://schemas.microsoft.com/office/drawing/2014/main" id="{015033BA-BEB5-3488-3407-C2E590FFA5D9}"/>
              </a:ext>
            </a:extLst>
          </p:cNvPr>
          <p:cNvSpPr/>
          <p:nvPr/>
        </p:nvSpPr>
        <p:spPr>
          <a:xfrm>
            <a:off x="2954593" y="2439744"/>
            <a:ext cx="2143253" cy="3872687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0" name="Скругленный прямоугольник 179">
            <a:extLst>
              <a:ext uri="{FF2B5EF4-FFF2-40B4-BE49-F238E27FC236}">
                <a16:creationId xmlns="" xmlns:a16="http://schemas.microsoft.com/office/drawing/2014/main" id="{F630E29E-4C57-8581-5AD9-D1B81A96CB3A}"/>
              </a:ext>
            </a:extLst>
          </p:cNvPr>
          <p:cNvSpPr/>
          <p:nvPr/>
        </p:nvSpPr>
        <p:spPr>
          <a:xfrm>
            <a:off x="2954593" y="1376762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ЗДРАВОХРАНЕНИЕ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="" xmlns:a16="http://schemas.microsoft.com/office/drawing/2014/main" id="{61D43FCF-407D-2AD7-EC25-AC6EB4BF6BF0}"/>
              </a:ext>
            </a:extLst>
          </p:cNvPr>
          <p:cNvSpPr txBox="1"/>
          <p:nvPr/>
        </p:nvSpPr>
        <p:spPr>
          <a:xfrm>
            <a:off x="3266276" y="2814042"/>
            <a:ext cx="136061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стационарных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коек</a:t>
            </a:r>
          </a:p>
        </p:txBody>
      </p:sp>
      <p:pic>
        <p:nvPicPr>
          <p:cNvPr id="210" name="Рисунок 209" descr="Больница со сплошной заливкой">
            <a:extLst>
              <a:ext uri="{FF2B5EF4-FFF2-40B4-BE49-F238E27FC236}">
                <a16:creationId xmlns="" xmlns:a16="http://schemas.microsoft.com/office/drawing/2014/main" id="{D598D17E-8B89-4579-B8F4-45F84F356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2592" y="1462093"/>
            <a:ext cx="360000" cy="360000"/>
          </a:xfrm>
          <a:prstGeom prst="rect">
            <a:avLst/>
          </a:prstGeom>
        </p:spPr>
      </p:pic>
      <p:sp>
        <p:nvSpPr>
          <p:cNvPr id="211" name="TextBox 210">
            <a:extLst>
              <a:ext uri="{FF2B5EF4-FFF2-40B4-BE49-F238E27FC236}">
                <a16:creationId xmlns="" xmlns:a16="http://schemas.microsoft.com/office/drawing/2014/main" id="{5151CFA0-40D0-3C38-D789-043E220BC223}"/>
              </a:ext>
            </a:extLst>
          </p:cNvPr>
          <p:cNvSpPr txBox="1"/>
          <p:nvPr/>
        </p:nvSpPr>
        <p:spPr>
          <a:xfrm>
            <a:off x="3266276" y="3557835"/>
            <a:ext cx="132268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фельдшерско-акушерских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пунктов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="" xmlns:a16="http://schemas.microsoft.com/office/drawing/2014/main" id="{333EE292-1A91-AA33-C08E-2950E0E02A61}"/>
              </a:ext>
            </a:extLst>
          </p:cNvPr>
          <p:cNvSpPr txBox="1"/>
          <p:nvPr/>
        </p:nvSpPr>
        <p:spPr>
          <a:xfrm>
            <a:off x="3266276" y="4435978"/>
            <a:ext cx="175800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амбулаторно-поликлинических учреждений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="" xmlns:a16="http://schemas.microsoft.com/office/drawing/2014/main" id="{CBA971FD-D4A6-8177-6CB5-D1248DEDE809}"/>
              </a:ext>
            </a:extLst>
          </p:cNvPr>
          <p:cNvSpPr txBox="1"/>
          <p:nvPr/>
        </p:nvSpPr>
        <p:spPr>
          <a:xfrm>
            <a:off x="3275921" y="5333354"/>
            <a:ext cx="151988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стационарных учреждений</a:t>
            </a:r>
          </a:p>
        </p:txBody>
      </p:sp>
      <p:sp>
        <p:nvSpPr>
          <p:cNvPr id="221" name="Скругленный прямоугольник 220">
            <a:extLst>
              <a:ext uri="{FF2B5EF4-FFF2-40B4-BE49-F238E27FC236}">
                <a16:creationId xmlns="" xmlns:a16="http://schemas.microsoft.com/office/drawing/2014/main" id="{020D1684-D52C-C2EC-5298-DD660550B672}"/>
              </a:ext>
            </a:extLst>
          </p:cNvPr>
          <p:cNvSpPr/>
          <p:nvPr/>
        </p:nvSpPr>
        <p:spPr>
          <a:xfrm>
            <a:off x="5272319" y="2449755"/>
            <a:ext cx="2196000" cy="3872687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2" name="Скругленный прямоугольник 221">
            <a:extLst>
              <a:ext uri="{FF2B5EF4-FFF2-40B4-BE49-F238E27FC236}">
                <a16:creationId xmlns="" xmlns:a16="http://schemas.microsoft.com/office/drawing/2014/main" id="{70CF21A7-ECCA-575E-B550-FE0CE411467E}"/>
              </a:ext>
            </a:extLst>
          </p:cNvPr>
          <p:cNvSpPr/>
          <p:nvPr/>
        </p:nvSpPr>
        <p:spPr>
          <a:xfrm>
            <a:off x="5276603" y="1381370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algn="ctr"/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СПОРТ</a:t>
            </a:r>
            <a:endParaRPr lang="x-none" dirty="0"/>
          </a:p>
        </p:txBody>
      </p:sp>
      <p:sp>
        <p:nvSpPr>
          <p:cNvPr id="226" name="TextBox 225">
            <a:extLst>
              <a:ext uri="{FF2B5EF4-FFF2-40B4-BE49-F238E27FC236}">
                <a16:creationId xmlns="" xmlns:a16="http://schemas.microsoft.com/office/drawing/2014/main" id="{8AAF981A-A158-7FA2-DCCE-482787BE82A1}"/>
              </a:ext>
            </a:extLst>
          </p:cNvPr>
          <p:cNvSpPr txBox="1"/>
          <p:nvPr/>
        </p:nvSpPr>
        <p:spPr>
          <a:xfrm>
            <a:off x="5642082" y="2793348"/>
            <a:ext cx="89383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Спортивных учреждений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4" name="Рисунок 273" descr="Футбольный мяч со сплошной заливкой">
            <a:extLst>
              <a:ext uri="{FF2B5EF4-FFF2-40B4-BE49-F238E27FC236}">
                <a16:creationId xmlns="" xmlns:a16="http://schemas.microsoft.com/office/drawing/2014/main" id="{4F199496-B661-D254-DD27-BB53D9A49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0322" y="1462881"/>
            <a:ext cx="360000" cy="360000"/>
          </a:xfrm>
          <a:prstGeom prst="rect">
            <a:avLst/>
          </a:prstGeom>
        </p:spPr>
      </p:pic>
      <p:pic>
        <p:nvPicPr>
          <p:cNvPr id="276" name="Рисунок 275" descr="Мольберт со сплошной заливкой">
            <a:extLst>
              <a:ext uri="{FF2B5EF4-FFF2-40B4-BE49-F238E27FC236}">
                <a16:creationId xmlns="" xmlns:a16="http://schemas.microsoft.com/office/drawing/2014/main" id="{B52A2E31-72C8-3565-419D-42E3EC486F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12331" y="1462881"/>
            <a:ext cx="360000" cy="360000"/>
          </a:xfrm>
          <a:prstGeom prst="rect">
            <a:avLst/>
          </a:prstGeom>
        </p:spPr>
      </p:pic>
      <p:sp>
        <p:nvSpPr>
          <p:cNvPr id="277" name="TextBox 276">
            <a:extLst>
              <a:ext uri="{FF2B5EF4-FFF2-40B4-BE49-F238E27FC236}">
                <a16:creationId xmlns="" xmlns:a16="http://schemas.microsoft.com/office/drawing/2014/main" id="{B38CFC4B-4571-DF22-142C-09FDD201865C}"/>
              </a:ext>
            </a:extLst>
          </p:cNvPr>
          <p:cNvSpPr txBox="1"/>
          <p:nvPr/>
        </p:nvSpPr>
        <p:spPr>
          <a:xfrm>
            <a:off x="5642083" y="3567796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спортзалов</a:t>
            </a:r>
          </a:p>
        </p:txBody>
      </p:sp>
      <p:sp>
        <p:nvSpPr>
          <p:cNvPr id="278" name="TextBox 277">
            <a:extLst>
              <a:ext uri="{FF2B5EF4-FFF2-40B4-BE49-F238E27FC236}">
                <a16:creationId xmlns="" xmlns:a16="http://schemas.microsoft.com/office/drawing/2014/main" id="{40BFAEC2-21A1-E0CF-DC35-664D8408F090}"/>
              </a:ext>
            </a:extLst>
          </p:cNvPr>
          <p:cNvSpPr txBox="1"/>
          <p:nvPr/>
        </p:nvSpPr>
        <p:spPr>
          <a:xfrm>
            <a:off x="5642084" y="4435977"/>
            <a:ext cx="99515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стадионов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9" name="TextBox 278">
            <a:extLst>
              <a:ext uri="{FF2B5EF4-FFF2-40B4-BE49-F238E27FC236}">
                <a16:creationId xmlns="" xmlns:a16="http://schemas.microsoft.com/office/drawing/2014/main" id="{E9931E13-1699-746E-1C30-75E37FBCB28F}"/>
              </a:ext>
            </a:extLst>
          </p:cNvPr>
          <p:cNvSpPr txBox="1"/>
          <p:nvPr/>
        </p:nvSpPr>
        <p:spPr>
          <a:xfrm>
            <a:off x="5642084" y="5333353"/>
            <a:ext cx="1456471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спортивных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сооружений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CF7EBCB-0047-BF7A-CCD7-E1BE587BE034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306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Скругленный прямоугольник 131">
            <a:extLst>
              <a:ext uri="{FF2B5EF4-FFF2-40B4-BE49-F238E27FC236}">
                <a16:creationId xmlns="" xmlns:a16="http://schemas.microsoft.com/office/drawing/2014/main" id="{965B5596-9886-1EDD-8689-79E3A0147044}"/>
              </a:ext>
            </a:extLst>
          </p:cNvPr>
          <p:cNvSpPr/>
          <p:nvPr/>
        </p:nvSpPr>
        <p:spPr>
          <a:xfrm>
            <a:off x="627016" y="1401545"/>
            <a:ext cx="8919320" cy="4906277"/>
          </a:xfrm>
          <a:prstGeom prst="roundRect">
            <a:avLst>
              <a:gd name="adj" fmla="val 502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7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 smtClean="0">
                <a:latin typeface="Arial" panose="020B0604020202020204" pitchFamily="34" charset="0"/>
                <a:cs typeface="Arial" panose="020B0604020202020204" pitchFamily="34" charset="0"/>
              </a:rPr>
              <a:t>(ТУРИСТИЧЕСК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ИЕ</a:t>
            </a:r>
            <a:r>
              <a:rPr lang="x-none" sz="24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x-none" sz="2400" b="1">
                <a:latin typeface="Arial" panose="020B0604020202020204" pitchFamily="34" charset="0"/>
                <a:cs typeface="Arial" panose="020B0604020202020204" pitchFamily="34" charset="0"/>
              </a:rPr>
              <a:t>ДОСТОПРИМЕЧАТЕЛЬНОСТИ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r>
              <a:rPr lang="x-none" sz="2400" b="1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66511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="" xmlns:a16="http://schemas.microsoft.com/office/drawing/2014/main" id="{AC190EDA-2C05-15EC-A1DE-437FDD6DF9D3}"/>
              </a:ext>
            </a:extLst>
          </p:cNvPr>
          <p:cNvSpPr txBox="1"/>
          <p:nvPr/>
        </p:nvSpPr>
        <p:spPr>
          <a:xfrm>
            <a:off x="750638" y="3578490"/>
            <a:ext cx="2138867" cy="10772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ОСТРОВ ПАТМОС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="" xmlns:a16="http://schemas.microsoft.com/office/drawing/2014/main" id="{99D6DE6B-139E-8832-E11F-631D17E87F79}"/>
              </a:ext>
            </a:extLst>
          </p:cNvPr>
          <p:cNvSpPr txBox="1"/>
          <p:nvPr/>
        </p:nvSpPr>
        <p:spPr>
          <a:xfrm>
            <a:off x="4111142" y="3578490"/>
            <a:ext cx="2370125" cy="10772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ОРОКТОЙСКИЙ МОСТ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="" xmlns:a16="http://schemas.microsoft.com/office/drawing/2014/main" id="{FB1FF055-40B5-BA60-4F7B-23BB5E57A5CD}"/>
              </a:ext>
            </a:extLst>
          </p:cNvPr>
          <p:cNvSpPr txBox="1"/>
          <p:nvPr/>
        </p:nvSpPr>
        <p:spPr>
          <a:xfrm>
            <a:off x="811987" y="6094118"/>
            <a:ext cx="2757831" cy="10772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СКАЛА «ЗУБЫ ДРАКОНА»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="" xmlns:a16="http://schemas.microsoft.com/office/drawing/2014/main" id="{F4A7FBB4-FAD5-3479-086F-23409394A391}"/>
              </a:ext>
            </a:extLst>
          </p:cNvPr>
          <p:cNvSpPr txBox="1"/>
          <p:nvPr/>
        </p:nvSpPr>
        <p:spPr>
          <a:xfrm>
            <a:off x="6642201" y="6087584"/>
            <a:ext cx="2757829" cy="10772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ПЕТРОГЛИФЫ ГРОТА КУЮС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="" xmlns:a16="http://schemas.microsoft.com/office/drawing/2014/main" id="{7F5D904E-0764-D556-8F34-50AF2D1830C7}"/>
              </a:ext>
            </a:extLst>
          </p:cNvPr>
          <p:cNvSpPr txBox="1"/>
          <p:nvPr/>
        </p:nvSpPr>
        <p:spPr>
          <a:xfrm>
            <a:off x="3723438" y="6094677"/>
            <a:ext cx="2728568" cy="10771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ВОДОПАД «ЧЕ-ЧКЫШ»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7A0C883-2A19-D9B2-9303-2BB59504A36E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Остров Патмо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37" y="1525351"/>
            <a:ext cx="2819181" cy="197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Ороктойский мос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438" y="1525349"/>
            <a:ext cx="2728568" cy="197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99D6DE6B-139E-8832-E11F-631D17E87F79}"/>
              </a:ext>
            </a:extLst>
          </p:cNvPr>
          <p:cNvSpPr txBox="1"/>
          <p:nvPr/>
        </p:nvSpPr>
        <p:spPr>
          <a:xfrm>
            <a:off x="6883602" y="3571312"/>
            <a:ext cx="2370125" cy="10772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МУЗЕЙ ЕСТЕСТВЕННОЙ ИСТОРИИ «ПАЛЕОПАРК»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2" name="Picture 8" descr="Скала «Зубы дракона»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37" y="3781958"/>
            <a:ext cx="2819181" cy="220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Петроглифы грота Куюс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310" y="3781958"/>
            <a:ext cx="2845613" cy="220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Музей естественной истории «Палеопарк»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310" y="1525352"/>
            <a:ext cx="2845613" cy="197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Водопад Че Чкыш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439" y="3781958"/>
            <a:ext cx="2728568" cy="220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428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Скругленный прямоугольник 41">
            <a:extLst>
              <a:ext uri="{FF2B5EF4-FFF2-40B4-BE49-F238E27FC236}">
                <a16:creationId xmlns="" xmlns:a16="http://schemas.microsoft.com/office/drawing/2014/main" id="{9F46E5B8-FE2C-5F41-4B8A-85D1E43FAA58}"/>
              </a:ext>
            </a:extLst>
          </p:cNvPr>
          <p:cNvSpPr/>
          <p:nvPr/>
        </p:nvSpPr>
        <p:spPr>
          <a:xfrm>
            <a:off x="4764769" y="1300474"/>
            <a:ext cx="4899202" cy="5154450"/>
          </a:xfrm>
          <a:prstGeom prst="roundRect">
            <a:avLst>
              <a:gd name="adj" fmla="val 5164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2" name="Скругленный прямоугольник 71">
            <a:extLst>
              <a:ext uri="{FF2B5EF4-FFF2-40B4-BE49-F238E27FC236}">
                <a16:creationId xmlns="" xmlns:a16="http://schemas.microsoft.com/office/drawing/2014/main" id="{1FEA1B35-77E4-A172-D1A3-AE89EA44D200}"/>
              </a:ext>
            </a:extLst>
          </p:cNvPr>
          <p:cNvSpPr/>
          <p:nvPr/>
        </p:nvSpPr>
        <p:spPr>
          <a:xfrm>
            <a:off x="321869" y="2471372"/>
            <a:ext cx="4282550" cy="4020102"/>
          </a:xfrm>
          <a:prstGeom prst="roundRect">
            <a:avLst>
              <a:gd name="adj" fmla="val 7045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731788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 dirty="0">
                <a:latin typeface="Arial" panose="020B0604020202020204" pitchFamily="34" charset="0"/>
                <a:cs typeface="Arial" panose="020B0604020202020204" pitchFamily="34" charset="0"/>
              </a:rPr>
              <a:t>ТУРИЗМ</a:t>
            </a:r>
          </a:p>
          <a:p>
            <a:r>
              <a:rPr 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ТУРИСТИЧЕСКИЕ МАРШРУТЫ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66511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3E6210EF-3CE9-687B-D58A-316299AB2051}"/>
              </a:ext>
            </a:extLst>
          </p:cNvPr>
          <p:cNvSpPr/>
          <p:nvPr/>
        </p:nvSpPr>
        <p:spPr>
          <a:xfrm>
            <a:off x="627016" y="1401546"/>
            <a:ext cx="3977403" cy="775597"/>
          </a:xfrm>
          <a:prstGeom prst="roundRect">
            <a:avLst>
              <a:gd name="adj" fmla="val 32405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ОРГАНИЗОВАНЫ ТУРИСТИЧЕСКИЕ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ПЕШЕХОДНЫЕ И АВТОМОБИЛЬНЫЕ МАРШРУТЫ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02E6E61-8778-3D82-B66B-86675CBE24C0}"/>
              </a:ext>
            </a:extLst>
          </p:cNvPr>
          <p:cNvSpPr txBox="1"/>
          <p:nvPr/>
        </p:nvSpPr>
        <p:spPr>
          <a:xfrm>
            <a:off x="1153702" y="2566233"/>
            <a:ext cx="318727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Пешеходный маршрут «Курорт Чемал – </a:t>
            </a:r>
            <a:r>
              <a:rPr lang="ru-RU" sz="1100" b="1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Усть-Аюла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(9,9 км.)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11473CE6-90F5-AEE0-DE2C-741B3FB20BBD}"/>
              </a:ext>
            </a:extLst>
          </p:cNvPr>
          <p:cNvSpPr/>
          <p:nvPr/>
        </p:nvSpPr>
        <p:spPr>
          <a:xfrm>
            <a:off x="852980" y="2637815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1F099476-09E3-2F37-3B67-A28244658081}"/>
              </a:ext>
            </a:extLst>
          </p:cNvPr>
          <p:cNvSpPr txBox="1"/>
          <p:nvPr/>
        </p:nvSpPr>
        <p:spPr>
          <a:xfrm>
            <a:off x="1171671" y="3038715"/>
            <a:ext cx="311428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Пешеходный маршрут «Подъем на гору Верблюд» (3 км.)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A4F9D21E-69D1-7F1B-E002-38AFEE7A6866}"/>
              </a:ext>
            </a:extLst>
          </p:cNvPr>
          <p:cNvSpPr/>
          <p:nvPr/>
        </p:nvSpPr>
        <p:spPr>
          <a:xfrm>
            <a:off x="852980" y="3113841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632F9F45-0791-A0D0-EB8F-4D140334C4EC}"/>
              </a:ext>
            </a:extLst>
          </p:cNvPr>
          <p:cNvSpPr txBox="1"/>
          <p:nvPr/>
        </p:nvSpPr>
        <p:spPr>
          <a:xfrm>
            <a:off x="1153702" y="3499696"/>
            <a:ext cx="3114286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Пешеходный/автомобильный маршрут «Катунские ванны «</a:t>
            </a:r>
            <a:r>
              <a:rPr lang="ru-RU" sz="1100" b="1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Усть-Семинские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(3,2 км.)</a:t>
            </a:r>
            <a:endParaRPr lang="ru-RU" sz="1100" b="1" u="sng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="" xmlns:a16="http://schemas.microsoft.com/office/drawing/2014/main" id="{35D67197-D7DC-D223-02D1-1000B2C57B69}"/>
              </a:ext>
            </a:extLst>
          </p:cNvPr>
          <p:cNvSpPr/>
          <p:nvPr/>
        </p:nvSpPr>
        <p:spPr>
          <a:xfrm>
            <a:off x="852980" y="3573611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5A5DD8FE-13F5-CB44-668C-25BCEE88B1E4}"/>
              </a:ext>
            </a:extLst>
          </p:cNvPr>
          <p:cNvSpPr txBox="1"/>
          <p:nvPr/>
        </p:nvSpPr>
        <p:spPr>
          <a:xfrm>
            <a:off x="1181656" y="4033383"/>
            <a:ext cx="309431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Автомобильный/пешеходный маршрут «Водопад «Че-</a:t>
            </a:r>
            <a:r>
              <a:rPr lang="ru-RU" sz="1100" b="1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чкыш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(15,5 км.)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C1BD3DD5-5456-150A-CE00-B003466622B3}"/>
              </a:ext>
            </a:extLst>
          </p:cNvPr>
          <p:cNvSpPr/>
          <p:nvPr/>
        </p:nvSpPr>
        <p:spPr>
          <a:xfrm>
            <a:off x="869573" y="4033383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BA70E95D-6538-7CE3-716C-E98AFC270ABC}"/>
              </a:ext>
            </a:extLst>
          </p:cNvPr>
          <p:cNvSpPr txBox="1"/>
          <p:nvPr/>
        </p:nvSpPr>
        <p:spPr>
          <a:xfrm>
            <a:off x="1181656" y="4421384"/>
            <a:ext cx="311428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Пешеходный маршрут «Козья тропа» (1,2 км.)</a:t>
            </a:r>
            <a:endParaRPr lang="ru-RU" sz="11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4C45211F-A378-7AB1-3776-E71E7791729B}"/>
              </a:ext>
            </a:extLst>
          </p:cNvPr>
          <p:cNvSpPr/>
          <p:nvPr/>
        </p:nvSpPr>
        <p:spPr>
          <a:xfrm>
            <a:off x="869573" y="4456828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76F28A4-D5F8-C292-AD29-7E78A661AAE6}"/>
              </a:ext>
            </a:extLst>
          </p:cNvPr>
          <p:cNvSpPr txBox="1"/>
          <p:nvPr/>
        </p:nvSpPr>
        <p:spPr>
          <a:xfrm>
            <a:off x="1153703" y="4867830"/>
            <a:ext cx="318727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Пешеходный маршрут «Зубы дракона» (с. Элекмонар 300м.)</a:t>
            </a:r>
            <a:endParaRPr lang="ru-RU" sz="11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="" xmlns:a16="http://schemas.microsoft.com/office/drawing/2014/main" id="{C3939A8B-EBAA-2E77-4313-4F1601C113A9}"/>
              </a:ext>
            </a:extLst>
          </p:cNvPr>
          <p:cNvSpPr/>
          <p:nvPr/>
        </p:nvSpPr>
        <p:spPr>
          <a:xfrm>
            <a:off x="869573" y="4903274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CE6EA7FB-9A7E-99E8-2382-DE1007057F83}"/>
              </a:ext>
            </a:extLst>
          </p:cNvPr>
          <p:cNvSpPr txBox="1"/>
          <p:nvPr/>
        </p:nvSpPr>
        <p:spPr>
          <a:xfrm>
            <a:off x="1184180" y="5658398"/>
            <a:ext cx="309179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Автомобильный маршрут «</a:t>
            </a:r>
            <a:r>
              <a:rPr lang="ru-RU" sz="1100" b="1" spc="-20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Ороктойский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мост» (41 км.)</a:t>
            </a:r>
            <a:endParaRPr lang="ru-RU" sz="11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="" xmlns:a16="http://schemas.microsoft.com/office/drawing/2014/main" id="{2A39B736-8491-EA54-D5F8-701C74817BBA}"/>
              </a:ext>
            </a:extLst>
          </p:cNvPr>
          <p:cNvSpPr/>
          <p:nvPr/>
        </p:nvSpPr>
        <p:spPr>
          <a:xfrm>
            <a:off x="878425" y="5350321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80B517E-D622-49BC-90A0-E4FB3D95AD1D}"/>
              </a:ext>
            </a:extLst>
          </p:cNvPr>
          <p:cNvSpPr txBox="1"/>
          <p:nvPr/>
        </p:nvSpPr>
        <p:spPr>
          <a:xfrm>
            <a:off x="1153703" y="5319844"/>
            <a:ext cx="320524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Пешеходный маршрут «Рублевка» (1,2 км. из с. Элекмонар)</a:t>
            </a:r>
            <a:endParaRPr lang="ru-RU" sz="11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="" xmlns:a16="http://schemas.microsoft.com/office/drawing/2014/main" id="{52AD3247-4AEF-C8F3-0D6A-EACDE8A4C344}"/>
              </a:ext>
            </a:extLst>
          </p:cNvPr>
          <p:cNvSpPr/>
          <p:nvPr/>
        </p:nvSpPr>
        <p:spPr>
          <a:xfrm>
            <a:off x="878425" y="5737675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A4BC1E9C-EF72-FBFE-58B7-E58FC53BC4A4}"/>
              </a:ext>
            </a:extLst>
          </p:cNvPr>
          <p:cNvSpPr txBox="1"/>
          <p:nvPr/>
        </p:nvSpPr>
        <p:spPr>
          <a:xfrm>
            <a:off x="1184180" y="6079160"/>
            <a:ext cx="298676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Пешеходный маршрут «Голубые озера» (5,6 км. из с. </a:t>
            </a:r>
            <a:r>
              <a:rPr lang="ru-RU" sz="1100" b="1" spc="-20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Аскат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1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="" xmlns:a16="http://schemas.microsoft.com/office/drawing/2014/main" id="{13F4A3A7-0630-90A3-61A7-F991CE80C079}"/>
              </a:ext>
            </a:extLst>
          </p:cNvPr>
          <p:cNvSpPr/>
          <p:nvPr/>
        </p:nvSpPr>
        <p:spPr>
          <a:xfrm>
            <a:off x="888298" y="6142346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DA5F051-E20D-AD88-EE11-D3FFBACF9B57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Панорам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461" y="1459646"/>
            <a:ext cx="2209190" cy="229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Панорам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293" y="1459645"/>
            <a:ext cx="2380013" cy="229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293" y="3874138"/>
            <a:ext cx="2380013" cy="244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461" y="3877699"/>
            <a:ext cx="2209190" cy="244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418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BABAF71-4089-4635-8D62-BB2C93B79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Скругленный прямоугольник 131">
            <a:extLst>
              <a:ext uri="{FF2B5EF4-FFF2-40B4-BE49-F238E27FC236}">
                <a16:creationId xmlns="" xmlns:a16="http://schemas.microsoft.com/office/drawing/2014/main" id="{8D9851CB-3B9D-FFA9-7B9B-F99179EA665A}"/>
              </a:ext>
            </a:extLst>
          </p:cNvPr>
          <p:cNvSpPr/>
          <p:nvPr/>
        </p:nvSpPr>
        <p:spPr>
          <a:xfrm>
            <a:off x="153514" y="919509"/>
            <a:ext cx="9165945" cy="5309906"/>
          </a:xfrm>
          <a:prstGeom prst="roundRect">
            <a:avLst>
              <a:gd name="adj" fmla="val 502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317F9C4-38A1-7877-08F5-FF97015D71C6}"/>
              </a:ext>
            </a:extLst>
          </p:cNvPr>
          <p:cNvSpPr txBox="1"/>
          <p:nvPr/>
        </p:nvSpPr>
        <p:spPr>
          <a:xfrm>
            <a:off x="627016" y="550177"/>
            <a:ext cx="916057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ОБЪЕКТЫ КУЛЬТУРНОГО НАСЛЕДИЯ МО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2165614C-6371-5053-2690-9B9E16044DB3}"/>
              </a:ext>
            </a:extLst>
          </p:cNvPr>
          <p:cNvSpPr/>
          <p:nvPr/>
        </p:nvSpPr>
        <p:spPr>
          <a:xfrm>
            <a:off x="627017" y="163628"/>
            <a:ext cx="66511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="" xmlns:a16="http://schemas.microsoft.com/office/drawing/2014/main" id="{26243AEC-A602-C121-C4DA-F42F4844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19CC857-D470-2C25-1213-6644A90B3344}"/>
              </a:ext>
            </a:extLst>
          </p:cNvPr>
          <p:cNvSpPr txBox="1"/>
          <p:nvPr/>
        </p:nvSpPr>
        <p:spPr>
          <a:xfrm>
            <a:off x="3708806" y="3427536"/>
            <a:ext cx="2106778" cy="10772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Дом-усадьба Г.И. </a:t>
            </a:r>
            <a:r>
              <a:rPr lang="ru-RU" sz="700" b="1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Чорос-Гуркина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(с. </a:t>
            </a:r>
            <a:r>
              <a:rPr lang="ru-RU" sz="700" b="1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Анос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3F645823-3F3F-E5A0-0E3E-A266C73C7D03}"/>
              </a:ext>
            </a:extLst>
          </p:cNvPr>
          <p:cNvSpPr txBox="1"/>
          <p:nvPr/>
        </p:nvSpPr>
        <p:spPr>
          <a:xfrm>
            <a:off x="3458841" y="984838"/>
            <a:ext cx="2555292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Регионального значения</a:t>
            </a:r>
            <a:endPara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9E66BC2-F2F8-59E6-5B96-45775CFB9196}"/>
              </a:ext>
            </a:extLst>
          </p:cNvPr>
          <p:cNvSpPr txBox="1"/>
          <p:nvPr/>
        </p:nvSpPr>
        <p:spPr>
          <a:xfrm>
            <a:off x="6671463" y="3437743"/>
            <a:ext cx="1865375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Обелиск землякам, павшим в Великой Отечественной 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войне (с. Чемал)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FC00114-96E8-8DCE-5F77-070CD6F3BE93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Рисунок 24" descr="Picture background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6"/>
          <a:stretch/>
        </p:blipFill>
        <p:spPr bwMode="auto">
          <a:xfrm>
            <a:off x="475488" y="1219193"/>
            <a:ext cx="2520000" cy="21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319CC857-D470-2C25-1213-6644A90B3344}"/>
              </a:ext>
            </a:extLst>
          </p:cNvPr>
          <p:cNvSpPr txBox="1"/>
          <p:nvPr/>
        </p:nvSpPr>
        <p:spPr>
          <a:xfrm>
            <a:off x="1108595" y="3430148"/>
            <a:ext cx="1357787" cy="10772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ru-RU" sz="700" b="1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Чемальская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ГЭС (с. Чемал)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Рисунок 28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841" y="1219193"/>
            <a:ext cx="2520000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Рисунок 31" descr="Обелиск землякам павшим в Великой Отечественной войне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016" y="1219194"/>
            <a:ext cx="2520000" cy="21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Братская могила 8 партизан и бойцов-чоновцев, погибших за власть Советов (Обелиск героям Гражданской войны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" y="3574462"/>
            <a:ext cx="2519999" cy="239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19CC857-D470-2C25-1213-6644A90B3344}"/>
              </a:ext>
            </a:extLst>
          </p:cNvPr>
          <p:cNvSpPr txBox="1"/>
          <p:nvPr/>
        </p:nvSpPr>
        <p:spPr>
          <a:xfrm>
            <a:off x="475489" y="6013971"/>
            <a:ext cx="2519998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Обелиск героям Гражданской войны (Братская могила 8 партизан и бойцов-</a:t>
            </a:r>
            <a:r>
              <a:rPr lang="ru-RU" sz="700" b="1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чоновцев</a:t>
            </a:r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(с. Чемал)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Наскальные изображения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017" y="3574462"/>
            <a:ext cx="2520000" cy="239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Обелиск в честь воинов-односельчан, павших в Великой Отечественной войне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841" y="3574462"/>
            <a:ext cx="2520000" cy="239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19CC857-D470-2C25-1213-6644A90B3344}"/>
              </a:ext>
            </a:extLst>
          </p:cNvPr>
          <p:cNvSpPr txBox="1"/>
          <p:nvPr/>
        </p:nvSpPr>
        <p:spPr>
          <a:xfrm>
            <a:off x="3458841" y="6013971"/>
            <a:ext cx="2520000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Обелиск в честь воинов-односельчан, павших в Великой Отечественной войне (с. Куюс)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19CC857-D470-2C25-1213-6644A90B3344}"/>
              </a:ext>
            </a:extLst>
          </p:cNvPr>
          <p:cNvSpPr txBox="1"/>
          <p:nvPr/>
        </p:nvSpPr>
        <p:spPr>
          <a:xfrm>
            <a:off x="6386017" y="5994680"/>
            <a:ext cx="2520000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Памятник археологии федерального значения (Наскальные рисунки) (с. Куюс)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460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EE1F72B-78FB-C0E5-AB47-4F01C1333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="" xmlns:a16="http://schemas.microsoft.com/office/drawing/2014/main" id="{83604F0B-1B63-9830-5465-9207F27CD48C}"/>
              </a:ext>
            </a:extLst>
          </p:cNvPr>
          <p:cNvSpPr/>
          <p:nvPr/>
        </p:nvSpPr>
        <p:spPr>
          <a:xfrm>
            <a:off x="627015" y="1956987"/>
            <a:ext cx="9136387" cy="4344980"/>
          </a:xfrm>
          <a:prstGeom prst="roundRect">
            <a:avLst>
              <a:gd name="adj" fmla="val 662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="" xmlns:a16="http://schemas.microsoft.com/office/drawing/2014/main" id="{4733D63F-9C91-7172-A732-28E6372E6603}"/>
              </a:ext>
            </a:extLst>
          </p:cNvPr>
          <p:cNvSpPr/>
          <p:nvPr/>
        </p:nvSpPr>
        <p:spPr>
          <a:xfrm>
            <a:off x="627016" y="1401546"/>
            <a:ext cx="9136399" cy="1152811"/>
          </a:xfrm>
          <a:prstGeom prst="roundRect">
            <a:avLst>
              <a:gd name="adj" fmla="val 2222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A9F1C0A-0B2A-DA06-9CBA-B877B267DC3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РЕАЛИЗУЕММЫЕ ИНВЕСТИЦИОННЫЕ ПРОЕКТЫ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71DB78E3-261E-0A63-C832-846882E4B22E}"/>
              </a:ext>
            </a:extLst>
          </p:cNvPr>
          <p:cNvSpPr/>
          <p:nvPr/>
        </p:nvSpPr>
        <p:spPr>
          <a:xfrm>
            <a:off x="627017" y="163628"/>
            <a:ext cx="2334844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реализуемые инвестиционные проекты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7163517-862E-F95A-CFC5-24B3C29D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33D0F098-1E6E-711D-3B14-A0204797BE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162046"/>
              </p:ext>
            </p:extLst>
          </p:nvPr>
        </p:nvGraphicFramePr>
        <p:xfrm>
          <a:off x="627015" y="1376761"/>
          <a:ext cx="9136390" cy="4925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2925">
                  <a:extLst>
                    <a:ext uri="{9D8B030D-6E8A-4147-A177-3AD203B41FA5}">
                      <a16:colId xmlns="" xmlns:a16="http://schemas.microsoft.com/office/drawing/2014/main" val="3163916451"/>
                    </a:ext>
                  </a:extLst>
                </a:gridCol>
                <a:gridCol w="3142925">
                  <a:extLst>
                    <a:ext uri="{9D8B030D-6E8A-4147-A177-3AD203B41FA5}">
                      <a16:colId xmlns="" xmlns:a16="http://schemas.microsoft.com/office/drawing/2014/main" val="2399887350"/>
                    </a:ext>
                  </a:extLst>
                </a:gridCol>
                <a:gridCol w="1425270">
                  <a:extLst>
                    <a:ext uri="{9D8B030D-6E8A-4147-A177-3AD203B41FA5}">
                      <a16:colId xmlns="" xmlns:a16="http://schemas.microsoft.com/office/drawing/2014/main" val="223652072"/>
                    </a:ext>
                  </a:extLst>
                </a:gridCol>
                <a:gridCol w="1425270">
                  <a:extLst>
                    <a:ext uri="{9D8B030D-6E8A-4147-A177-3AD203B41FA5}">
                      <a16:colId xmlns="" xmlns:a16="http://schemas.microsoft.com/office/drawing/2014/main" val="4168060387"/>
                    </a:ext>
                  </a:extLst>
                </a:gridCol>
              </a:tblGrid>
              <a:tr h="787084"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КОМПАНИИ 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СФЕРА ДЕЯТЕЛЬНОСТИ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ИНВЕСТИЦИИ </a:t>
                      </a:r>
                    </a:p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</a:t>
                      </a:r>
                    </a:p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РЕАЛИЗАЦИИ</a:t>
                      </a:r>
                    </a:p>
                  </a:txBody>
                  <a:tcPr marL="0" marR="0" marT="216000" marB="21600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00895412"/>
                  </a:ext>
                </a:extLst>
              </a:tr>
              <a:tr h="1034530">
                <a:tc>
                  <a:txBody>
                    <a:bodyPr/>
                    <a:lstStyle/>
                    <a:p>
                      <a:pPr algn="l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«Теплый стан»</a:t>
                      </a:r>
                      <a:endParaRPr lang="x-none" sz="11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и развитие сети эко-отелей</a:t>
                      </a:r>
                      <a:endParaRPr lang="x-none" sz="11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439,5 </a:t>
                      </a:r>
                      <a:endParaRPr lang="x-none" sz="11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2020-2028</a:t>
                      </a:r>
                      <a:endParaRPr lang="x-none" sz="11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6187201"/>
                  </a:ext>
                </a:extLst>
              </a:tr>
              <a:tr h="1034530">
                <a:tc>
                  <a:txBody>
                    <a:bodyPr/>
                    <a:lstStyle/>
                    <a:p>
                      <a:pPr algn="l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«ЦСП»</a:t>
                      </a:r>
                      <a:endParaRPr lang="x-none" sz="11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Центр детского и семейного отдыха</a:t>
                      </a:r>
                      <a:endParaRPr lang="x-none" sz="1100" b="1" i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117,7 </a:t>
                      </a:r>
                      <a:endParaRPr lang="x-none" sz="1100" b="1" i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 smtClean="0">
                          <a:latin typeface="+mn-lt"/>
                          <a:cs typeface="Arial" panose="020B0604020202020204" pitchFamily="34" charset="0"/>
                        </a:rPr>
                        <a:t>2020-</a:t>
                      </a:r>
                      <a:r>
                        <a:rPr lang="x-none" sz="1100" b="1" i="0" smtClean="0">
                          <a:latin typeface="+mn-lt"/>
                          <a:cs typeface="Arial" panose="020B0604020202020204" pitchFamily="34" charset="0"/>
                        </a:rPr>
                        <a:t>2025</a:t>
                      </a:r>
                      <a:endParaRPr lang="x-none" sz="1100" b="1" i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01925131"/>
                  </a:ext>
                </a:extLst>
              </a:tr>
              <a:tr h="1034530">
                <a:tc>
                  <a:txBody>
                    <a:bodyPr/>
                    <a:lstStyle/>
                    <a:p>
                      <a:pPr algn="l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«Клевер»</a:t>
                      </a:r>
                      <a:endParaRPr lang="x-none" sz="11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</a:t>
                      </a:r>
                      <a:r>
                        <a:rPr lang="ru-RU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гостинично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-туристического комплекса «</a:t>
                      </a:r>
                      <a:r>
                        <a:rPr lang="ru-RU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Klever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resort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x-none" sz="1100" b="1" i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100,4 </a:t>
                      </a:r>
                      <a:endParaRPr lang="x-none" sz="1100" b="1" i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100" b="1" i="0" smtClean="0">
                          <a:latin typeface="+mn-lt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1100" b="1" i="0" dirty="0" smtClean="0">
                          <a:latin typeface="+mn-lt"/>
                          <a:cs typeface="Arial" panose="020B0604020202020204" pitchFamily="34" charset="0"/>
                        </a:rPr>
                        <a:t>0</a:t>
                      </a:r>
                      <a:r>
                        <a:rPr lang="x-none" sz="1100" b="1" i="0" smtClean="0">
                          <a:latin typeface="+mn-lt"/>
                          <a:cs typeface="Arial" panose="020B0604020202020204" pitchFamily="34" charset="0"/>
                        </a:rPr>
                        <a:t>-202</a:t>
                      </a:r>
                      <a:r>
                        <a:rPr lang="ru-RU" sz="1100" b="1" i="0" dirty="0" smtClean="0"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  <a:endParaRPr lang="x-none" sz="1100" b="1" i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1548693"/>
                  </a:ext>
                </a:extLst>
              </a:tr>
              <a:tr h="1034530">
                <a:tc>
                  <a:txBody>
                    <a:bodyPr/>
                    <a:lstStyle/>
                    <a:p>
                      <a:pPr algn="l"/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ИП </a:t>
                      </a:r>
                      <a:r>
                        <a:rPr lang="ru-RU" sz="11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Кайгородов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Михаил Викторович</a:t>
                      </a:r>
                      <a:endParaRPr lang="x-none" sz="11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Строительство Аквапарка «Дельфин» в селе Элекмонар</a:t>
                      </a:r>
                      <a:endParaRPr lang="ru-RU" sz="1100" b="1" i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132,4 </a:t>
                      </a:r>
                      <a:endParaRPr lang="x-none" sz="1100" b="1" i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100" b="1" i="0" smtClean="0">
                          <a:latin typeface="+mn-lt"/>
                          <a:cs typeface="Arial" panose="020B0604020202020204" pitchFamily="34" charset="0"/>
                        </a:rPr>
                        <a:t>2021-202</a:t>
                      </a:r>
                      <a:r>
                        <a:rPr lang="ru-RU" sz="1100" b="1" i="0" dirty="0" smtClean="0"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  <a:endParaRPr lang="x-none" sz="1100" b="1" i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30485187"/>
                  </a:ext>
                </a:extLst>
              </a:tr>
            </a:tbl>
          </a:graphicData>
        </a:graphic>
      </p:graphicFrame>
      <p:pic>
        <p:nvPicPr>
          <p:cNvPr id="9" name="Рисунок 8" descr="Коробка со сплошной заливкой">
            <a:extLst>
              <a:ext uri="{FF2B5EF4-FFF2-40B4-BE49-F238E27FC236}">
                <a16:creationId xmlns="" xmlns:a16="http://schemas.microsoft.com/office/drawing/2014/main" id="{5D0287BC-73B1-2001-592C-910FF8D4A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270" y="5606718"/>
            <a:ext cx="360000" cy="360000"/>
          </a:xfrm>
          <a:prstGeom prst="rect">
            <a:avLst/>
          </a:prstGeom>
        </p:spPr>
      </p:pic>
      <p:pic>
        <p:nvPicPr>
          <p:cNvPr id="11" name="Рисунок 10" descr="Щит со сплошной заливкой">
            <a:extLst>
              <a:ext uri="{FF2B5EF4-FFF2-40B4-BE49-F238E27FC236}">
                <a16:creationId xmlns="" xmlns:a16="http://schemas.microsoft.com/office/drawing/2014/main" id="{468E90E6-BD38-5DFE-4C51-279574746E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3270" y="4574502"/>
            <a:ext cx="360000" cy="360000"/>
          </a:xfrm>
          <a:prstGeom prst="rect">
            <a:avLst/>
          </a:prstGeom>
        </p:spPr>
      </p:pic>
      <p:pic>
        <p:nvPicPr>
          <p:cNvPr id="12" name="Рисунок 11" descr="Бумага со сплошной заливкой">
            <a:extLst>
              <a:ext uri="{FF2B5EF4-FFF2-40B4-BE49-F238E27FC236}">
                <a16:creationId xmlns="" xmlns:a16="http://schemas.microsoft.com/office/drawing/2014/main" id="{5ED32E53-7029-18FD-10BF-3F5392B8E6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3270" y="2508321"/>
            <a:ext cx="360000" cy="360000"/>
          </a:xfrm>
          <a:prstGeom prst="rect">
            <a:avLst/>
          </a:prstGeom>
        </p:spPr>
      </p:pic>
      <p:pic>
        <p:nvPicPr>
          <p:cNvPr id="14" name="Рисунок 13" descr="Стоп со сплошной заливкой">
            <a:extLst>
              <a:ext uri="{FF2B5EF4-FFF2-40B4-BE49-F238E27FC236}">
                <a16:creationId xmlns="" xmlns:a16="http://schemas.microsoft.com/office/drawing/2014/main" id="{C85B705E-0FB2-82CA-57E6-F5C4CF1BCB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3270" y="3540537"/>
            <a:ext cx="360000" cy="36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FEAC1D7-97FF-AE29-136F-32347288D2C7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469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93EEF58-47AC-931A-25DB-180ECDDCC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9E9B03B-BE87-3304-E369-A5ACD1EC2E2A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ОРГАНИЗАЦИОННЫЕ ПРОБЛЕМЫ,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ПРЕПЯТСТВУЮЩИЕ РАЗВИТИЮ МО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09002972-2A83-B7CB-3C33-9226D2D723D3}"/>
              </a:ext>
            </a:extLst>
          </p:cNvPr>
          <p:cNvSpPr/>
          <p:nvPr/>
        </p:nvSpPr>
        <p:spPr>
          <a:xfrm>
            <a:off x="627017" y="163628"/>
            <a:ext cx="176995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организационные проблемы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5089B419-1364-9E3C-8921-876ED03EC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Скругленный прямоугольник 138">
            <a:extLst>
              <a:ext uri="{FF2B5EF4-FFF2-40B4-BE49-F238E27FC236}">
                <a16:creationId xmlns="" xmlns:a16="http://schemas.microsoft.com/office/drawing/2014/main" id="{56F40B34-93FA-6F53-6EDD-80B8615C98D9}"/>
              </a:ext>
            </a:extLst>
          </p:cNvPr>
          <p:cNvSpPr/>
          <p:nvPr/>
        </p:nvSpPr>
        <p:spPr>
          <a:xfrm>
            <a:off x="627014" y="3429000"/>
            <a:ext cx="1710000" cy="864000"/>
          </a:xfrm>
          <a:prstGeom prst="roundRect">
            <a:avLst>
              <a:gd name="adj" fmla="val 2563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высокий износ сетей теплоснабжения, водоснабжения</a:t>
            </a:r>
          </a:p>
          <a:p>
            <a:pPr algn="ctr"/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водоотведения </a:t>
            </a:r>
            <a:endParaRPr kumimoji="0" lang="x-none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5" name="Скругленный прямоугольник 144">
            <a:extLst>
              <a:ext uri="{FF2B5EF4-FFF2-40B4-BE49-F238E27FC236}">
                <a16:creationId xmlns="" xmlns:a16="http://schemas.microsoft.com/office/drawing/2014/main" id="{A2D1DDE9-57E1-D977-7E4B-DD9915958E57}"/>
              </a:ext>
            </a:extLst>
          </p:cNvPr>
          <p:cNvSpPr/>
          <p:nvPr/>
        </p:nvSpPr>
        <p:spPr>
          <a:xfrm>
            <a:off x="3486693" y="1415322"/>
            <a:ext cx="3162823" cy="864000"/>
          </a:xfrm>
          <a:prstGeom prst="roundRect">
            <a:avLst>
              <a:gd name="adj" fmla="val 2563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бъем </a:t>
            </a:r>
            <a:r>
              <a:rPr lang="ru-RU" sz="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бюрократических вопросов при реализации инвестиционного проекта</a:t>
            </a:r>
            <a:endParaRPr lang="x-none" sz="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Скругленный прямоугольник 152">
            <a:extLst>
              <a:ext uri="{FF2B5EF4-FFF2-40B4-BE49-F238E27FC236}">
                <a16:creationId xmlns="" xmlns:a16="http://schemas.microsoft.com/office/drawing/2014/main" id="{5EBD4C2A-6D2C-D942-EEC0-ACB5C398F013}"/>
              </a:ext>
            </a:extLst>
          </p:cNvPr>
          <p:cNvSpPr/>
          <p:nvPr/>
        </p:nvSpPr>
        <p:spPr>
          <a:xfrm>
            <a:off x="2484354" y="3442776"/>
            <a:ext cx="1710000" cy="864000"/>
          </a:xfrm>
          <a:prstGeom prst="roundRect">
            <a:avLst>
              <a:gd name="adj" fmla="val 25638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инженерная инфраструктура</a:t>
            </a:r>
            <a:endParaRPr lang="x-none" b="1" dirty="0">
              <a:solidFill>
                <a:srgbClr val="B9B9B9"/>
              </a:solidFill>
            </a:endParaRPr>
          </a:p>
        </p:txBody>
      </p:sp>
      <p:sp>
        <p:nvSpPr>
          <p:cNvPr id="155" name="Скругленный прямоугольник 154">
            <a:extLst>
              <a:ext uri="{FF2B5EF4-FFF2-40B4-BE49-F238E27FC236}">
                <a16:creationId xmlns="" xmlns:a16="http://schemas.microsoft.com/office/drawing/2014/main" id="{00EB3BFF-115F-6D98-566B-64A8DA706088}"/>
              </a:ext>
            </a:extLst>
          </p:cNvPr>
          <p:cNvSpPr/>
          <p:nvPr/>
        </p:nvSpPr>
        <p:spPr>
          <a:xfrm>
            <a:off x="4341694" y="5470230"/>
            <a:ext cx="1710000" cy="864000"/>
          </a:xfrm>
          <a:prstGeom prst="roundRect">
            <a:avLst>
              <a:gd name="adj" fmla="val 2563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нехватка </a:t>
            </a:r>
            <a:r>
              <a:rPr lang="ru-RU" sz="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kumimoji="0" lang="ru-RU" sz="7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валифицированных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кадров            </a:t>
            </a:r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/>
            <a:endParaRPr lang="ru-RU" sz="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kumimoji="0" lang="x-none" sz="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8" name="Скругленный прямоугольник 157">
            <a:extLst>
              <a:ext uri="{FF2B5EF4-FFF2-40B4-BE49-F238E27FC236}">
                <a16:creationId xmlns="" xmlns:a16="http://schemas.microsoft.com/office/drawing/2014/main" id="{8DB03B7F-92D2-CA89-A77D-CA2007C69FE3}"/>
              </a:ext>
            </a:extLst>
          </p:cNvPr>
          <p:cNvSpPr/>
          <p:nvPr/>
        </p:nvSpPr>
        <p:spPr>
          <a:xfrm>
            <a:off x="4341694" y="2432825"/>
            <a:ext cx="1710000" cy="864000"/>
          </a:xfrm>
          <a:prstGeom prst="roundRect">
            <a:avLst>
              <a:gd name="adj" fmla="val 25638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1100" b="1" i="0" u="none" strike="noStrike" kern="1200" cap="none" spc="0" normalizeH="0" baseline="0" noProof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бюрократические 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</a:t>
            </a:r>
            <a:r>
              <a:rPr kumimoji="0" lang="x-none" sz="1100" b="1" i="0" u="none" strike="noStrike" kern="1200" cap="none" spc="0" normalizeH="0" baseline="0" noProof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роблемы</a:t>
            </a:r>
            <a:endParaRPr kumimoji="0" lang="x-none" sz="1800" b="1" i="0" u="none" strike="noStrike" kern="1200" cap="none" spc="0" normalizeH="0" baseline="0" noProof="0" dirty="0">
              <a:ln>
                <a:noFill/>
              </a:ln>
              <a:solidFill>
                <a:srgbClr val="B9B9B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9" name="Скругленный прямоугольник 158">
            <a:extLst>
              <a:ext uri="{FF2B5EF4-FFF2-40B4-BE49-F238E27FC236}">
                <a16:creationId xmlns="" xmlns:a16="http://schemas.microsoft.com/office/drawing/2014/main" id="{19CD27D8-95D2-A274-3620-D7873362DF03}"/>
              </a:ext>
            </a:extLst>
          </p:cNvPr>
          <p:cNvSpPr/>
          <p:nvPr/>
        </p:nvSpPr>
        <p:spPr>
          <a:xfrm>
            <a:off x="4341694" y="3446552"/>
            <a:ext cx="1710000" cy="864000"/>
          </a:xfrm>
          <a:prstGeom prst="roundRect">
            <a:avLst>
              <a:gd name="adj" fmla="val 25638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1100" b="1" dirty="0">
                <a:latin typeface="Arial" panose="020B0604020202020204" pitchFamily="34" charset="0"/>
                <a:cs typeface="Arial" panose="020B0604020202020204" pitchFamily="34" charset="0"/>
              </a:rPr>
              <a:t>ключевые направления</a:t>
            </a:r>
          </a:p>
        </p:txBody>
      </p:sp>
      <p:sp>
        <p:nvSpPr>
          <p:cNvPr id="160" name="Скругленный прямоугольник 159">
            <a:extLst>
              <a:ext uri="{FF2B5EF4-FFF2-40B4-BE49-F238E27FC236}">
                <a16:creationId xmlns="" xmlns:a16="http://schemas.microsoft.com/office/drawing/2014/main" id="{B845E215-0281-A9B4-EE5E-58E1C7DCEBDF}"/>
              </a:ext>
            </a:extLst>
          </p:cNvPr>
          <p:cNvSpPr/>
          <p:nvPr/>
        </p:nvSpPr>
        <p:spPr>
          <a:xfrm>
            <a:off x="4341694" y="4460279"/>
            <a:ext cx="1710000" cy="864000"/>
          </a:xfrm>
          <a:prstGeom prst="roundRect">
            <a:avLst>
              <a:gd name="adj" fmla="val 25638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кадровые проблемы</a:t>
            </a:r>
            <a:endParaRPr kumimoji="0" lang="x-none" sz="1800" b="1" i="0" u="none" strike="noStrike" kern="1200" cap="none" spc="0" normalizeH="0" baseline="0" noProof="0" dirty="0">
              <a:ln>
                <a:noFill/>
              </a:ln>
              <a:solidFill>
                <a:srgbClr val="B9B9B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5" name="Скругленный прямоугольник 164">
            <a:extLst>
              <a:ext uri="{FF2B5EF4-FFF2-40B4-BE49-F238E27FC236}">
                <a16:creationId xmlns="" xmlns:a16="http://schemas.microsoft.com/office/drawing/2014/main" id="{21378D77-1BB4-D404-B2C9-85AB3840D2E5}"/>
              </a:ext>
            </a:extLst>
          </p:cNvPr>
          <p:cNvSpPr/>
          <p:nvPr/>
        </p:nvSpPr>
        <p:spPr>
          <a:xfrm>
            <a:off x="6199034" y="3460328"/>
            <a:ext cx="1710000" cy="864000"/>
          </a:xfrm>
          <a:prstGeom prst="roundRect">
            <a:avLst>
              <a:gd name="adj" fmla="val 25638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kumimoji="0" lang="ru-RU" sz="11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адровые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x-none" sz="1100" b="1" i="0" u="none" strike="noStrike" kern="1200" cap="none" spc="0" normalizeH="0" baseline="0" noProof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проблемы</a:t>
            </a:r>
            <a:endParaRPr kumimoji="0" lang="x-none" sz="1800" b="1" i="0" u="none" strike="noStrike" kern="1200" cap="none" spc="0" normalizeH="0" baseline="0" noProof="0" dirty="0">
              <a:ln>
                <a:noFill/>
              </a:ln>
              <a:solidFill>
                <a:srgbClr val="B9B9B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Скругленный прямоугольник 170">
            <a:extLst>
              <a:ext uri="{FF2B5EF4-FFF2-40B4-BE49-F238E27FC236}">
                <a16:creationId xmlns="" xmlns:a16="http://schemas.microsoft.com/office/drawing/2014/main" id="{093EBC96-1DBE-96F7-5270-7960EF465678}"/>
              </a:ext>
            </a:extLst>
          </p:cNvPr>
          <p:cNvSpPr/>
          <p:nvPr/>
        </p:nvSpPr>
        <p:spPr>
          <a:xfrm>
            <a:off x="8056372" y="3460328"/>
            <a:ext cx="1710000" cy="864000"/>
          </a:xfrm>
          <a:prstGeom prst="roundRect">
            <a:avLst>
              <a:gd name="adj" fmla="val 2563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72000" rtlCol="0" anchor="ctr"/>
          <a:lstStyle/>
          <a:p>
            <a:pPr algn="ctr"/>
            <a:r>
              <a:rPr kumimoji="0" lang="ru-RU" sz="700" b="1" i="0" u="none" strike="noStrike" kern="1200" cap="none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отток кадров в бизнес индустрию</a:t>
            </a:r>
            <a:endParaRPr kumimoji="0" lang="x-none" sz="500" b="1" i="0" u="none" strike="noStrike" kern="1200" cap="none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77C0825-8906-6602-ABCD-2F093B8A3C86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383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D6BF9AB-A0AB-E438-5E37-598319588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033D8E7-695C-4B68-93BF-55B165B65A6A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МИНИСТЕРСТВА, ОКАЗЫВАЮЩИЕ ПОДДЕРЖКУ ПРЕДПРИНИМАТЕЛЯМ И ИНВЕСТОРАМ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1023177A-CC1F-844A-E590-360AFD16E876}"/>
              </a:ext>
            </a:extLst>
          </p:cNvPr>
          <p:cNvSpPr/>
          <p:nvPr/>
        </p:nvSpPr>
        <p:spPr>
          <a:xfrm>
            <a:off x="627017" y="163628"/>
            <a:ext cx="1345621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господдержки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3BF8DC81-CD65-F7C5-5380-B95AFF24C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="" xmlns:a16="http://schemas.microsoft.com/office/drawing/2014/main" id="{237A7826-76C6-ACDC-108C-46817594633E}"/>
              </a:ext>
            </a:extLst>
          </p:cNvPr>
          <p:cNvSpPr/>
          <p:nvPr/>
        </p:nvSpPr>
        <p:spPr>
          <a:xfrm>
            <a:off x="627016" y="1401546"/>
            <a:ext cx="4208331" cy="1388572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lvl="0">
              <a:defRPr/>
            </a:pP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экономического развития Республики Алтай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" name="Скругленный прямоугольник 102">
            <a:extLst>
              <a:ext uri="{FF2B5EF4-FFF2-40B4-BE49-F238E27FC236}">
                <a16:creationId xmlns="" xmlns:a16="http://schemas.microsoft.com/office/drawing/2014/main" id="{2BB5EBE9-65B5-B62A-9463-A385D023A95B}"/>
              </a:ext>
            </a:extLst>
          </p:cNvPr>
          <p:cNvSpPr/>
          <p:nvPr/>
        </p:nvSpPr>
        <p:spPr>
          <a:xfrm>
            <a:off x="627018" y="3124346"/>
            <a:ext cx="4208330" cy="1433024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lvl="0">
              <a:defRPr/>
            </a:pP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сельского хозяйства Республики Алтай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7" name="Скругленный прямоугольник 106">
            <a:extLst>
              <a:ext uri="{FF2B5EF4-FFF2-40B4-BE49-F238E27FC236}">
                <a16:creationId xmlns="" xmlns:a16="http://schemas.microsoft.com/office/drawing/2014/main" id="{364E6F95-0A19-B1FC-0BBB-262E96196828}"/>
              </a:ext>
            </a:extLst>
          </p:cNvPr>
          <p:cNvSpPr/>
          <p:nvPr/>
        </p:nvSpPr>
        <p:spPr>
          <a:xfrm>
            <a:off x="5289754" y="3124345"/>
            <a:ext cx="4212691" cy="1433024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lvl="0">
              <a:defRPr/>
            </a:pP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финансов Республики Алтай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1" name="Скругленный прямоугольник 110">
            <a:extLst>
              <a:ext uri="{FF2B5EF4-FFF2-40B4-BE49-F238E27FC236}">
                <a16:creationId xmlns="" xmlns:a16="http://schemas.microsoft.com/office/drawing/2014/main" id="{D7D0A12C-4216-66F6-609A-1DF85D2F79D6}"/>
              </a:ext>
            </a:extLst>
          </p:cNvPr>
          <p:cNvSpPr/>
          <p:nvPr/>
        </p:nvSpPr>
        <p:spPr>
          <a:xfrm>
            <a:off x="5271922" y="4893869"/>
            <a:ext cx="4230523" cy="1442863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lvl="0">
              <a:defRPr/>
            </a:pP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труда, социального развития и занятости населения Республики Алтай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6" name="Скругленный прямоугольник 115">
            <a:extLst>
              <a:ext uri="{FF2B5EF4-FFF2-40B4-BE49-F238E27FC236}">
                <a16:creationId xmlns="" xmlns:a16="http://schemas.microsoft.com/office/drawing/2014/main" id="{C710E187-EF2B-9551-02E2-2EE963AA66F3}"/>
              </a:ext>
            </a:extLst>
          </p:cNvPr>
          <p:cNvSpPr/>
          <p:nvPr/>
        </p:nvSpPr>
        <p:spPr>
          <a:xfrm>
            <a:off x="627017" y="4893869"/>
            <a:ext cx="4208330" cy="1396433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lvl="0">
              <a:defRPr/>
            </a:pP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туризма Республики Алтай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1" name="Скругленный прямоугольник 120">
            <a:extLst>
              <a:ext uri="{FF2B5EF4-FFF2-40B4-BE49-F238E27FC236}">
                <a16:creationId xmlns="" xmlns:a16="http://schemas.microsoft.com/office/drawing/2014/main" id="{131C888D-6A77-FA57-7287-59E57BB12423}"/>
              </a:ext>
            </a:extLst>
          </p:cNvPr>
          <p:cNvSpPr/>
          <p:nvPr/>
        </p:nvSpPr>
        <p:spPr>
          <a:xfrm>
            <a:off x="5271922" y="1401546"/>
            <a:ext cx="4157371" cy="1388572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lvl="0">
              <a:defRPr/>
            </a:pP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цифрового развития Республики Алтай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9E4FD26-1B60-AB26-D7B0-75A18B288E43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Рисунок 28" descr="Изображение выглядит как корона, дизайн, иллюстрация&#10;&#10;Автоматически созданное описание">
            <a:extLst>
              <a:ext uri="{FF2B5EF4-FFF2-40B4-BE49-F238E27FC236}">
                <a16:creationId xmlns="" xmlns:a16="http://schemas.microsoft.com/office/drawing/2014/main" id="{7CE88262-BAE3-F081-9C71-6007A2B86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174" y="3448635"/>
            <a:ext cx="528682" cy="740150"/>
          </a:xfrm>
          <a:prstGeom prst="rect">
            <a:avLst/>
          </a:prstGeom>
        </p:spPr>
      </p:pic>
      <p:pic>
        <p:nvPicPr>
          <p:cNvPr id="30" name="Picture 2" descr="undefin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2093" y="3686855"/>
            <a:ext cx="305339" cy="34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 descr="Изображение выглядит как корона, дизайн, иллюстрация&#10;&#10;Автоматически созданное описание">
            <a:extLst>
              <a:ext uri="{FF2B5EF4-FFF2-40B4-BE49-F238E27FC236}">
                <a16:creationId xmlns="" xmlns:a16="http://schemas.microsoft.com/office/drawing/2014/main" id="{7CE88262-BAE3-F081-9C71-6007A2B86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927" y="1770376"/>
            <a:ext cx="528682" cy="740150"/>
          </a:xfrm>
          <a:prstGeom prst="rect">
            <a:avLst/>
          </a:prstGeom>
        </p:spPr>
      </p:pic>
      <p:pic>
        <p:nvPicPr>
          <p:cNvPr id="32" name="Picture 2" descr="undefin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6846" y="2008596"/>
            <a:ext cx="305339" cy="34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Рисунок 34" descr="Изображение выглядит как корона, дизайн, иллюстрация&#10;&#10;Автоматически созданное описание">
            <a:extLst>
              <a:ext uri="{FF2B5EF4-FFF2-40B4-BE49-F238E27FC236}">
                <a16:creationId xmlns="" xmlns:a16="http://schemas.microsoft.com/office/drawing/2014/main" id="{7CE88262-BAE3-F081-9C71-6007A2B86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340" y="1725757"/>
            <a:ext cx="528682" cy="740150"/>
          </a:xfrm>
          <a:prstGeom prst="rect">
            <a:avLst/>
          </a:prstGeom>
        </p:spPr>
      </p:pic>
      <p:pic>
        <p:nvPicPr>
          <p:cNvPr id="36" name="Picture 2" descr="undefin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71259" y="1963977"/>
            <a:ext cx="305339" cy="34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Рисунок 36" descr="Изображение выглядит как корона, дизайн, иллюстрация&#10;&#10;Автоматически созданное описание">
            <a:extLst>
              <a:ext uri="{FF2B5EF4-FFF2-40B4-BE49-F238E27FC236}">
                <a16:creationId xmlns="" xmlns:a16="http://schemas.microsoft.com/office/drawing/2014/main" id="{7CE88262-BAE3-F081-9C71-6007A2B86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549" y="3448635"/>
            <a:ext cx="528682" cy="740150"/>
          </a:xfrm>
          <a:prstGeom prst="rect">
            <a:avLst/>
          </a:prstGeom>
        </p:spPr>
      </p:pic>
      <p:pic>
        <p:nvPicPr>
          <p:cNvPr id="38" name="Picture 2" descr="undefin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30468" y="3686855"/>
            <a:ext cx="305339" cy="34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Рисунок 38" descr="Изображение выглядит как корона, дизайн, иллюстрация&#10;&#10;Автоматически созданное описание">
            <a:extLst>
              <a:ext uri="{FF2B5EF4-FFF2-40B4-BE49-F238E27FC236}">
                <a16:creationId xmlns="" xmlns:a16="http://schemas.microsoft.com/office/drawing/2014/main" id="{7CE88262-BAE3-F081-9C71-6007A2B86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21" y="5222010"/>
            <a:ext cx="528682" cy="740150"/>
          </a:xfrm>
          <a:prstGeom prst="rect">
            <a:avLst/>
          </a:prstGeom>
        </p:spPr>
      </p:pic>
      <p:pic>
        <p:nvPicPr>
          <p:cNvPr id="40" name="Picture 2" descr="undefin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7340" y="5460230"/>
            <a:ext cx="305339" cy="34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Рисунок 40" descr="Изображение выглядит как корона, дизайн, иллюстрация&#10;&#10;Автоматически созданное описание">
            <a:extLst>
              <a:ext uri="{FF2B5EF4-FFF2-40B4-BE49-F238E27FC236}">
                <a16:creationId xmlns="" xmlns:a16="http://schemas.microsoft.com/office/drawing/2014/main" id="{7CE88262-BAE3-F081-9C71-6007A2B86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548" y="5222010"/>
            <a:ext cx="528682" cy="740150"/>
          </a:xfrm>
          <a:prstGeom prst="rect">
            <a:avLst/>
          </a:prstGeom>
        </p:spPr>
      </p:pic>
      <p:pic>
        <p:nvPicPr>
          <p:cNvPr id="42" name="Picture 2" descr="undefin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30467" y="5460230"/>
            <a:ext cx="305339" cy="34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022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5B6D61C-1069-12A2-C2E4-5E3C479D3EC1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ЦЕЛЬ И ЗАДАЧИ ПРОЕКТА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10506CCE-1C66-7E04-F0FF-D2B0E883E661}"/>
              </a:ext>
            </a:extLst>
          </p:cNvPr>
          <p:cNvSpPr/>
          <p:nvPr/>
        </p:nvSpPr>
        <p:spPr>
          <a:xfrm>
            <a:off x="627017" y="163628"/>
            <a:ext cx="1437174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и задачи проекта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Номер слайда 50">
            <a:extLst>
              <a:ext uri="{FF2B5EF4-FFF2-40B4-BE49-F238E27FC236}">
                <a16:creationId xmlns="" xmlns:a16="http://schemas.microsoft.com/office/drawing/2014/main" id="{BB4ECC46-599F-A9D4-6575-D06C2819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="" xmlns:a16="http://schemas.microsoft.com/office/drawing/2014/main" id="{21632067-8B6B-CECC-DDDA-2F9ED39322B9}"/>
              </a:ext>
            </a:extLst>
          </p:cNvPr>
          <p:cNvSpPr/>
          <p:nvPr/>
        </p:nvSpPr>
        <p:spPr>
          <a:xfrm>
            <a:off x="627015" y="1401547"/>
            <a:ext cx="3991893" cy="4906275"/>
          </a:xfrm>
          <a:prstGeom prst="roundRect">
            <a:avLst>
              <a:gd name="adj" fmla="val 6838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C0916C06-66A9-22F7-6A52-CB938901B687}"/>
              </a:ext>
            </a:extLst>
          </p:cNvPr>
          <p:cNvSpPr/>
          <p:nvPr/>
        </p:nvSpPr>
        <p:spPr>
          <a:xfrm>
            <a:off x="4756797" y="1401546"/>
            <a:ext cx="5012878" cy="4906276"/>
          </a:xfrm>
          <a:prstGeom prst="roundRect">
            <a:avLst>
              <a:gd name="adj" fmla="val 5212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47ED24C-D8D0-A80E-A0FE-282737A06C44}"/>
              </a:ext>
            </a:extLst>
          </p:cNvPr>
          <p:cNvSpPr txBox="1"/>
          <p:nvPr/>
        </p:nvSpPr>
        <p:spPr>
          <a:xfrm>
            <a:off x="4724506" y="1638617"/>
            <a:ext cx="504516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 ПРОЕКТА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="" xmlns:a16="http://schemas.microsoft.com/office/drawing/2014/main" id="{BBCD70BD-8132-712C-2A2C-585AA87BA803}"/>
              </a:ext>
            </a:extLst>
          </p:cNvPr>
          <p:cNvSpPr/>
          <p:nvPr/>
        </p:nvSpPr>
        <p:spPr>
          <a:xfrm>
            <a:off x="5001228" y="1931213"/>
            <a:ext cx="4546800" cy="877824"/>
          </a:xfrm>
          <a:prstGeom prst="roundRect">
            <a:avLst>
              <a:gd name="adj" fmla="val 37483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6582BA7-BEE5-EFBC-2C91-8442D7AB5CBB}"/>
              </a:ext>
            </a:extLst>
          </p:cNvPr>
          <p:cNvSpPr txBox="1"/>
          <p:nvPr/>
        </p:nvSpPr>
        <p:spPr>
          <a:xfrm>
            <a:off x="5360369" y="2061093"/>
            <a:ext cx="341733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Вовлечь в процесс разработки инвестиционных профилей заинтересованные стороны 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="" xmlns:a16="http://schemas.microsoft.com/office/drawing/2014/main" id="{C569962C-8F01-E53C-68E0-CC419E1F2AAA}"/>
              </a:ext>
            </a:extLst>
          </p:cNvPr>
          <p:cNvSpPr/>
          <p:nvPr/>
        </p:nvSpPr>
        <p:spPr>
          <a:xfrm>
            <a:off x="5001228" y="2932083"/>
            <a:ext cx="4546800" cy="815485"/>
          </a:xfrm>
          <a:prstGeom prst="roundRect">
            <a:avLst>
              <a:gd name="adj" fmla="val 37483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="" xmlns:a16="http://schemas.microsoft.com/office/drawing/2014/main" id="{0436F2B5-5C1C-38E0-CD50-B5491A0A5807}"/>
              </a:ext>
            </a:extLst>
          </p:cNvPr>
          <p:cNvSpPr/>
          <p:nvPr/>
        </p:nvSpPr>
        <p:spPr>
          <a:xfrm>
            <a:off x="5001228" y="3902622"/>
            <a:ext cx="4546800" cy="811396"/>
          </a:xfrm>
          <a:prstGeom prst="roundRect">
            <a:avLst>
              <a:gd name="adj" fmla="val 37483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="" xmlns:a16="http://schemas.microsoft.com/office/drawing/2014/main" id="{64934316-2A36-36A3-C153-DF90A6CD458C}"/>
              </a:ext>
            </a:extLst>
          </p:cNvPr>
          <p:cNvSpPr/>
          <p:nvPr/>
        </p:nvSpPr>
        <p:spPr>
          <a:xfrm>
            <a:off x="5001228" y="4871923"/>
            <a:ext cx="4546800" cy="885140"/>
          </a:xfrm>
          <a:prstGeom prst="roundRect">
            <a:avLst>
              <a:gd name="adj" fmla="val 37483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20018CBB-2DAF-DDDB-9525-11C7AC1A1E61}"/>
              </a:ext>
            </a:extLst>
          </p:cNvPr>
          <p:cNvSpPr txBox="1"/>
          <p:nvPr/>
        </p:nvSpPr>
        <p:spPr>
          <a:xfrm>
            <a:off x="5387907" y="3155159"/>
            <a:ext cx="321056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Определить наиболее перспективные инвестиционные проекты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A01197C2-8543-04F7-253F-5AC791FBE756}"/>
              </a:ext>
            </a:extLst>
          </p:cNvPr>
          <p:cNvSpPr txBox="1"/>
          <p:nvPr/>
        </p:nvSpPr>
        <p:spPr>
          <a:xfrm>
            <a:off x="5360369" y="4123654"/>
            <a:ext cx="29606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Выбрать приоритетные направления инвестиционного развития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C52A630D-AD58-B3A1-C06F-A08C9FFDDC5F}"/>
              </a:ext>
            </a:extLst>
          </p:cNvPr>
          <p:cNvSpPr txBox="1"/>
          <p:nvPr/>
        </p:nvSpPr>
        <p:spPr>
          <a:xfrm>
            <a:off x="5360369" y="5047630"/>
            <a:ext cx="305887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Выработать рекомендации по улучшению </a:t>
            </a:r>
          </a:p>
          <a:p>
            <a:r>
              <a:rPr lang="ru-RU" sz="12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инвестиционной привлекательности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9ED8EA3B-BFDB-2A7C-65CE-2D1686F7B4BB}"/>
              </a:ext>
            </a:extLst>
          </p:cNvPr>
          <p:cNvSpPr txBox="1"/>
          <p:nvPr/>
        </p:nvSpPr>
        <p:spPr>
          <a:xfrm>
            <a:off x="874406" y="1804063"/>
            <a:ext cx="24469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endParaRPr lang="x-none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2AB71AED-6EBA-39ED-7131-75B3405E2009}"/>
              </a:ext>
            </a:extLst>
          </p:cNvPr>
          <p:cNvSpPr txBox="1"/>
          <p:nvPr/>
        </p:nvSpPr>
        <p:spPr>
          <a:xfrm>
            <a:off x="874404" y="2306182"/>
            <a:ext cx="269835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УЛУЧШЕНИЕ ИНВЕСТИЦИОННОГО КЛИМАТА В </a:t>
            </a:r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ЧЕМАЛЬСКОМ РАЙОНЕ ДЛЯ </a:t>
            </a: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УВЕЛИЧЕНИЯ ПОТОКА ЧАСТНЫХ ИНВЕСТИЦИИ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Рисунок 43" descr="В яблочко со сплошной заливкой">
            <a:extLst>
              <a:ext uri="{FF2B5EF4-FFF2-40B4-BE49-F238E27FC236}">
                <a16:creationId xmlns="" xmlns:a16="http://schemas.microsoft.com/office/drawing/2014/main" id="{C5223B8D-A658-AC61-BC22-81182E92F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2231" y="1638617"/>
            <a:ext cx="360000" cy="360000"/>
          </a:xfrm>
          <a:prstGeom prst="rect">
            <a:avLst/>
          </a:prstGeom>
        </p:spPr>
      </p:pic>
      <p:pic>
        <p:nvPicPr>
          <p:cNvPr id="47" name="Рисунок 46" descr="Линейчатая диаграмма со сплошной заливкой">
            <a:extLst>
              <a:ext uri="{FF2B5EF4-FFF2-40B4-BE49-F238E27FC236}">
                <a16:creationId xmlns="" xmlns:a16="http://schemas.microsoft.com/office/drawing/2014/main" id="{F7695287-FEBE-E10C-0F82-16ED8046ED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57161" y="3201625"/>
            <a:ext cx="360000" cy="360000"/>
          </a:xfrm>
          <a:prstGeom prst="rect">
            <a:avLst/>
          </a:prstGeom>
        </p:spPr>
      </p:pic>
      <p:pic>
        <p:nvPicPr>
          <p:cNvPr id="48" name="Рисунок 47" descr="Переместить со сплошной заливкой">
            <a:extLst>
              <a:ext uri="{FF2B5EF4-FFF2-40B4-BE49-F238E27FC236}">
                <a16:creationId xmlns="" xmlns:a16="http://schemas.microsoft.com/office/drawing/2014/main" id="{1D163E46-56AE-0787-9A7F-860B5ACA0E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57161" y="4176258"/>
            <a:ext cx="360000" cy="360000"/>
          </a:xfrm>
          <a:prstGeom prst="rect">
            <a:avLst/>
          </a:prstGeom>
        </p:spPr>
      </p:pic>
      <p:pic>
        <p:nvPicPr>
          <p:cNvPr id="51" name="Рисунок 50" descr="Мишень со сплошной заливкой">
            <a:extLst>
              <a:ext uri="{FF2B5EF4-FFF2-40B4-BE49-F238E27FC236}">
                <a16:creationId xmlns="" xmlns:a16="http://schemas.microsoft.com/office/drawing/2014/main" id="{D6AC9857-010C-5B7B-3518-1049205D9D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57161" y="2205313"/>
            <a:ext cx="360000" cy="360000"/>
          </a:xfrm>
          <a:prstGeom prst="rect">
            <a:avLst/>
          </a:prstGeom>
        </p:spPr>
      </p:pic>
      <p:pic>
        <p:nvPicPr>
          <p:cNvPr id="53" name="Рисунок 52" descr="Документ со сплошной заливкой">
            <a:extLst>
              <a:ext uri="{FF2B5EF4-FFF2-40B4-BE49-F238E27FC236}">
                <a16:creationId xmlns="" xmlns:a16="http://schemas.microsoft.com/office/drawing/2014/main" id="{4EA49418-3DF4-08F4-73BF-1C3DE1F508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108367" y="5324629"/>
            <a:ext cx="360000" cy="36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BB8FF98-2C77-A1B9-E7C3-E0AC36C735BC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323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9244ACF3-07CE-8C48-5C7B-F36EF4713F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B1C1E4">
                <a:tint val="45000"/>
                <a:satMod val="400000"/>
              </a:srgbClr>
            </a:duotone>
          </a:blip>
          <a:srcRect l="39399" r="11617"/>
          <a:stretch/>
        </p:blipFill>
        <p:spPr>
          <a:xfrm>
            <a:off x="627017" y="2289848"/>
            <a:ext cx="2951999" cy="4019039"/>
          </a:xfrm>
          <a:custGeom>
            <a:avLst/>
            <a:gdLst>
              <a:gd name="connsiteX0" fmla="*/ 254551 w 2951999"/>
              <a:gd name="connsiteY0" fmla="*/ 0 h 4019039"/>
              <a:gd name="connsiteX1" fmla="*/ 2697448 w 2951999"/>
              <a:gd name="connsiteY1" fmla="*/ 0 h 4019039"/>
              <a:gd name="connsiteX2" fmla="*/ 2951999 w 2951999"/>
              <a:gd name="connsiteY2" fmla="*/ 254551 h 4019039"/>
              <a:gd name="connsiteX3" fmla="*/ 2951999 w 2951999"/>
              <a:gd name="connsiteY3" fmla="*/ 3764488 h 4019039"/>
              <a:gd name="connsiteX4" fmla="*/ 2697448 w 2951999"/>
              <a:gd name="connsiteY4" fmla="*/ 4019039 h 4019039"/>
              <a:gd name="connsiteX5" fmla="*/ 254551 w 2951999"/>
              <a:gd name="connsiteY5" fmla="*/ 4019039 h 4019039"/>
              <a:gd name="connsiteX6" fmla="*/ 0 w 2951999"/>
              <a:gd name="connsiteY6" fmla="*/ 3764488 h 4019039"/>
              <a:gd name="connsiteX7" fmla="*/ 0 w 2951999"/>
              <a:gd name="connsiteY7" fmla="*/ 254551 h 4019039"/>
              <a:gd name="connsiteX8" fmla="*/ 254551 w 2951999"/>
              <a:gd name="connsiteY8" fmla="*/ 0 h 401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1999" h="4019039">
                <a:moveTo>
                  <a:pt x="254551" y="0"/>
                </a:moveTo>
                <a:lnTo>
                  <a:pt x="2697448" y="0"/>
                </a:lnTo>
                <a:cubicBezTo>
                  <a:pt x="2838033" y="0"/>
                  <a:pt x="2951999" y="113966"/>
                  <a:pt x="2951999" y="254551"/>
                </a:cubicBezTo>
                <a:lnTo>
                  <a:pt x="2951999" y="3764488"/>
                </a:lnTo>
                <a:cubicBezTo>
                  <a:pt x="2951999" y="3905073"/>
                  <a:pt x="2838033" y="4019039"/>
                  <a:pt x="2697448" y="4019039"/>
                </a:cubicBezTo>
                <a:lnTo>
                  <a:pt x="254551" y="4019039"/>
                </a:lnTo>
                <a:cubicBezTo>
                  <a:pt x="113966" y="4019039"/>
                  <a:pt x="0" y="3905073"/>
                  <a:pt x="0" y="3764488"/>
                </a:cubicBezTo>
                <a:lnTo>
                  <a:pt x="0" y="254551"/>
                </a:lnTo>
                <a:cubicBezTo>
                  <a:pt x="0" y="113966"/>
                  <a:pt x="113966" y="0"/>
                  <a:pt x="254551" y="0"/>
                </a:cubicBezTo>
                <a:close/>
              </a:path>
            </a:pathLst>
          </a:cu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CC864A68-2B3B-171C-EA5F-BD61003599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B1C1E4">
                <a:tint val="45000"/>
                <a:satMod val="400000"/>
              </a:srgbClr>
            </a:duotone>
          </a:blip>
          <a:srcRect l="31746" r="19244"/>
          <a:stretch/>
        </p:blipFill>
        <p:spPr>
          <a:xfrm>
            <a:off x="3723246" y="2287721"/>
            <a:ext cx="2951999" cy="4020102"/>
          </a:xfrm>
          <a:custGeom>
            <a:avLst/>
            <a:gdLst>
              <a:gd name="connsiteX0" fmla="*/ 302668 w 2951999"/>
              <a:gd name="connsiteY0" fmla="*/ 0 h 4020102"/>
              <a:gd name="connsiteX1" fmla="*/ 2649331 w 2951999"/>
              <a:gd name="connsiteY1" fmla="*/ 0 h 4020102"/>
              <a:gd name="connsiteX2" fmla="*/ 2951999 w 2951999"/>
              <a:gd name="connsiteY2" fmla="*/ 302668 h 4020102"/>
              <a:gd name="connsiteX3" fmla="*/ 2951999 w 2951999"/>
              <a:gd name="connsiteY3" fmla="*/ 3717434 h 4020102"/>
              <a:gd name="connsiteX4" fmla="*/ 2649331 w 2951999"/>
              <a:gd name="connsiteY4" fmla="*/ 4020102 h 4020102"/>
              <a:gd name="connsiteX5" fmla="*/ 302668 w 2951999"/>
              <a:gd name="connsiteY5" fmla="*/ 4020102 h 4020102"/>
              <a:gd name="connsiteX6" fmla="*/ 0 w 2951999"/>
              <a:gd name="connsiteY6" fmla="*/ 3717434 h 4020102"/>
              <a:gd name="connsiteX7" fmla="*/ 0 w 2951999"/>
              <a:gd name="connsiteY7" fmla="*/ 302668 h 4020102"/>
              <a:gd name="connsiteX8" fmla="*/ 302668 w 2951999"/>
              <a:gd name="connsiteY8" fmla="*/ 0 h 4020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1999" h="4020102">
                <a:moveTo>
                  <a:pt x="302668" y="0"/>
                </a:moveTo>
                <a:lnTo>
                  <a:pt x="2649331" y="0"/>
                </a:lnTo>
                <a:cubicBezTo>
                  <a:pt x="2816490" y="0"/>
                  <a:pt x="2951999" y="135509"/>
                  <a:pt x="2951999" y="302668"/>
                </a:cubicBezTo>
                <a:lnTo>
                  <a:pt x="2951999" y="3717434"/>
                </a:lnTo>
                <a:cubicBezTo>
                  <a:pt x="2951999" y="3884593"/>
                  <a:pt x="2816490" y="4020102"/>
                  <a:pt x="2649331" y="4020102"/>
                </a:cubicBezTo>
                <a:lnTo>
                  <a:pt x="302668" y="4020102"/>
                </a:lnTo>
                <a:cubicBezTo>
                  <a:pt x="135509" y="4020102"/>
                  <a:pt x="0" y="3884593"/>
                  <a:pt x="0" y="3717434"/>
                </a:cubicBezTo>
                <a:lnTo>
                  <a:pt x="0" y="302668"/>
                </a:lnTo>
                <a:cubicBezTo>
                  <a:pt x="0" y="135509"/>
                  <a:pt x="135509" y="0"/>
                  <a:pt x="302668" y="0"/>
                </a:cubicBezTo>
                <a:close/>
              </a:path>
            </a:pathLst>
          </a:cu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362DE3EF-92F1-3DE0-AB7F-29BDCCA9BC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B1C1E4">
                <a:tint val="45000"/>
                <a:satMod val="400000"/>
              </a:srgbClr>
            </a:duotone>
          </a:blip>
          <a:srcRect l="37218" t="290" r="21477" b="-290"/>
          <a:stretch/>
        </p:blipFill>
        <p:spPr>
          <a:xfrm>
            <a:off x="6819476" y="2287721"/>
            <a:ext cx="2951999" cy="4020102"/>
          </a:xfrm>
          <a:custGeom>
            <a:avLst/>
            <a:gdLst>
              <a:gd name="connsiteX0" fmla="*/ 302668 w 2951999"/>
              <a:gd name="connsiteY0" fmla="*/ 0 h 4020102"/>
              <a:gd name="connsiteX1" fmla="*/ 2649331 w 2951999"/>
              <a:gd name="connsiteY1" fmla="*/ 0 h 4020102"/>
              <a:gd name="connsiteX2" fmla="*/ 2951999 w 2951999"/>
              <a:gd name="connsiteY2" fmla="*/ 302668 h 4020102"/>
              <a:gd name="connsiteX3" fmla="*/ 2951999 w 2951999"/>
              <a:gd name="connsiteY3" fmla="*/ 3717434 h 4020102"/>
              <a:gd name="connsiteX4" fmla="*/ 2649331 w 2951999"/>
              <a:gd name="connsiteY4" fmla="*/ 4020102 h 4020102"/>
              <a:gd name="connsiteX5" fmla="*/ 302668 w 2951999"/>
              <a:gd name="connsiteY5" fmla="*/ 4020102 h 4020102"/>
              <a:gd name="connsiteX6" fmla="*/ 0 w 2951999"/>
              <a:gd name="connsiteY6" fmla="*/ 3717434 h 4020102"/>
              <a:gd name="connsiteX7" fmla="*/ 0 w 2951999"/>
              <a:gd name="connsiteY7" fmla="*/ 302668 h 4020102"/>
              <a:gd name="connsiteX8" fmla="*/ 302668 w 2951999"/>
              <a:gd name="connsiteY8" fmla="*/ 0 h 4020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1999" h="4020102">
                <a:moveTo>
                  <a:pt x="302668" y="0"/>
                </a:moveTo>
                <a:lnTo>
                  <a:pt x="2649331" y="0"/>
                </a:lnTo>
                <a:cubicBezTo>
                  <a:pt x="2816490" y="0"/>
                  <a:pt x="2951999" y="135509"/>
                  <a:pt x="2951999" y="302668"/>
                </a:cubicBezTo>
                <a:lnTo>
                  <a:pt x="2951999" y="3717434"/>
                </a:lnTo>
                <a:cubicBezTo>
                  <a:pt x="2951999" y="3884593"/>
                  <a:pt x="2816490" y="4020102"/>
                  <a:pt x="2649331" y="4020102"/>
                </a:cubicBezTo>
                <a:lnTo>
                  <a:pt x="302668" y="4020102"/>
                </a:lnTo>
                <a:cubicBezTo>
                  <a:pt x="135509" y="4020102"/>
                  <a:pt x="0" y="3884593"/>
                  <a:pt x="0" y="3717434"/>
                </a:cubicBezTo>
                <a:lnTo>
                  <a:pt x="0" y="302668"/>
                </a:lnTo>
                <a:cubicBezTo>
                  <a:pt x="0" y="135509"/>
                  <a:pt x="135509" y="0"/>
                  <a:pt x="302668" y="0"/>
                </a:cubicBezTo>
                <a:close/>
              </a:path>
            </a:pathLst>
          </a:custGeom>
        </p:spPr>
      </p:pic>
      <p:sp>
        <p:nvSpPr>
          <p:cNvPr id="30" name="Скругленный прямоугольник 29">
            <a:extLst>
              <a:ext uri="{FF2B5EF4-FFF2-40B4-BE49-F238E27FC236}">
                <a16:creationId xmlns="" xmlns:a16="http://schemas.microsoft.com/office/drawing/2014/main" id="{CE83EA66-D856-C29A-F49E-DD00E62185C1}"/>
              </a:ext>
            </a:extLst>
          </p:cNvPr>
          <p:cNvSpPr/>
          <p:nvPr/>
        </p:nvSpPr>
        <p:spPr>
          <a:xfrm>
            <a:off x="627016" y="1401546"/>
            <a:ext cx="2951999" cy="775597"/>
          </a:xfrm>
          <a:prstGeom prst="roundRect">
            <a:avLst>
              <a:gd name="adj" fmla="val 32405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СБОР ИНФОРМАЦИИ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5B6D61C-1069-12A2-C2E4-5E3C479D3EC1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МЕТОДОЛОГИЯ РАЗРАБОТКИ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ИНВЕСТИЦИОННОГО ПРОФИЛЯ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10506CCE-1C66-7E04-F0FF-D2B0E883E661}"/>
              </a:ext>
            </a:extLst>
          </p:cNvPr>
          <p:cNvSpPr/>
          <p:nvPr/>
        </p:nvSpPr>
        <p:spPr>
          <a:xfrm>
            <a:off x="627016" y="163628"/>
            <a:ext cx="158679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методология разработки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Номер слайда 50">
            <a:extLst>
              <a:ext uri="{FF2B5EF4-FFF2-40B4-BE49-F238E27FC236}">
                <a16:creationId xmlns="" xmlns:a16="http://schemas.microsoft.com/office/drawing/2014/main" id="{BB4ECC46-599F-A9D4-6575-D06C2819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="" xmlns:a16="http://schemas.microsoft.com/office/drawing/2014/main" id="{4300D639-C904-69D7-B559-6526BBD8BF22}"/>
              </a:ext>
            </a:extLst>
          </p:cNvPr>
          <p:cNvSpPr/>
          <p:nvPr/>
        </p:nvSpPr>
        <p:spPr>
          <a:xfrm>
            <a:off x="6819476" y="1400483"/>
            <a:ext cx="2951999" cy="775597"/>
          </a:xfrm>
          <a:prstGeom prst="roundRect">
            <a:avLst>
              <a:gd name="adj" fmla="val 3302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ПРЕДЛОЖЕНИЯ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ДАЛЬНЕЙШЕМУ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РАЗВИТИЮ 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РАЙОНА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="" xmlns:a16="http://schemas.microsoft.com/office/drawing/2014/main" id="{401298B0-D3C5-1AF2-E821-0BAA8B7488A9}"/>
              </a:ext>
            </a:extLst>
          </p:cNvPr>
          <p:cNvSpPr/>
          <p:nvPr/>
        </p:nvSpPr>
        <p:spPr>
          <a:xfrm>
            <a:off x="3723246" y="1400482"/>
            <a:ext cx="2951999" cy="775598"/>
          </a:xfrm>
          <a:prstGeom prst="roundRect">
            <a:avLst>
              <a:gd name="adj" fmla="val 3302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СОБРАННОЙ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ИНФОРМАЦИИ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AD3C76B-E706-19D5-D5D1-9944E4525C73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 smtClean="0">
                <a:latin typeface="Arial" panose="020B0604020202020204" pitchFamily="34" charset="0"/>
                <a:cs typeface="Arial" panose="020B0604020202020204" pitchFamily="34" charset="0"/>
              </a:rPr>
              <a:t>ПРОФИЛЬ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596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9244ACF3-07CE-8C48-5C7B-F36EF4713F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B1C1E4">
                <a:tint val="45000"/>
                <a:satMod val="400000"/>
              </a:srgbClr>
            </a:duotone>
          </a:blip>
          <a:srcRect l="39399" r="11617"/>
          <a:stretch/>
        </p:blipFill>
        <p:spPr>
          <a:xfrm>
            <a:off x="627017" y="2289848"/>
            <a:ext cx="2951999" cy="4019039"/>
          </a:xfrm>
          <a:custGeom>
            <a:avLst/>
            <a:gdLst>
              <a:gd name="connsiteX0" fmla="*/ 254551 w 2951999"/>
              <a:gd name="connsiteY0" fmla="*/ 0 h 4019039"/>
              <a:gd name="connsiteX1" fmla="*/ 2697448 w 2951999"/>
              <a:gd name="connsiteY1" fmla="*/ 0 h 4019039"/>
              <a:gd name="connsiteX2" fmla="*/ 2951999 w 2951999"/>
              <a:gd name="connsiteY2" fmla="*/ 254551 h 4019039"/>
              <a:gd name="connsiteX3" fmla="*/ 2951999 w 2951999"/>
              <a:gd name="connsiteY3" fmla="*/ 3764488 h 4019039"/>
              <a:gd name="connsiteX4" fmla="*/ 2697448 w 2951999"/>
              <a:gd name="connsiteY4" fmla="*/ 4019039 h 4019039"/>
              <a:gd name="connsiteX5" fmla="*/ 254551 w 2951999"/>
              <a:gd name="connsiteY5" fmla="*/ 4019039 h 4019039"/>
              <a:gd name="connsiteX6" fmla="*/ 0 w 2951999"/>
              <a:gd name="connsiteY6" fmla="*/ 3764488 h 4019039"/>
              <a:gd name="connsiteX7" fmla="*/ 0 w 2951999"/>
              <a:gd name="connsiteY7" fmla="*/ 254551 h 4019039"/>
              <a:gd name="connsiteX8" fmla="*/ 254551 w 2951999"/>
              <a:gd name="connsiteY8" fmla="*/ 0 h 401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1999" h="4019039">
                <a:moveTo>
                  <a:pt x="254551" y="0"/>
                </a:moveTo>
                <a:lnTo>
                  <a:pt x="2697448" y="0"/>
                </a:lnTo>
                <a:cubicBezTo>
                  <a:pt x="2838033" y="0"/>
                  <a:pt x="2951999" y="113966"/>
                  <a:pt x="2951999" y="254551"/>
                </a:cubicBezTo>
                <a:lnTo>
                  <a:pt x="2951999" y="3764488"/>
                </a:lnTo>
                <a:cubicBezTo>
                  <a:pt x="2951999" y="3905073"/>
                  <a:pt x="2838033" y="4019039"/>
                  <a:pt x="2697448" y="4019039"/>
                </a:cubicBezTo>
                <a:lnTo>
                  <a:pt x="254551" y="4019039"/>
                </a:lnTo>
                <a:cubicBezTo>
                  <a:pt x="113966" y="4019039"/>
                  <a:pt x="0" y="3905073"/>
                  <a:pt x="0" y="3764488"/>
                </a:cubicBezTo>
                <a:lnTo>
                  <a:pt x="0" y="254551"/>
                </a:lnTo>
                <a:cubicBezTo>
                  <a:pt x="0" y="113966"/>
                  <a:pt x="113966" y="0"/>
                  <a:pt x="254551" y="0"/>
                </a:cubicBezTo>
                <a:close/>
              </a:path>
            </a:pathLst>
          </a:custGeom>
        </p:spPr>
      </p:pic>
      <p:sp>
        <p:nvSpPr>
          <p:cNvPr id="30" name="Скругленный прямоугольник 29">
            <a:extLst>
              <a:ext uri="{FF2B5EF4-FFF2-40B4-BE49-F238E27FC236}">
                <a16:creationId xmlns="" xmlns:a16="http://schemas.microsoft.com/office/drawing/2014/main" id="{CE83EA66-D856-C29A-F49E-DD00E62185C1}"/>
              </a:ext>
            </a:extLst>
          </p:cNvPr>
          <p:cNvSpPr/>
          <p:nvPr/>
        </p:nvSpPr>
        <p:spPr>
          <a:xfrm>
            <a:off x="627016" y="1401546"/>
            <a:ext cx="2951999" cy="775597"/>
          </a:xfrm>
          <a:prstGeom prst="roundRect">
            <a:avLst>
              <a:gd name="adj" fmla="val 32405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СБОР ИНФОРМАЦИИ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5B6D61C-1069-12A2-C2E4-5E3C479D3EC1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МЕТОДОЛОГИЯ РАЗРАБОТКИ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ИНВЕСТИЦИОННОГО ПРОФИЛЯ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="" xmlns:a16="http://schemas.microsoft.com/office/drawing/2014/main" id="{10506CCE-1C66-7E04-F0FF-D2B0E883E661}"/>
              </a:ext>
            </a:extLst>
          </p:cNvPr>
          <p:cNvSpPr/>
          <p:nvPr/>
        </p:nvSpPr>
        <p:spPr>
          <a:xfrm>
            <a:off x="627016" y="163628"/>
            <a:ext cx="158679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методология разработки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Номер слайда 50">
            <a:extLst>
              <a:ext uri="{FF2B5EF4-FFF2-40B4-BE49-F238E27FC236}">
                <a16:creationId xmlns="" xmlns:a16="http://schemas.microsoft.com/office/drawing/2014/main" id="{BB4ECC46-599F-A9D4-6575-D06C2819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D2042479-2C8E-0E42-A066-D7A0471A5BD0}"/>
              </a:ext>
            </a:extLst>
          </p:cNvPr>
          <p:cNvSpPr/>
          <p:nvPr/>
        </p:nvSpPr>
        <p:spPr>
          <a:xfrm>
            <a:off x="3715186" y="1401546"/>
            <a:ext cx="2968120" cy="775597"/>
          </a:xfrm>
          <a:prstGeom prst="roundRect">
            <a:avLst>
              <a:gd name="adj" fmla="val 3310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 ОТКРЫТЫХ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ИСТОЧНИКОВ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="" xmlns:a16="http://schemas.microsoft.com/office/drawing/2014/main" id="{07862FD5-C117-B7DA-E9E8-55D65E534E5C}"/>
              </a:ext>
            </a:extLst>
          </p:cNvPr>
          <p:cNvSpPr/>
          <p:nvPr/>
        </p:nvSpPr>
        <p:spPr>
          <a:xfrm>
            <a:off x="3724106" y="4761785"/>
            <a:ext cx="2966400" cy="720000"/>
          </a:xfrm>
          <a:prstGeom prst="roundRect">
            <a:avLst>
              <a:gd name="adj" fmla="val 3104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«Новости Горного Алтая»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="" xmlns:a16="http://schemas.microsoft.com/office/drawing/2014/main" id="{4DFCE1BB-8438-74A5-D76E-7A8CBE0A28FD}"/>
              </a:ext>
            </a:extLst>
          </p:cNvPr>
          <p:cNvSpPr/>
          <p:nvPr/>
        </p:nvSpPr>
        <p:spPr>
          <a:xfrm>
            <a:off x="3716905" y="2294500"/>
            <a:ext cx="2966400" cy="720000"/>
          </a:xfrm>
          <a:prstGeom prst="roundRect">
            <a:avLst>
              <a:gd name="adj" fmla="val 3104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Данные официальной статистики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ru-RU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Алтайкрайстат</a:t>
            </a:r>
            <a:r>
              <a:rPr kumimoji="0" lang="ru-RU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="" xmlns:a16="http://schemas.microsoft.com/office/drawing/2014/main" id="{77CFE7E1-B630-D3F0-43DC-C599BF4D6A9C}"/>
              </a:ext>
            </a:extLst>
          </p:cNvPr>
          <p:cNvSpPr/>
          <p:nvPr/>
        </p:nvSpPr>
        <p:spPr>
          <a:xfrm>
            <a:off x="3724106" y="3116367"/>
            <a:ext cx="2966400" cy="720000"/>
          </a:xfrm>
          <a:prstGeom prst="roundRect">
            <a:avLst>
              <a:gd name="adj" fmla="val 3104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Сайт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Администрации Чемальского района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Газета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«Чемальский вестник»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="" xmlns:a16="http://schemas.microsoft.com/office/drawing/2014/main" id="{275B563B-C26F-02B6-8075-06E4EB4AEDA4}"/>
              </a:ext>
            </a:extLst>
          </p:cNvPr>
          <p:cNvSpPr/>
          <p:nvPr/>
        </p:nvSpPr>
        <p:spPr>
          <a:xfrm>
            <a:off x="3724106" y="3937566"/>
            <a:ext cx="2966400" cy="720000"/>
          </a:xfrm>
          <a:prstGeom prst="roundRect">
            <a:avLst>
              <a:gd name="adj" fmla="val 3104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Интернет сообщества                  местного населения в популярных социальных сетях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ru-RU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Вконтакте</a:t>
            </a: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ru-RU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Одноклассники, </a:t>
            </a:r>
            <a:r>
              <a:rPr kumimoji="0" lang="ru-RU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Вацап</a:t>
            </a:r>
            <a:r>
              <a:rPr kumimoji="0" lang="ru-RU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ru-RU" sz="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Телеграм</a:t>
            </a:r>
            <a:r>
              <a:rPr kumimoji="0" lang="ru-RU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7" name="Рисунок 56" descr="Презентация с линейчатой диаграммой со сплошной заливкой">
            <a:extLst>
              <a:ext uri="{FF2B5EF4-FFF2-40B4-BE49-F238E27FC236}">
                <a16:creationId xmlns="" xmlns:a16="http://schemas.microsoft.com/office/drawing/2014/main" id="{0B386E1E-880F-C631-440B-46B59E55DC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42409" y="2482560"/>
            <a:ext cx="360000" cy="360000"/>
          </a:xfrm>
          <a:prstGeom prst="rect">
            <a:avLst/>
          </a:prstGeom>
        </p:spPr>
      </p:pic>
      <p:pic>
        <p:nvPicPr>
          <p:cNvPr id="66" name="Рисунок 65" descr="Интернет со сплошной заливкой">
            <a:extLst>
              <a:ext uri="{FF2B5EF4-FFF2-40B4-BE49-F238E27FC236}">
                <a16:creationId xmlns="" xmlns:a16="http://schemas.microsoft.com/office/drawing/2014/main" id="{C829C64A-EC90-6E62-8E6B-B5C47D149E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42409" y="4117566"/>
            <a:ext cx="360000" cy="360000"/>
          </a:xfrm>
          <a:prstGeom prst="rect">
            <a:avLst/>
          </a:prstGeom>
        </p:spPr>
      </p:pic>
      <p:pic>
        <p:nvPicPr>
          <p:cNvPr id="70" name="Рисунок 69" descr="Мегафон1 со сплошной заливкой">
            <a:extLst>
              <a:ext uri="{FF2B5EF4-FFF2-40B4-BE49-F238E27FC236}">
                <a16:creationId xmlns="" xmlns:a16="http://schemas.microsoft.com/office/drawing/2014/main" id="{FEB59974-B084-1324-C79B-115AFC6E27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42409" y="4941785"/>
            <a:ext cx="360000" cy="360000"/>
          </a:xfrm>
          <a:prstGeom prst="rect">
            <a:avLst/>
          </a:prstGeom>
        </p:spPr>
      </p:pic>
      <p:pic>
        <p:nvPicPr>
          <p:cNvPr id="72" name="Рисунок 71" descr="Ноутбук со сплошной заливкой">
            <a:extLst>
              <a:ext uri="{FF2B5EF4-FFF2-40B4-BE49-F238E27FC236}">
                <a16:creationId xmlns="" xmlns:a16="http://schemas.microsoft.com/office/drawing/2014/main" id="{9EF7A1AE-5B19-FBF1-8D85-E2776D9877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142409" y="3235067"/>
            <a:ext cx="360000" cy="360000"/>
          </a:xfrm>
          <a:prstGeom prst="rect">
            <a:avLst/>
          </a:prstGeom>
        </p:spPr>
      </p:pic>
      <p:sp>
        <p:nvSpPr>
          <p:cNvPr id="73" name="Скругленный прямоугольник 72">
            <a:extLst>
              <a:ext uri="{FF2B5EF4-FFF2-40B4-BE49-F238E27FC236}">
                <a16:creationId xmlns="" xmlns:a16="http://schemas.microsoft.com/office/drawing/2014/main" id="{C2C0B139-D6C5-D53C-CE5B-7C8D242C3009}"/>
              </a:ext>
            </a:extLst>
          </p:cNvPr>
          <p:cNvSpPr/>
          <p:nvPr/>
        </p:nvSpPr>
        <p:spPr>
          <a:xfrm>
            <a:off x="6819477" y="1401546"/>
            <a:ext cx="2968120" cy="775597"/>
          </a:xfrm>
          <a:prstGeom prst="roundRect">
            <a:avLst>
              <a:gd name="adj" fmla="val 3310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НАПРЯМУЮ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 ПРЕДСТАВИТЕЛЕЙ БИЗНЕСА                      И МУНИЦИПАЛИТЕТА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4" name="Скругленный прямоугольник 73">
            <a:extLst>
              <a:ext uri="{FF2B5EF4-FFF2-40B4-BE49-F238E27FC236}">
                <a16:creationId xmlns="" xmlns:a16="http://schemas.microsoft.com/office/drawing/2014/main" id="{46C7D380-99BD-0395-8672-0EACA67DC888}"/>
              </a:ext>
            </a:extLst>
          </p:cNvPr>
          <p:cNvSpPr/>
          <p:nvPr/>
        </p:nvSpPr>
        <p:spPr>
          <a:xfrm>
            <a:off x="6821197" y="3116367"/>
            <a:ext cx="2966400" cy="720000"/>
          </a:xfrm>
          <a:prstGeom prst="roundRect">
            <a:avLst>
              <a:gd name="adj" fmla="val 3104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Онлайн-опрос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местных компаний</a:t>
            </a:r>
            <a:r>
              <a:rPr kumimoji="0" lang="en" sz="8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Скругленный прямоугольник 74">
            <a:extLst>
              <a:ext uri="{FF2B5EF4-FFF2-40B4-BE49-F238E27FC236}">
                <a16:creationId xmlns="" xmlns:a16="http://schemas.microsoft.com/office/drawing/2014/main" id="{B40F73DF-F728-17B2-30B4-0328306369B7}"/>
              </a:ext>
            </a:extLst>
          </p:cNvPr>
          <p:cNvSpPr/>
          <p:nvPr/>
        </p:nvSpPr>
        <p:spPr>
          <a:xfrm>
            <a:off x="6821196" y="2294500"/>
            <a:ext cx="2966400" cy="720000"/>
          </a:xfrm>
          <a:prstGeom prst="roundRect">
            <a:avLst>
              <a:gd name="adj" fmla="val 3104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Запрос социально-экономических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lang="en" sz="8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других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показателей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 представителей</a:t>
            </a:r>
            <a:endParaRPr kumimoji="0" lang="en" sz="8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муниципалитета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4" name="Рисунок 83" descr="Презентация с линейчатой диаграммой со сплошной заливкой">
            <a:extLst>
              <a:ext uri="{FF2B5EF4-FFF2-40B4-BE49-F238E27FC236}">
                <a16:creationId xmlns="" xmlns:a16="http://schemas.microsoft.com/office/drawing/2014/main" id="{2D809761-295D-EBD4-59C5-EC9F8D7F58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46700" y="2482560"/>
            <a:ext cx="360000" cy="360000"/>
          </a:xfrm>
          <a:prstGeom prst="rect">
            <a:avLst/>
          </a:prstGeom>
        </p:spPr>
      </p:pic>
      <p:pic>
        <p:nvPicPr>
          <p:cNvPr id="89" name="Рисунок 88" descr="Пузырь с сообщением чата со сплошной заливкой">
            <a:extLst>
              <a:ext uri="{FF2B5EF4-FFF2-40B4-BE49-F238E27FC236}">
                <a16:creationId xmlns="" xmlns:a16="http://schemas.microsoft.com/office/drawing/2014/main" id="{28172983-00C4-9D74-705B-BCF140DF04C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243786" y="3298051"/>
            <a:ext cx="360000" cy="36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97A2683-7003-BF9E-F7F8-75D8D09B1124}"/>
              </a:ext>
            </a:extLst>
          </p:cNvPr>
          <p:cNvSpPr txBox="1"/>
          <p:nvPr/>
        </p:nvSpPr>
        <p:spPr>
          <a:xfrm>
            <a:off x="627017" y="6607260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240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ый прямоугольник 24">
            <a:extLst>
              <a:ext uri="{FF2B5EF4-FFF2-40B4-BE49-F238E27FC236}">
                <a16:creationId xmlns="" xmlns:a16="http://schemas.microsoft.com/office/drawing/2014/main" id="{D84C0EFA-ABA5-6E13-FD8E-3B66EAED5F92}"/>
              </a:ext>
            </a:extLst>
          </p:cNvPr>
          <p:cNvSpPr/>
          <p:nvPr/>
        </p:nvSpPr>
        <p:spPr>
          <a:xfrm>
            <a:off x="627017" y="2283661"/>
            <a:ext cx="4497842" cy="4024162"/>
          </a:xfrm>
          <a:prstGeom prst="roundRect">
            <a:avLst>
              <a:gd name="adj" fmla="val 4573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="" xmlns:a16="http://schemas.microsoft.com/office/drawing/2014/main" id="{FD79DC35-2D8E-38F0-B733-EA31C9CDCE08}"/>
              </a:ext>
            </a:extLst>
          </p:cNvPr>
          <p:cNvSpPr/>
          <p:nvPr/>
        </p:nvSpPr>
        <p:spPr>
          <a:xfrm>
            <a:off x="5289754" y="2283659"/>
            <a:ext cx="4497841" cy="4024163"/>
          </a:xfrm>
          <a:prstGeom prst="roundRect">
            <a:avLst>
              <a:gd name="adj" fmla="val 4933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BCF4219-A638-B09A-18FC-D8C6933BF4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39157" y="2698627"/>
            <a:ext cx="1273562" cy="1273562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EA6252C-9F8C-5F98-8E93-EE91BFC012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01893" y="2700958"/>
            <a:ext cx="1273562" cy="1273562"/>
          </a:xfrm>
          <a:custGeom>
            <a:avLst/>
            <a:gdLst>
              <a:gd name="connsiteX0" fmla="*/ 636781 w 1273562"/>
              <a:gd name="connsiteY0" fmla="*/ 0 h 1273562"/>
              <a:gd name="connsiteX1" fmla="*/ 1273562 w 1273562"/>
              <a:gd name="connsiteY1" fmla="*/ 636781 h 1273562"/>
              <a:gd name="connsiteX2" fmla="*/ 636781 w 1273562"/>
              <a:gd name="connsiteY2" fmla="*/ 1273562 h 1273562"/>
              <a:gd name="connsiteX3" fmla="*/ 0 w 1273562"/>
              <a:gd name="connsiteY3" fmla="*/ 636781 h 1273562"/>
              <a:gd name="connsiteX4" fmla="*/ 636781 w 1273562"/>
              <a:gd name="connsiteY4" fmla="*/ 0 h 1273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73562" h="1273562">
                <a:moveTo>
                  <a:pt x="636781" y="0"/>
                </a:moveTo>
                <a:cubicBezTo>
                  <a:pt x="988465" y="0"/>
                  <a:pt x="1273562" y="285097"/>
                  <a:pt x="1273562" y="636781"/>
                </a:cubicBezTo>
                <a:cubicBezTo>
                  <a:pt x="1273562" y="988465"/>
                  <a:pt x="988465" y="1273562"/>
                  <a:pt x="636781" y="1273562"/>
                </a:cubicBezTo>
                <a:cubicBezTo>
                  <a:pt x="285097" y="1273562"/>
                  <a:pt x="0" y="988465"/>
                  <a:pt x="0" y="636781"/>
                </a:cubicBezTo>
                <a:cubicBezTo>
                  <a:pt x="0" y="285097"/>
                  <a:pt x="285097" y="0"/>
                  <a:pt x="636781" y="0"/>
                </a:cubicBezTo>
                <a:close/>
              </a:path>
            </a:pathLst>
          </a:custGeom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="" xmlns:a16="http://schemas.microsoft.com/office/drawing/2014/main" id="{988BECAB-AF68-DF91-9FAF-9F98980FC488}"/>
              </a:ext>
            </a:extLst>
          </p:cNvPr>
          <p:cNvSpPr/>
          <p:nvPr/>
        </p:nvSpPr>
        <p:spPr>
          <a:xfrm>
            <a:off x="627016" y="1401546"/>
            <a:ext cx="9160579" cy="775597"/>
          </a:xfrm>
          <a:prstGeom prst="roundRect">
            <a:avLst>
              <a:gd name="adj" fmla="val 2620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ПРЕДСТАВИТЕЛИ 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АДМИНИСТРАЦИИ МО «ЧЕМАЛЬСКИЙ РАЙОН»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СОСТАВ РАБОЧЕЙ ГРУППЫ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516337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рабочей группы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A4B40DCB-4C31-03F5-B5B8-282F39AA97FE}"/>
              </a:ext>
            </a:extLst>
          </p:cNvPr>
          <p:cNvSpPr txBox="1"/>
          <p:nvPr/>
        </p:nvSpPr>
        <p:spPr>
          <a:xfrm>
            <a:off x="1830863" y="4207507"/>
            <a:ext cx="21960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ЕЛЕКОВ АЙДАР ИВАНОВИЧ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94DB7C7-429D-AAE0-DF5B-BE58CD71E43A}"/>
              </a:ext>
            </a:extLst>
          </p:cNvPr>
          <p:cNvSpPr txBox="1"/>
          <p:nvPr/>
        </p:nvSpPr>
        <p:spPr>
          <a:xfrm>
            <a:off x="1830863" y="4494142"/>
            <a:ext cx="219600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Глава Чемальского района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E1976251-BD4D-13F1-EFD4-B46D4764B256}"/>
              </a:ext>
            </a:extLst>
          </p:cNvPr>
          <p:cNvSpPr txBox="1"/>
          <p:nvPr/>
        </p:nvSpPr>
        <p:spPr>
          <a:xfrm>
            <a:off x="6432877" y="4209838"/>
            <a:ext cx="219600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МАРКИТАНОВА АЛТЫНАЙ ВЯЧЕСЛАВОВНА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0022D57-D8A2-B1D0-233D-597BE273DF86}"/>
              </a:ext>
            </a:extLst>
          </p:cNvPr>
          <p:cNvSpPr txBox="1"/>
          <p:nvPr/>
        </p:nvSpPr>
        <p:spPr>
          <a:xfrm>
            <a:off x="6440674" y="4615858"/>
            <a:ext cx="2196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Заместитель </a:t>
            </a:r>
            <a:r>
              <a:rPr lang="ru-RU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главы Чемальского района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="" xmlns:a16="http://schemas.microsoft.com/office/drawing/2014/main" id="{A12F499E-F54D-B300-3108-B922DB39BF1B}"/>
              </a:ext>
            </a:extLst>
          </p:cNvPr>
          <p:cNvSpPr/>
          <p:nvPr/>
        </p:nvSpPr>
        <p:spPr>
          <a:xfrm>
            <a:off x="746940" y="1518198"/>
            <a:ext cx="551343" cy="551343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6D9CDDB-E9D5-565C-BD28-8C61EB0F6DF3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(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НАИМЕНОВАНИЕ ВАШЕГО МУНИЦИПАЛИТЕТА)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150677E5-2101-77A4-EFEC-265E3C50B1B4}"/>
              </a:ext>
            </a:extLst>
          </p:cNvPr>
          <p:cNvGrpSpPr/>
          <p:nvPr/>
        </p:nvGrpSpPr>
        <p:grpSpPr>
          <a:xfrm>
            <a:off x="872803" y="1607193"/>
            <a:ext cx="304522" cy="408045"/>
            <a:chOff x="9206972" y="323924"/>
            <a:chExt cx="315504" cy="422760"/>
          </a:xfrm>
        </p:grpSpPr>
        <p:pic>
          <p:nvPicPr>
            <p:cNvPr id="7" name="Picture 2">
              <a:extLst>
                <a:ext uri="{FF2B5EF4-FFF2-40B4-BE49-F238E27FC236}">
                  <a16:creationId xmlns="" xmlns:a16="http://schemas.microsoft.com/office/drawing/2014/main" id="{8FD74E9E-F3FB-A581-6E2E-D4C124D346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6972" y="323924"/>
              <a:ext cx="315504" cy="422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6E2BDA17-56F8-0A4D-B44A-E0EB3A60B85A}"/>
                </a:ext>
              </a:extLst>
            </p:cNvPr>
            <p:cNvSpPr/>
            <p:nvPr/>
          </p:nvSpPr>
          <p:spPr>
            <a:xfrm>
              <a:off x="9220874" y="349250"/>
              <a:ext cx="291314" cy="346075"/>
            </a:xfrm>
            <a:prstGeom prst="rect">
              <a:avLst/>
            </a:prstGeom>
            <a:solidFill>
              <a:srgbClr val="F2F0E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9037AEF-5B57-A3F5-14D4-D8F00DE6B103}"/>
              </a:ext>
            </a:extLst>
          </p:cNvPr>
          <p:cNvSpPr txBox="1"/>
          <p:nvPr/>
        </p:nvSpPr>
        <p:spPr>
          <a:xfrm>
            <a:off x="918410" y="1773384"/>
            <a:ext cx="216484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x-none" sz="300" b="1" dirty="0">
                <a:latin typeface="Arial" panose="020B0604020202020204" pitchFamily="34" charset="0"/>
                <a:cs typeface="Arial" panose="020B0604020202020204" pitchFamily="34" charset="0"/>
              </a:rPr>
              <a:t>поместить герб МО</a:t>
            </a:r>
          </a:p>
        </p:txBody>
      </p:sp>
    </p:spTree>
    <p:extLst>
      <p:ext uri="{BB962C8B-B14F-4D97-AF65-F5344CB8AC3E}">
        <p14:creationId xmlns:p14="http://schemas.microsoft.com/office/powerpoint/2010/main" val="82503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=""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757166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=""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431947E-13F9-C9BD-AE42-EE617AC7D38A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x-none" sz="800" smtClean="0">
                <a:latin typeface="Arial" panose="020B0604020202020204" pitchFamily="34" charset="0"/>
                <a:cs typeface="Arial" panose="020B0604020202020204" pitchFamily="34" charset="0"/>
              </a:rPr>
              <a:t>ПРОФИЛЬ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ЧЕМАЛЬСКОГО РАЙОНА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="" xmlns:a16="http://schemas.microsoft.com/office/drawing/2014/main" id="{77A01B19-E683-72F3-D3D4-F5448CED6AA8}"/>
              </a:ext>
            </a:extLst>
          </p:cNvPr>
          <p:cNvSpPr/>
          <p:nvPr/>
        </p:nvSpPr>
        <p:spPr>
          <a:xfrm>
            <a:off x="5289754" y="1429319"/>
            <a:ext cx="4497842" cy="1530000"/>
          </a:xfrm>
          <a:prstGeom prst="roundRect">
            <a:avLst>
              <a:gd name="adj" fmla="val 15395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C0BA712A-5970-64F3-6AB3-A9390803029C}"/>
              </a:ext>
            </a:extLst>
          </p:cNvPr>
          <p:cNvSpPr txBox="1"/>
          <p:nvPr/>
        </p:nvSpPr>
        <p:spPr>
          <a:xfrm>
            <a:off x="5535562" y="1668575"/>
            <a:ext cx="33679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ИНВЕСТИЦИОННЫЙ УПОЛНОМОЧЕННЫЙ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Рисунок 86" descr="Телефонная трубка со сплошной заливкой">
            <a:extLst>
              <a:ext uri="{FF2B5EF4-FFF2-40B4-BE49-F238E27FC236}">
                <a16:creationId xmlns="" xmlns:a16="http://schemas.microsoft.com/office/drawing/2014/main" id="{C6DE0C96-208C-0F2F-280E-020EBEAD1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1045" y="2263735"/>
            <a:ext cx="180000" cy="180000"/>
          </a:xfrm>
          <a:prstGeom prst="rect">
            <a:avLst/>
          </a:prstGeom>
        </p:spPr>
      </p:pic>
      <p:pic>
        <p:nvPicPr>
          <p:cNvPr id="88" name="Рисунок 87" descr="Конверт со сплошной заливкой">
            <a:extLst>
              <a:ext uri="{FF2B5EF4-FFF2-40B4-BE49-F238E27FC236}">
                <a16:creationId xmlns="" xmlns:a16="http://schemas.microsoft.com/office/drawing/2014/main" id="{A5669DE7-103B-5E92-E2C8-863AF13D1F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11045" y="2548327"/>
            <a:ext cx="180000" cy="180000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2B320D37-28CA-43E4-D047-5092F341CFB8}"/>
              </a:ext>
            </a:extLst>
          </p:cNvPr>
          <p:cNvSpPr txBox="1"/>
          <p:nvPr/>
        </p:nvSpPr>
        <p:spPr>
          <a:xfrm>
            <a:off x="5534655" y="2284485"/>
            <a:ext cx="200402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МАРКИТАНОВА АЛТЫНАЙ ВЯЧЕСЛАВОВНА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="" xmlns:a16="http://schemas.microsoft.com/office/drawing/2014/main" id="{A5FA2E06-ACD5-D4CA-CA5A-18E45EE13D6C}"/>
              </a:ext>
            </a:extLst>
          </p:cNvPr>
          <p:cNvSpPr txBox="1"/>
          <p:nvPr/>
        </p:nvSpPr>
        <p:spPr>
          <a:xfrm>
            <a:off x="8156506" y="2284485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+ 8 388 41 22 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4 89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="" xmlns:a16="http://schemas.microsoft.com/office/drawing/2014/main" id="{C348A606-ACF8-6089-0C2B-37D064DE94AB}"/>
              </a:ext>
            </a:extLst>
          </p:cNvPr>
          <p:cNvSpPr txBox="1"/>
          <p:nvPr/>
        </p:nvSpPr>
        <p:spPr>
          <a:xfrm>
            <a:off x="8046720" y="2575065"/>
            <a:ext cx="169515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markitanova.altynay@mail.ru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Скругленный прямоугольник 91">
            <a:extLst>
              <a:ext uri="{FF2B5EF4-FFF2-40B4-BE49-F238E27FC236}">
                <a16:creationId xmlns="" xmlns:a16="http://schemas.microsoft.com/office/drawing/2014/main" id="{43CFB82D-B6E0-4602-D294-1E834D997346}"/>
              </a:ext>
            </a:extLst>
          </p:cNvPr>
          <p:cNvSpPr/>
          <p:nvPr/>
        </p:nvSpPr>
        <p:spPr>
          <a:xfrm>
            <a:off x="627016" y="1429319"/>
            <a:ext cx="4497842" cy="1530000"/>
          </a:xfrm>
          <a:prstGeom prst="roundRect">
            <a:avLst>
              <a:gd name="adj" fmla="val 1739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34C27CBF-BE07-07F1-AC06-BD6A89B9C6B3}"/>
              </a:ext>
            </a:extLst>
          </p:cNvPr>
          <p:cNvSpPr txBox="1"/>
          <p:nvPr/>
        </p:nvSpPr>
        <p:spPr>
          <a:xfrm>
            <a:off x="872824" y="1668575"/>
            <a:ext cx="306161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АДМИНИСТРАЦИЯ ЧЕМАЛЬСКОГО РАЙОНА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Скругленный прямоугольник 93">
            <a:extLst>
              <a:ext uri="{FF2B5EF4-FFF2-40B4-BE49-F238E27FC236}">
                <a16:creationId xmlns="" xmlns:a16="http://schemas.microsoft.com/office/drawing/2014/main" id="{D0472071-2FCF-B872-4012-3103771D702C}"/>
              </a:ext>
            </a:extLst>
          </p:cNvPr>
          <p:cNvSpPr/>
          <p:nvPr/>
        </p:nvSpPr>
        <p:spPr>
          <a:xfrm>
            <a:off x="627017" y="3172987"/>
            <a:ext cx="4497842" cy="1530000"/>
          </a:xfrm>
          <a:prstGeom prst="roundRect">
            <a:avLst>
              <a:gd name="adj" fmla="val 1739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96" name="Рисунок 95" descr="Маркер со сплошной заливкой">
            <a:extLst>
              <a:ext uri="{FF2B5EF4-FFF2-40B4-BE49-F238E27FC236}">
                <a16:creationId xmlns="" xmlns:a16="http://schemas.microsoft.com/office/drawing/2014/main" id="{AA3C7A9D-0CD2-B002-37C0-492EAB8069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2824" y="2263735"/>
            <a:ext cx="180000" cy="180000"/>
          </a:xfrm>
          <a:prstGeom prst="rect">
            <a:avLst/>
          </a:prstGeom>
        </p:spPr>
      </p:pic>
      <p:pic>
        <p:nvPicPr>
          <p:cNvPr id="97" name="Рисунок 96" descr="Телефонная трубка со сплошной заливкой">
            <a:extLst>
              <a:ext uri="{FF2B5EF4-FFF2-40B4-BE49-F238E27FC236}">
                <a16:creationId xmlns="" xmlns:a16="http://schemas.microsoft.com/office/drawing/2014/main" id="{5FD3091E-30D1-1898-AF91-772644E197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48307" y="2263735"/>
            <a:ext cx="180000" cy="180000"/>
          </a:xfrm>
          <a:prstGeom prst="rect">
            <a:avLst/>
          </a:prstGeom>
        </p:spPr>
      </p:pic>
      <p:pic>
        <p:nvPicPr>
          <p:cNvPr id="98" name="Рисунок 97" descr="Конверт со сплошной заливкой">
            <a:extLst>
              <a:ext uri="{FF2B5EF4-FFF2-40B4-BE49-F238E27FC236}">
                <a16:creationId xmlns="" xmlns:a16="http://schemas.microsoft.com/office/drawing/2014/main" id="{4731CE34-B72C-34A9-AE0D-CFCA7D786F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48307" y="2548327"/>
            <a:ext cx="180000" cy="180000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2F2B9486-26DF-374A-FFFA-6392A5B5FAA8}"/>
              </a:ext>
            </a:extLst>
          </p:cNvPr>
          <p:cNvSpPr txBox="1"/>
          <p:nvPr/>
        </p:nvSpPr>
        <p:spPr>
          <a:xfrm>
            <a:off x="1156814" y="2284485"/>
            <a:ext cx="181083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649240 Республика Алтай с. Чемал, ул. Пчелкина д.89</a:t>
            </a:r>
            <a:endParaRPr lang="ru-RU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="" xmlns:a16="http://schemas.microsoft.com/office/drawing/2014/main" id="{5E102E39-639E-3C66-DA5E-C210980FCAF4}"/>
              </a:ext>
            </a:extLst>
          </p:cNvPr>
          <p:cNvSpPr txBox="1"/>
          <p:nvPr/>
        </p:nvSpPr>
        <p:spPr>
          <a:xfrm>
            <a:off x="3493768" y="2284485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8 388 41 22 3 71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="" xmlns:a16="http://schemas.microsoft.com/office/drawing/2014/main" id="{43C4A894-8B64-3AFF-9699-BF3CB1DC5528}"/>
              </a:ext>
            </a:extLst>
          </p:cNvPr>
          <p:cNvSpPr txBox="1"/>
          <p:nvPr/>
        </p:nvSpPr>
        <p:spPr>
          <a:xfrm>
            <a:off x="3493767" y="2575065"/>
            <a:ext cx="145923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b="1" dirty="0">
                <a:solidFill>
                  <a:srgbClr val="F1F1F1"/>
                </a:solidFill>
              </a:rPr>
              <a:t>adm-chemal@altaigov.ru</a:t>
            </a:r>
          </a:p>
          <a:p>
            <a:endParaRPr lang="x-none" sz="1000" b="1" dirty="0">
              <a:solidFill>
                <a:srgbClr val="F1F1F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7CE70322-5299-BAFB-9D25-A77A515063F3}"/>
              </a:ext>
            </a:extLst>
          </p:cNvPr>
          <p:cNvSpPr txBox="1"/>
          <p:nvPr/>
        </p:nvSpPr>
        <p:spPr>
          <a:xfrm>
            <a:off x="872824" y="3343158"/>
            <a:ext cx="4080741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F1F1F1"/>
                </a:solidFill>
              </a:rPr>
              <a:t>Автономная некоммерческая организация </a:t>
            </a:r>
            <a:r>
              <a:rPr lang="ru-RU" sz="1100" b="1" dirty="0" smtClean="0">
                <a:solidFill>
                  <a:srgbClr val="F1F1F1"/>
                </a:solidFill>
              </a:rPr>
              <a:t>«Центр </a:t>
            </a:r>
            <a:r>
              <a:rPr lang="ru-RU" sz="1100" b="1" dirty="0">
                <a:solidFill>
                  <a:srgbClr val="F1F1F1"/>
                </a:solidFill>
              </a:rPr>
              <a:t>поддержки предпринимательской и инвестиционной деятельности Республики Алтай </a:t>
            </a:r>
            <a:r>
              <a:rPr lang="ru-RU" sz="1100" b="1" dirty="0" smtClean="0">
                <a:solidFill>
                  <a:srgbClr val="F1F1F1"/>
                </a:solidFill>
              </a:rPr>
              <a:t>«Мой </a:t>
            </a:r>
            <a:r>
              <a:rPr lang="ru-RU" sz="1100" b="1" dirty="0">
                <a:solidFill>
                  <a:srgbClr val="F1F1F1"/>
                </a:solidFill>
              </a:rPr>
              <a:t>бизнес»</a:t>
            </a:r>
            <a:endParaRPr lang="x-none" sz="1100" b="1" dirty="0">
              <a:solidFill>
                <a:srgbClr val="F1F1F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="" xmlns:a16="http://schemas.microsoft.com/office/drawing/2014/main" id="{443498F8-1200-3A46-00DC-87A80C8555DD}"/>
              </a:ext>
            </a:extLst>
          </p:cNvPr>
          <p:cNvSpPr txBox="1"/>
          <p:nvPr/>
        </p:nvSpPr>
        <p:spPr>
          <a:xfrm>
            <a:off x="5534654" y="2580847"/>
            <a:ext cx="209572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главы Чемальского района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1" name="Рисунок 110" descr="Маркер со сплошной заливкой">
            <a:extLst>
              <a:ext uri="{FF2B5EF4-FFF2-40B4-BE49-F238E27FC236}">
                <a16:creationId xmlns="" xmlns:a16="http://schemas.microsoft.com/office/drawing/2014/main" id="{92658D91-4F1A-1013-617D-AC88E6FD41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2824" y="3932519"/>
            <a:ext cx="180000" cy="180000"/>
          </a:xfrm>
          <a:prstGeom prst="rect">
            <a:avLst/>
          </a:prstGeom>
        </p:spPr>
      </p:pic>
      <p:pic>
        <p:nvPicPr>
          <p:cNvPr id="112" name="Рисунок 111" descr="Телефонная трубка со сплошной заливкой">
            <a:extLst>
              <a:ext uri="{FF2B5EF4-FFF2-40B4-BE49-F238E27FC236}">
                <a16:creationId xmlns="" xmlns:a16="http://schemas.microsoft.com/office/drawing/2014/main" id="{5944BED6-27AA-8456-5FE5-59D0D2C718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48307" y="3932519"/>
            <a:ext cx="180000" cy="180000"/>
          </a:xfrm>
          <a:prstGeom prst="rect">
            <a:avLst/>
          </a:prstGeom>
        </p:spPr>
      </p:pic>
      <p:pic>
        <p:nvPicPr>
          <p:cNvPr id="113" name="Рисунок 112" descr="Конверт со сплошной заливкой">
            <a:extLst>
              <a:ext uri="{FF2B5EF4-FFF2-40B4-BE49-F238E27FC236}">
                <a16:creationId xmlns="" xmlns:a16="http://schemas.microsoft.com/office/drawing/2014/main" id="{E947C747-D55E-C59C-CF17-86D66C0DC7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48307" y="4217111"/>
            <a:ext cx="180000" cy="180000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="" xmlns:a16="http://schemas.microsoft.com/office/drawing/2014/main" id="{E506FE83-E43F-D5FE-C569-AAFD741095BB}"/>
              </a:ext>
            </a:extLst>
          </p:cNvPr>
          <p:cNvSpPr txBox="1"/>
          <p:nvPr/>
        </p:nvSpPr>
        <p:spPr>
          <a:xfrm>
            <a:off x="1156814" y="3953269"/>
            <a:ext cx="181083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F1F1F1"/>
                </a:solidFill>
              </a:rPr>
              <a:t>649000 Республика Алтай, г. Горно-Алтайск, ул. Комсомольская, 9</a:t>
            </a:r>
            <a:endParaRPr lang="x-none" sz="900" b="1" dirty="0">
              <a:solidFill>
                <a:srgbClr val="F1F1F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="" xmlns:a16="http://schemas.microsoft.com/office/drawing/2014/main" id="{50529039-4229-11E7-959A-27667A61D1C6}"/>
              </a:ext>
            </a:extLst>
          </p:cNvPr>
          <p:cNvSpPr txBox="1"/>
          <p:nvPr/>
        </p:nvSpPr>
        <p:spPr>
          <a:xfrm>
            <a:off x="3493768" y="3953269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8 388 22 4 72 41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="" xmlns:a16="http://schemas.microsoft.com/office/drawing/2014/main" id="{279D6FDC-FDEE-BD4F-4A25-B7646B86629F}"/>
              </a:ext>
            </a:extLst>
          </p:cNvPr>
          <p:cNvSpPr txBox="1"/>
          <p:nvPr/>
        </p:nvSpPr>
        <p:spPr>
          <a:xfrm>
            <a:off x="3493768" y="4243849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rgbClr val="F1F1F1"/>
                </a:solidFill>
              </a:rPr>
              <a:t>mybiz04@bk.ru</a:t>
            </a:r>
            <a:endParaRPr lang="x-none" sz="900" b="1" dirty="0">
              <a:solidFill>
                <a:srgbClr val="F1F1F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7" name="Рисунок 116" descr="Маркер со сплошной заливкой">
            <a:extLst>
              <a:ext uri="{FF2B5EF4-FFF2-40B4-BE49-F238E27FC236}">
                <a16:creationId xmlns="" xmlns:a16="http://schemas.microsoft.com/office/drawing/2014/main" id="{7AEB7BDC-832C-9A62-9941-04879F5EA9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2824" y="5612238"/>
            <a:ext cx="180000" cy="180000"/>
          </a:xfrm>
          <a:prstGeom prst="rect">
            <a:avLst/>
          </a:prstGeom>
        </p:spPr>
      </p:pic>
      <p:pic>
        <p:nvPicPr>
          <p:cNvPr id="118" name="Рисунок 117" descr="Телефонная трубка со сплошной заливкой">
            <a:extLst>
              <a:ext uri="{FF2B5EF4-FFF2-40B4-BE49-F238E27FC236}">
                <a16:creationId xmlns="" xmlns:a16="http://schemas.microsoft.com/office/drawing/2014/main" id="{8FD9D260-D463-34A4-718B-C085B76BE1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48307" y="5612238"/>
            <a:ext cx="180000" cy="180000"/>
          </a:xfrm>
          <a:prstGeom prst="rect">
            <a:avLst/>
          </a:prstGeom>
        </p:spPr>
      </p:pic>
      <p:pic>
        <p:nvPicPr>
          <p:cNvPr id="119" name="Рисунок 118" descr="Конверт со сплошной заливкой">
            <a:extLst>
              <a:ext uri="{FF2B5EF4-FFF2-40B4-BE49-F238E27FC236}">
                <a16:creationId xmlns="" xmlns:a16="http://schemas.microsoft.com/office/drawing/2014/main" id="{1F5CAFCB-AE4F-4EB2-1316-9620E09C53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48307" y="5896830"/>
            <a:ext cx="180000" cy="180000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="" xmlns:a16="http://schemas.microsoft.com/office/drawing/2014/main" id="{9D1CF503-7447-E298-2516-E4BD72457399}"/>
              </a:ext>
            </a:extLst>
          </p:cNvPr>
          <p:cNvSpPr txBox="1"/>
          <p:nvPr/>
        </p:nvSpPr>
        <p:spPr>
          <a:xfrm>
            <a:off x="1156814" y="5632988"/>
            <a:ext cx="181083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полный адрес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="" xmlns:a16="http://schemas.microsoft.com/office/drawing/2014/main" id="{7E94770E-689F-2C9E-757E-15C8471B1841}"/>
              </a:ext>
            </a:extLst>
          </p:cNvPr>
          <p:cNvSpPr txBox="1"/>
          <p:nvPr/>
        </p:nvSpPr>
        <p:spPr>
          <a:xfrm>
            <a:off x="3493768" y="5632988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+ 7 …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="" xmlns:a16="http://schemas.microsoft.com/office/drawing/2014/main" id="{B5340265-A72B-D72A-4088-C5E5C7971A51}"/>
              </a:ext>
            </a:extLst>
          </p:cNvPr>
          <p:cNvSpPr txBox="1"/>
          <p:nvPr/>
        </p:nvSpPr>
        <p:spPr>
          <a:xfrm>
            <a:off x="3493768" y="5923568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почта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7493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28751</TotalTime>
  <Words>1338</Words>
  <Application>Microsoft Office PowerPoint</Application>
  <PresentationFormat>Лист A4 (210x297 мм)</PresentationFormat>
  <Paragraphs>402</Paragraphs>
  <Slides>19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Валерия Гугнина</dc:creator>
  <cp:lastModifiedBy>User</cp:lastModifiedBy>
  <cp:revision>384</cp:revision>
  <cp:lastPrinted>2024-11-26T10:05:50Z</cp:lastPrinted>
  <dcterms:created xsi:type="dcterms:W3CDTF">2023-11-22T14:19:10Z</dcterms:created>
  <dcterms:modified xsi:type="dcterms:W3CDTF">2025-10-20T04:07:47Z</dcterms:modified>
</cp:coreProperties>
</file>