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73" r:id="rId7"/>
    <p:sldId id="270" r:id="rId8"/>
    <p:sldId id="272" r:id="rId9"/>
    <p:sldId id="266" r:id="rId10"/>
    <p:sldId id="265" r:id="rId11"/>
    <p:sldId id="271" r:id="rId12"/>
    <p:sldId id="274" r:id="rId13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A53"/>
    <a:srgbClr val="B00000"/>
    <a:srgbClr val="AD1786"/>
    <a:srgbClr val="4034DC"/>
    <a:srgbClr val="F61233"/>
    <a:srgbClr val="F52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tags" Target="../tags/tag4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oleObject" Target="../embeddings/oleObject2.bin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image" Target="../media/image12.emf"/><Relationship Id="rId2" Type="http://schemas.openxmlformats.org/officeDocument/2006/relationships/tags" Target="../tags/tag5.xml"/><Relationship Id="rId16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image" Target="../media/image2.png"/><Relationship Id="rId10" Type="http://schemas.openxmlformats.org/officeDocument/2006/relationships/tags" Target="../tags/tag13.xml"/><Relationship Id="rId19" Type="http://schemas.openxmlformats.org/officeDocument/2006/relationships/image" Target="../media/image13.emf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der-id.ru/upload/file/get/?id=8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80" y="162182"/>
            <a:ext cx="22383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4822" y="2636912"/>
            <a:ext cx="7799178" cy="2448272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НАЦИОНАЛЬНЫЙ РЕЙТИНГ СОСТОЯНИЯ ИНВЕСТИЦИОННОГО КЛИМАТА В СУБЪЕКТАХ РОССИЙСКОЙ ФЕДЕРАЦИИ</a:t>
            </a:r>
            <a:b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25-26 НОЯБРЯ </a:t>
            </a:r>
            <a:r>
              <a:rPr lang="ru-RU" sz="18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2014  	     </a:t>
            </a:r>
            <a:r>
              <a:rPr lang="ru-RU" sz="18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8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РЕСПУБЛИКА АЛТАЙ</a:t>
            </a:r>
            <a:endParaRPr lang="ru-RU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03648" y="4221088"/>
            <a:ext cx="41044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21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 flipH="1">
            <a:off x="5592190" y="6265334"/>
            <a:ext cx="2520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5345833" y="5655294"/>
            <a:ext cx="2520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583939" y="6261303"/>
            <a:ext cx="2520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431540" y="5690449"/>
            <a:ext cx="2520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7569123" y="3284985"/>
            <a:ext cx="1" cy="6134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4418853" y="3295269"/>
            <a:ext cx="1" cy="6134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15" idx="1"/>
          </p:cNvCxnSpPr>
          <p:nvPr/>
        </p:nvCxnSpPr>
        <p:spPr>
          <a:xfrm flipH="1">
            <a:off x="2702105" y="1989745"/>
            <a:ext cx="33982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179513" y="3898447"/>
            <a:ext cx="2520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179513" y="2441497"/>
            <a:ext cx="2520280" cy="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79513" y="1155158"/>
            <a:ext cx="302433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85392" y="46364"/>
            <a:ext cx="64807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НАЦИОНАЛЬНЫЙ РЕЙТИНГ</a:t>
            </a:r>
          </a:p>
          <a:p>
            <a:pPr algn="ctr"/>
            <a:r>
              <a:rPr lang="ru-RU" sz="16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Цели, Задачи, Участники</a:t>
            </a:r>
            <a:endParaRPr lang="ru-RU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847" y="1005224"/>
            <a:ext cx="2075090" cy="360040"/>
          </a:xfrm>
          <a:prstGeom prst="rect">
            <a:avLst/>
          </a:prstGeom>
          <a:solidFill>
            <a:srgbClr val="00206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ЦЕЛЬ</a:t>
            </a:r>
            <a:endParaRPr lang="ru-RU" sz="16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1574" y="879047"/>
            <a:ext cx="5904655" cy="61239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Оценить результаты усилий органов власти всех уровней в регионе по созданию благоприятных условий ведения бизнеса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7847" y="2256936"/>
            <a:ext cx="2075090" cy="360040"/>
          </a:xfrm>
          <a:prstGeom prst="rect">
            <a:avLst/>
          </a:prstGeom>
          <a:solidFill>
            <a:srgbClr val="00206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ЗАДАЧИ</a:t>
            </a:r>
            <a:endParaRPr lang="ru-RU" sz="16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41930" y="1836646"/>
            <a:ext cx="5904655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Выявить лучшие практики по работе с инвесторами в регионах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41573" y="2283858"/>
            <a:ext cx="5904655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Создать систему стимулов для органов власти в регионах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41572" y="2742455"/>
            <a:ext cx="5904655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Оценить усилия по внедрению Стандарта и дорожных карт НПИ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7847" y="3760022"/>
            <a:ext cx="2075090" cy="360040"/>
          </a:xfrm>
          <a:prstGeom prst="rect">
            <a:avLst/>
          </a:prstGeom>
          <a:solidFill>
            <a:srgbClr val="00206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ИНИЦИАТОРЫ</a:t>
            </a:r>
            <a:endParaRPr lang="ru-RU" sz="16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41931" y="3416779"/>
            <a:ext cx="2754206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Деловая Россия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1931" y="3898448"/>
            <a:ext cx="2754206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Опора России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192021" y="3416778"/>
            <a:ext cx="2754206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РСПП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92021" y="3898447"/>
            <a:ext cx="2754206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ТПП РФ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41572" y="4357044"/>
            <a:ext cx="5904655" cy="3061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Агентство стратегических инициатив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07504" y="4797152"/>
            <a:ext cx="90364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041572" y="4941168"/>
            <a:ext cx="2754565" cy="360040"/>
          </a:xfrm>
          <a:prstGeom prst="rect">
            <a:avLst/>
          </a:prstGeom>
          <a:solidFill>
            <a:srgbClr val="B000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ИСТОЧНИКИ ДАННЫХ</a:t>
            </a:r>
            <a:endParaRPr lang="ru-RU" sz="16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5517232"/>
            <a:ext cx="207509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СТАТИСТИКА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71938" y="5506097"/>
            <a:ext cx="1861031" cy="38230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Данные</a:t>
            </a:r>
            <a:endParaRPr lang="ru-RU" sz="1400" b="1" dirty="0" smtClean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ФОИВ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9512" y="6074180"/>
            <a:ext cx="207509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ЭКСПЕРТНЫЕ ОПРОСЫ</a:t>
            </a:r>
          </a:p>
          <a:p>
            <a:pPr algn="ctr"/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(30-40 РЕСПОНДЕНТОВ НА РЕГИОН)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63202" y="6054851"/>
            <a:ext cx="1861031" cy="38230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2500-3500</a:t>
            </a:r>
          </a:p>
          <a:p>
            <a:pPr algn="ctr"/>
            <a:r>
              <a:rPr lang="ru-RU" sz="11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Предпринимателей</a:t>
            </a:r>
            <a:endParaRPr lang="ru-RU" sz="14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419034" y="5492556"/>
            <a:ext cx="2673246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СПЕЦИАЛЬНЫЕ ОПРОСЫ</a:t>
            </a:r>
          </a:p>
          <a:p>
            <a:pPr algn="ctr"/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(13 ГРУПП ПО 25 РЕСПОНДЕНТОВ НА РЕГИОН)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81953" y="5492556"/>
            <a:ext cx="1861031" cy="38230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27000</a:t>
            </a:r>
          </a:p>
          <a:p>
            <a:pPr algn="ctr"/>
            <a:r>
              <a:rPr lang="ru-RU" sz="10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Предпринимателей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419034" y="6074180"/>
            <a:ext cx="2673246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ОБЩИЕ ОПРОСЫ</a:t>
            </a:r>
          </a:p>
          <a:p>
            <a:pPr algn="ctr"/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(300 РЕСПОНДЕНТОВ НА РЕГИОН)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181952" y="6074180"/>
            <a:ext cx="1861031" cy="38230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25000</a:t>
            </a:r>
          </a:p>
          <a:p>
            <a:pPr algn="ctr"/>
            <a:r>
              <a:rPr lang="ru-RU" sz="1000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Предпринимателей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79512" y="879047"/>
            <a:ext cx="0" cy="324101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699792" y="1987441"/>
            <a:ext cx="0" cy="90811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2702106" y="2436956"/>
            <a:ext cx="33982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2699792" y="2895553"/>
            <a:ext cx="33982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2704418" y="3295269"/>
            <a:ext cx="1" cy="6134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07214" y="3295269"/>
            <a:ext cx="623901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24" idx="0"/>
          </p:cNvCxnSpPr>
          <p:nvPr/>
        </p:nvCxnSpPr>
        <p:spPr>
          <a:xfrm flipH="1">
            <a:off x="5993900" y="3295269"/>
            <a:ext cx="357" cy="106177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6" descr="http://www.novaem.ru/_upload/upl_img_photo1292585929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21" y="3371039"/>
            <a:ext cx="402656" cy="38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http://www.bashdeloros.ru/wp-content/uploads/2012/07/b_76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03" y="3371605"/>
            <a:ext cx="527318" cy="3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http://29p.ru/wp-content/uploads/2010/10/1270717244_bezymyanny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536" y="3875578"/>
            <a:ext cx="476141" cy="32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http://apps4all.ru/upload/iblock/d4f/opor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585" y="3862164"/>
            <a:ext cx="482236" cy="35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http://investrb.ru/npi/asi_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160" y="4351753"/>
            <a:ext cx="555086" cy="31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21263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ФАКТОРЫ И НАПРАВЛЕНИЯ РЕЙТИНГА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ColumnHeader"/>
          <p:cNvSpPr>
            <a:spLocks noChangeArrowheads="1"/>
          </p:cNvSpPr>
          <p:nvPr/>
        </p:nvSpPr>
        <p:spPr bwMode="gray">
          <a:xfrm>
            <a:off x="1131864" y="1961279"/>
            <a:ext cx="1810507" cy="797004"/>
          </a:xfrm>
          <a:prstGeom prst="rect">
            <a:avLst/>
          </a:prstGeom>
          <a:solidFill>
            <a:srgbClr val="177B57"/>
          </a:solidFill>
          <a:ln w="9525" algn="ctr">
            <a:solidFill>
              <a:srgbClr val="177B57"/>
            </a:solidFill>
            <a:round/>
            <a:headEnd/>
            <a:tailEnd/>
          </a:ln>
        </p:spPr>
        <p:txBody>
          <a:bodyPr wrap="square" lIns="45719" tIns="45719" rIns="45719" bIns="45719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Регуляторная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среда </a:t>
            </a:r>
          </a:p>
        </p:txBody>
      </p:sp>
      <p:sp>
        <p:nvSpPr>
          <p:cNvPr id="119" name="ColumnHeader"/>
          <p:cNvSpPr>
            <a:spLocks noChangeArrowheads="1"/>
          </p:cNvSpPr>
          <p:nvPr/>
        </p:nvSpPr>
        <p:spPr bwMode="gray">
          <a:xfrm>
            <a:off x="5215830" y="1961279"/>
            <a:ext cx="1810507" cy="797004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square" lIns="45719" tIns="45719" rIns="45719" bIns="45719" anchor="ctr"/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Инфраструктура и ресурсы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ColumnHeader"/>
          <p:cNvSpPr>
            <a:spLocks noChangeArrowheads="1"/>
          </p:cNvSpPr>
          <p:nvPr/>
        </p:nvSpPr>
        <p:spPr bwMode="gray">
          <a:xfrm>
            <a:off x="7260550" y="1961279"/>
            <a:ext cx="1810507" cy="797004"/>
          </a:xfrm>
          <a:prstGeom prst="rect">
            <a:avLst/>
          </a:prstGeom>
          <a:solidFill>
            <a:srgbClr val="1F497D"/>
          </a:solidFill>
          <a:ln w="9525" algn="ctr">
            <a:solidFill>
              <a:srgbClr val="1F497D"/>
            </a:solidFill>
            <a:round/>
            <a:headEnd/>
            <a:tailEnd/>
          </a:ln>
        </p:spPr>
        <p:txBody>
          <a:bodyPr wrap="square" lIns="45719" tIns="45719" rIns="45719" bIns="45719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Поддержка </a:t>
            </a:r>
            <a:endParaRPr lang="en-US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малого </a:t>
            </a:r>
            <a:b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предпринимательства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NumberBall"/>
          <p:cNvSpPr>
            <a:spLocks noChangeAspect="1" noChangeArrowheads="1"/>
          </p:cNvSpPr>
          <p:nvPr/>
        </p:nvSpPr>
        <p:spPr bwMode="gray">
          <a:xfrm>
            <a:off x="1003008" y="2204285"/>
            <a:ext cx="277852" cy="288000"/>
          </a:xfrm>
          <a:prstGeom prst="ellipse">
            <a:avLst/>
          </a:prstGeom>
          <a:solidFill>
            <a:srgbClr val="177B57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NumberBall"/>
          <p:cNvSpPr>
            <a:spLocks noChangeAspect="1" noChangeArrowheads="1"/>
          </p:cNvSpPr>
          <p:nvPr/>
        </p:nvSpPr>
        <p:spPr bwMode="gray">
          <a:xfrm>
            <a:off x="5067150" y="2204285"/>
            <a:ext cx="277852" cy="2880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B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NumberBall"/>
          <p:cNvSpPr>
            <a:spLocks noChangeAspect="1" noChangeArrowheads="1"/>
          </p:cNvSpPr>
          <p:nvPr/>
        </p:nvSpPr>
        <p:spPr bwMode="gray">
          <a:xfrm>
            <a:off x="7141607" y="2204285"/>
            <a:ext cx="277852" cy="288000"/>
          </a:xfrm>
          <a:prstGeom prst="ellipse">
            <a:avLst/>
          </a:prstGeom>
          <a:solidFill>
            <a:srgbClr val="1F497D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239734" y="1196752"/>
            <a:ext cx="3913560" cy="548773"/>
          </a:xfrm>
          <a:prstGeom prst="rect">
            <a:avLst/>
          </a:prstGeom>
          <a:solidFill>
            <a:srgbClr val="D2E0E6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89000" fontAlgn="base">
              <a:spcBef>
                <a:spcPct val="0"/>
              </a:spcBef>
              <a:spcAft>
                <a:spcPct val="0"/>
              </a:spcAft>
              <a:buClr>
                <a:srgbClr val="177B57"/>
              </a:buClr>
              <a:buSzPct val="100000"/>
            </a:pPr>
            <a:r>
              <a:rPr lang="ru-RU" sz="1200" b="1" dirty="0" smtClean="0"/>
              <a:t>Усилия региональных властей по улучшению инвестиционного климата в регионе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7504" y="1196752"/>
            <a:ext cx="872268" cy="704304"/>
          </a:xfrm>
          <a:prstGeom prst="rect">
            <a:avLst/>
          </a:prstGeom>
          <a:solidFill>
            <a:srgbClr val="95B3D7"/>
          </a:solidFill>
          <a:ln w="9525" cap="flat" cmpd="sng" algn="ctr">
            <a:solidFill>
              <a:srgbClr val="95B3D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89000" fontAlgn="base">
              <a:spcBef>
                <a:spcPct val="0"/>
              </a:spcBef>
              <a:spcAft>
                <a:spcPct val="0"/>
              </a:spcAft>
              <a:buClr>
                <a:srgbClr val="177B57"/>
              </a:buClr>
              <a:buSzPct val="100000"/>
            </a:pPr>
            <a:r>
              <a:rPr lang="ru-RU" sz="1200" b="1" dirty="0" smtClean="0"/>
              <a:t>Предмет рейтинга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504" y="1967269"/>
            <a:ext cx="872268" cy="791778"/>
          </a:xfrm>
          <a:prstGeom prst="rect">
            <a:avLst/>
          </a:prstGeom>
          <a:solidFill>
            <a:srgbClr val="95B3D7"/>
          </a:solidFill>
          <a:ln w="9525" cap="flat" cmpd="sng" algn="ctr">
            <a:solidFill>
              <a:srgbClr val="95B3D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89000" fontAlgn="base">
              <a:spcBef>
                <a:spcPct val="0"/>
              </a:spcBef>
              <a:spcAft>
                <a:spcPct val="0"/>
              </a:spcAft>
              <a:buClr>
                <a:srgbClr val="177B57"/>
              </a:buClr>
              <a:buSzPct val="100000"/>
            </a:pPr>
            <a:r>
              <a:rPr lang="ru-RU" sz="1200" b="1" dirty="0" err="1" smtClean="0"/>
              <a:t>Направ-ления</a:t>
            </a:r>
            <a:endParaRPr lang="ru-RU" sz="1200" b="1" dirty="0" smtClean="0"/>
          </a:p>
        </p:txBody>
      </p:sp>
      <p:sp>
        <p:nvSpPr>
          <p:cNvPr id="127" name="TextBox 126"/>
          <p:cNvSpPr txBox="1"/>
          <p:nvPr/>
        </p:nvSpPr>
        <p:spPr>
          <a:xfrm>
            <a:off x="107504" y="2825260"/>
            <a:ext cx="872268" cy="2883648"/>
          </a:xfrm>
          <a:prstGeom prst="rect">
            <a:avLst/>
          </a:prstGeom>
          <a:solidFill>
            <a:srgbClr val="95B3D7"/>
          </a:solidFill>
          <a:ln w="9525" cap="flat" cmpd="sng" algn="ctr">
            <a:solidFill>
              <a:srgbClr val="95B3D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89000" fontAlgn="base">
              <a:spcBef>
                <a:spcPct val="0"/>
              </a:spcBef>
              <a:spcAft>
                <a:spcPct val="0"/>
              </a:spcAft>
              <a:buClr>
                <a:srgbClr val="177B57"/>
              </a:buClr>
              <a:buSzPct val="100000"/>
            </a:pPr>
            <a:r>
              <a:rPr lang="ru-RU" sz="1200" b="1" dirty="0" smtClean="0"/>
              <a:t>Факторы</a:t>
            </a:r>
          </a:p>
        </p:txBody>
      </p:sp>
      <p:cxnSp>
        <p:nvCxnSpPr>
          <p:cNvPr id="128" name="Elbow Connector 31"/>
          <p:cNvCxnSpPr>
            <a:stCxn id="124" idx="2"/>
            <a:endCxn id="118" idx="0"/>
          </p:cNvCxnSpPr>
          <p:nvPr/>
        </p:nvCxnSpPr>
        <p:spPr bwMode="auto">
          <a:xfrm rot="5400000">
            <a:off x="3508939" y="273704"/>
            <a:ext cx="215754" cy="3159397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Elbow Connector 32"/>
          <p:cNvCxnSpPr>
            <a:stCxn id="124" idx="2"/>
            <a:endCxn id="120" idx="0"/>
          </p:cNvCxnSpPr>
          <p:nvPr/>
        </p:nvCxnSpPr>
        <p:spPr bwMode="auto">
          <a:xfrm rot="16200000" flipH="1">
            <a:off x="6573282" y="368757"/>
            <a:ext cx="215754" cy="296929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Elbow Connector 33"/>
          <p:cNvCxnSpPr>
            <a:stCxn id="124" idx="2"/>
            <a:endCxn id="119" idx="0"/>
          </p:cNvCxnSpPr>
          <p:nvPr/>
        </p:nvCxnSpPr>
        <p:spPr bwMode="auto">
          <a:xfrm rot="16200000" flipH="1">
            <a:off x="5550922" y="1391117"/>
            <a:ext cx="215754" cy="924569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1" name="ColumnHeader"/>
          <p:cNvSpPr>
            <a:spLocks noChangeArrowheads="1"/>
          </p:cNvSpPr>
          <p:nvPr/>
        </p:nvSpPr>
        <p:spPr bwMode="gray">
          <a:xfrm>
            <a:off x="3174759" y="1961280"/>
            <a:ext cx="1810507" cy="797004"/>
          </a:xfrm>
          <a:prstGeom prst="rect">
            <a:avLst/>
          </a:prstGeom>
          <a:solidFill>
            <a:srgbClr val="DC6E00"/>
          </a:solidFill>
          <a:ln w="9525" algn="ctr">
            <a:solidFill>
              <a:srgbClr val="DC6E00"/>
            </a:solidFill>
            <a:round/>
            <a:headEnd/>
            <a:tailEnd/>
          </a:ln>
        </p:spPr>
        <p:txBody>
          <a:bodyPr wrap="square" lIns="0" tIns="45719" rIns="0" bIns="45719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Институты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для бизнеса</a:t>
            </a:r>
          </a:p>
        </p:txBody>
      </p:sp>
      <p:sp>
        <p:nvSpPr>
          <p:cNvPr id="132" name="NumberBall"/>
          <p:cNvSpPr>
            <a:spLocks noChangeAspect="1" noChangeArrowheads="1"/>
          </p:cNvSpPr>
          <p:nvPr/>
        </p:nvSpPr>
        <p:spPr bwMode="gray">
          <a:xfrm>
            <a:off x="3006256" y="2204286"/>
            <a:ext cx="277852" cy="288000"/>
          </a:xfrm>
          <a:prstGeom prst="ellipse">
            <a:avLst/>
          </a:prstGeom>
          <a:solidFill>
            <a:srgbClr val="DC6E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ColumnContent"/>
          <p:cNvSpPr>
            <a:spLocks noChangeArrowheads="1"/>
          </p:cNvSpPr>
          <p:nvPr/>
        </p:nvSpPr>
        <p:spPr bwMode="gray">
          <a:xfrm>
            <a:off x="7260549" y="2826773"/>
            <a:ext cx="1810507" cy="288364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45719" rIns="0" bIns="45719" anchor="t" anchorCtr="0">
            <a:noAutofit/>
          </a:bodyPr>
          <a:lstStyle/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Уровень развития малого предпринимательства в субъекте РФ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Качество организационной, инфраструктурной и информационной поддержки малого предпринимательства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нефинансовой поддержки малого предпринимательства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финансовой поддержки малого предпринимательства</a:t>
            </a:r>
          </a:p>
          <a:p>
            <a:pPr marL="455613" lvl="1" indent="-166688">
              <a:spcBef>
                <a:spcPts val="600"/>
              </a:spcBef>
              <a:buClr>
                <a:srgbClr val="345782"/>
              </a:buClr>
              <a:buSzPct val="100000"/>
              <a:buFont typeface="Arial"/>
              <a:buChar char="–"/>
            </a:pPr>
            <a:endParaRPr lang="ru-RU" sz="1000" dirty="0" smtClean="0">
              <a:solidFill>
                <a:srgbClr val="000000"/>
              </a:solidFill>
              <a:latin typeface="Arial"/>
            </a:endParaRPr>
          </a:p>
          <a:p>
            <a:pPr marL="228600" indent="-228600">
              <a:spcBef>
                <a:spcPts val="600"/>
              </a:spcBef>
              <a:buClr>
                <a:srgbClr val="345782"/>
              </a:buClr>
              <a:buSzPct val="100000"/>
            </a:pPr>
            <a:endParaRPr lang="ru-RU" sz="1000" dirty="0" smtClean="0">
              <a:latin typeface="Arial"/>
            </a:endParaRPr>
          </a:p>
        </p:txBody>
      </p:sp>
      <p:sp>
        <p:nvSpPr>
          <p:cNvPr id="134" name="TextColumnContent"/>
          <p:cNvSpPr>
            <a:spLocks noChangeArrowheads="1"/>
          </p:cNvSpPr>
          <p:nvPr/>
        </p:nvSpPr>
        <p:spPr bwMode="gray">
          <a:xfrm>
            <a:off x="3174759" y="2826773"/>
            <a:ext cx="1812724" cy="288364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45719" rIns="0" bIns="45719" anchor="t" anchorCtr="0">
            <a:noAutofit/>
          </a:bodyPr>
          <a:lstStyle/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институтов, обеспечивающих защищенность бизнеса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</a:rPr>
              <a:t>Административное давление на бизнес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работы организационных механизмов поддержки бизнеса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Качество информационной поддержки инвесторов и бизнеса</a:t>
            </a:r>
          </a:p>
        </p:txBody>
      </p:sp>
      <p:sp>
        <p:nvSpPr>
          <p:cNvPr id="135" name="Rectangle 21"/>
          <p:cNvSpPr/>
          <p:nvPr/>
        </p:nvSpPr>
        <p:spPr>
          <a:xfrm>
            <a:off x="1131864" y="2826772"/>
            <a:ext cx="1810507" cy="2883648"/>
          </a:xfrm>
          <a:prstGeom prst="rect">
            <a:avLst/>
          </a:prstGeom>
        </p:spPr>
        <p:txBody>
          <a:bodyPr wrap="square" lIns="0" tIns="45719" rIns="0" bIns="45719" anchor="t" anchorCtr="0">
            <a:noAutofit/>
          </a:bodyPr>
          <a:lstStyle/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регистрации предприятий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 выдаче разрешений на строительство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 регистрации прав собственности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 выдаче лицензий 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 подключению электроэнергии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 подключению к газопроводу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endParaRPr lang="ru-RU" sz="10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NumberBall"/>
          <p:cNvSpPr>
            <a:spLocks noChangeAspect="1" noChangeArrowheads="1"/>
          </p:cNvSpPr>
          <p:nvPr/>
        </p:nvSpPr>
        <p:spPr bwMode="gray">
          <a:xfrm>
            <a:off x="1025531" y="2875146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A1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NumberBall"/>
          <p:cNvSpPr>
            <a:spLocks noChangeAspect="1" noChangeArrowheads="1"/>
          </p:cNvSpPr>
          <p:nvPr/>
        </p:nvSpPr>
        <p:spPr bwMode="gray">
          <a:xfrm>
            <a:off x="1025531" y="3285532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NumberBall"/>
          <p:cNvSpPr>
            <a:spLocks noChangeAspect="1" noChangeArrowheads="1"/>
          </p:cNvSpPr>
          <p:nvPr/>
        </p:nvSpPr>
        <p:spPr bwMode="gray">
          <a:xfrm>
            <a:off x="1025531" y="3791448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NumberBall"/>
          <p:cNvSpPr>
            <a:spLocks noChangeAspect="1" noChangeArrowheads="1"/>
          </p:cNvSpPr>
          <p:nvPr/>
        </p:nvSpPr>
        <p:spPr bwMode="gray">
          <a:xfrm>
            <a:off x="1025531" y="4282124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NumberBall"/>
          <p:cNvSpPr>
            <a:spLocks noChangeAspect="1" noChangeArrowheads="1"/>
          </p:cNvSpPr>
          <p:nvPr/>
        </p:nvSpPr>
        <p:spPr bwMode="gray">
          <a:xfrm>
            <a:off x="1025531" y="4669624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NumberBall"/>
          <p:cNvSpPr>
            <a:spLocks noChangeAspect="1" noChangeArrowheads="1"/>
          </p:cNvSpPr>
          <p:nvPr/>
        </p:nvSpPr>
        <p:spPr bwMode="gray">
          <a:xfrm>
            <a:off x="3058088" y="2890727"/>
            <a:ext cx="208389" cy="216000"/>
          </a:xfrm>
          <a:prstGeom prst="ellipse">
            <a:avLst/>
          </a:prstGeom>
          <a:solidFill>
            <a:srgbClr val="DC6E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NumberBall"/>
          <p:cNvSpPr>
            <a:spLocks noChangeAspect="1" noChangeArrowheads="1"/>
          </p:cNvSpPr>
          <p:nvPr/>
        </p:nvSpPr>
        <p:spPr bwMode="gray">
          <a:xfrm>
            <a:off x="3058088" y="3522128"/>
            <a:ext cx="208389" cy="216000"/>
          </a:xfrm>
          <a:prstGeom prst="ellipse">
            <a:avLst/>
          </a:prstGeom>
          <a:solidFill>
            <a:srgbClr val="DC6E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Б2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NumberBall"/>
          <p:cNvSpPr>
            <a:spLocks noChangeAspect="1" noChangeArrowheads="1"/>
          </p:cNvSpPr>
          <p:nvPr/>
        </p:nvSpPr>
        <p:spPr bwMode="gray">
          <a:xfrm>
            <a:off x="3058088" y="3930084"/>
            <a:ext cx="208389" cy="216000"/>
          </a:xfrm>
          <a:prstGeom prst="ellipse">
            <a:avLst/>
          </a:prstGeom>
          <a:solidFill>
            <a:srgbClr val="DC6E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Б3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NumberBall"/>
          <p:cNvSpPr>
            <a:spLocks noChangeAspect="1" noChangeArrowheads="1"/>
          </p:cNvSpPr>
          <p:nvPr/>
        </p:nvSpPr>
        <p:spPr bwMode="gray">
          <a:xfrm>
            <a:off x="3058088" y="4593308"/>
            <a:ext cx="208389" cy="216000"/>
          </a:xfrm>
          <a:prstGeom prst="ellipse">
            <a:avLst/>
          </a:prstGeom>
          <a:solidFill>
            <a:srgbClr val="DC6E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Б4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Rectangle 48"/>
          <p:cNvSpPr/>
          <p:nvPr/>
        </p:nvSpPr>
        <p:spPr>
          <a:xfrm>
            <a:off x="5215830" y="2826772"/>
            <a:ext cx="1810507" cy="2883648"/>
          </a:xfrm>
          <a:prstGeom prst="rect">
            <a:avLst/>
          </a:prstGeom>
        </p:spPr>
        <p:txBody>
          <a:bodyPr wrap="square" lIns="0" tIns="45719" rIns="0" bIns="45719" anchor="t" anchorCtr="0">
            <a:noAutofit/>
          </a:bodyPr>
          <a:lstStyle/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Качество и доступность инфраструктуры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Эффективность процедур постановки на кадастровый учет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Качество и доступность финансовой поддержки</a:t>
            </a:r>
          </a:p>
          <a:p>
            <a:pPr marL="174625" indent="-174625">
              <a:spcBef>
                <a:spcPts val="600"/>
              </a:spcBef>
              <a:buClr>
                <a:srgbClr val="345782"/>
              </a:buClr>
              <a:buSzPct val="100000"/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Качество и доступность трудовых ресурсов</a:t>
            </a:r>
          </a:p>
        </p:txBody>
      </p:sp>
      <p:sp>
        <p:nvSpPr>
          <p:cNvPr id="146" name="NumberBall"/>
          <p:cNvSpPr>
            <a:spLocks noChangeAspect="1" noChangeArrowheads="1"/>
          </p:cNvSpPr>
          <p:nvPr/>
        </p:nvSpPr>
        <p:spPr bwMode="gray">
          <a:xfrm>
            <a:off x="5106798" y="2883497"/>
            <a:ext cx="208389" cy="2160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latin typeface="Arial" pitchFamily="34" charset="0"/>
                <a:cs typeface="Arial" pitchFamily="34" charset="0"/>
              </a:rPr>
              <a:t>В1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NumberBall"/>
          <p:cNvSpPr>
            <a:spLocks noChangeAspect="1" noChangeArrowheads="1"/>
          </p:cNvSpPr>
          <p:nvPr/>
        </p:nvSpPr>
        <p:spPr bwMode="gray">
          <a:xfrm>
            <a:off x="5106798" y="3282430"/>
            <a:ext cx="208389" cy="2160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latin typeface="Arial" pitchFamily="34" charset="0"/>
                <a:cs typeface="Arial" pitchFamily="34" charset="0"/>
              </a:rPr>
              <a:t>В2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NumberBall"/>
          <p:cNvSpPr>
            <a:spLocks noChangeAspect="1" noChangeArrowheads="1"/>
          </p:cNvSpPr>
          <p:nvPr/>
        </p:nvSpPr>
        <p:spPr bwMode="gray">
          <a:xfrm>
            <a:off x="5106798" y="3743362"/>
            <a:ext cx="208389" cy="2160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latin typeface="Arial" pitchFamily="34" charset="0"/>
                <a:cs typeface="Arial" pitchFamily="34" charset="0"/>
              </a:rPr>
              <a:t>В3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NumberBall"/>
          <p:cNvSpPr>
            <a:spLocks noChangeAspect="1" noChangeArrowheads="1"/>
          </p:cNvSpPr>
          <p:nvPr/>
        </p:nvSpPr>
        <p:spPr bwMode="gray">
          <a:xfrm>
            <a:off x="5106798" y="4151392"/>
            <a:ext cx="208389" cy="2160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latin typeface="Arial" pitchFamily="34" charset="0"/>
                <a:cs typeface="Arial" pitchFamily="34" charset="0"/>
              </a:rPr>
              <a:t>В4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NumberBall"/>
          <p:cNvSpPr>
            <a:spLocks noChangeAspect="1" noChangeArrowheads="1"/>
          </p:cNvSpPr>
          <p:nvPr/>
        </p:nvSpPr>
        <p:spPr bwMode="gray">
          <a:xfrm>
            <a:off x="7177058" y="2899079"/>
            <a:ext cx="208389" cy="2160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NumberBall"/>
          <p:cNvSpPr>
            <a:spLocks noChangeAspect="1" noChangeArrowheads="1"/>
          </p:cNvSpPr>
          <p:nvPr/>
        </p:nvSpPr>
        <p:spPr bwMode="gray">
          <a:xfrm>
            <a:off x="7177058" y="3404196"/>
            <a:ext cx="208389" cy="2160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Г2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NumberBall"/>
          <p:cNvSpPr>
            <a:spLocks noChangeAspect="1" noChangeArrowheads="1"/>
          </p:cNvSpPr>
          <p:nvPr/>
        </p:nvSpPr>
        <p:spPr bwMode="gray">
          <a:xfrm>
            <a:off x="7177058" y="4230028"/>
            <a:ext cx="208389" cy="2160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Г3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NumberBall"/>
          <p:cNvSpPr>
            <a:spLocks noChangeAspect="1" noChangeArrowheads="1"/>
          </p:cNvSpPr>
          <p:nvPr/>
        </p:nvSpPr>
        <p:spPr bwMode="gray">
          <a:xfrm>
            <a:off x="7177058" y="4943013"/>
            <a:ext cx="208389" cy="2160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Г4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Rounded Rectangle 62"/>
          <p:cNvSpPr/>
          <p:nvPr/>
        </p:nvSpPr>
        <p:spPr bwMode="auto">
          <a:xfrm>
            <a:off x="1581159" y="5858128"/>
            <a:ext cx="911916" cy="311970"/>
          </a:xfrm>
          <a:prstGeom prst="roundRect">
            <a:avLst/>
          </a:prstGeom>
          <a:solidFill>
            <a:srgbClr val="B2B2B2"/>
          </a:solidFill>
          <a:ln w="952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14</a:t>
            </a:r>
          </a:p>
        </p:txBody>
      </p:sp>
      <p:sp>
        <p:nvSpPr>
          <p:cNvPr id="155" name="Rounded Rectangle 63"/>
          <p:cNvSpPr/>
          <p:nvPr/>
        </p:nvSpPr>
        <p:spPr bwMode="auto">
          <a:xfrm>
            <a:off x="3624055" y="5858128"/>
            <a:ext cx="911916" cy="311970"/>
          </a:xfrm>
          <a:prstGeom prst="roundRect">
            <a:avLst/>
          </a:prstGeom>
          <a:solidFill>
            <a:srgbClr val="B2B2B2"/>
          </a:solidFill>
          <a:ln w="952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lang="ru-RU" sz="1200" b="1" dirty="0" smtClean="0"/>
              <a:t>1</a:t>
            </a:r>
            <a:r>
              <a:rPr lang="en-US" sz="1200" b="1" dirty="0" smtClean="0"/>
              <a:t>0</a:t>
            </a:r>
            <a:endParaRPr kumimoji="0" lang="ru-RU" sz="1200" b="1" i="0" u="none" strike="noStrike" cap="none" normalizeH="0" baseline="0" dirty="0" smtClean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56" name="Rounded Rectangle 64"/>
          <p:cNvSpPr/>
          <p:nvPr/>
        </p:nvSpPr>
        <p:spPr bwMode="auto">
          <a:xfrm>
            <a:off x="5665126" y="5858128"/>
            <a:ext cx="911916" cy="311970"/>
          </a:xfrm>
          <a:prstGeom prst="roundRect">
            <a:avLst/>
          </a:prstGeom>
          <a:solidFill>
            <a:srgbClr val="B2B2B2"/>
          </a:solidFill>
          <a:ln w="952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1</a:t>
            </a:r>
            <a:r>
              <a:rPr kumimoji="0" lang="en-US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3</a:t>
            </a:r>
            <a:endParaRPr kumimoji="0" lang="ru-RU" sz="1200" b="1" i="0" u="none" strike="noStrike" cap="none" normalizeH="0" baseline="0" dirty="0" smtClean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57" name="Rounded Rectangle 65"/>
          <p:cNvSpPr/>
          <p:nvPr/>
        </p:nvSpPr>
        <p:spPr bwMode="auto">
          <a:xfrm>
            <a:off x="7709846" y="5858128"/>
            <a:ext cx="911916" cy="311970"/>
          </a:xfrm>
          <a:prstGeom prst="roundRect">
            <a:avLst/>
          </a:prstGeom>
          <a:solidFill>
            <a:srgbClr val="B2B2B2"/>
          </a:solidFill>
          <a:ln w="952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13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07504" y="5775121"/>
            <a:ext cx="872268" cy="432000"/>
          </a:xfrm>
          <a:prstGeom prst="rect">
            <a:avLst/>
          </a:prstGeom>
          <a:solidFill>
            <a:srgbClr val="95B3D7"/>
          </a:solidFill>
          <a:ln w="9525" cap="flat" cmpd="sng" algn="ctr">
            <a:solidFill>
              <a:srgbClr val="95B3D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89000" fontAlgn="base">
              <a:spcBef>
                <a:spcPct val="0"/>
              </a:spcBef>
              <a:spcAft>
                <a:spcPct val="0"/>
              </a:spcAft>
              <a:buClr>
                <a:srgbClr val="177B57"/>
              </a:buClr>
              <a:buSzPct val="100000"/>
            </a:pPr>
            <a:r>
              <a:rPr lang="ru-RU" sz="1200" b="1" dirty="0" smtClean="0"/>
              <a:t>Кол-во </a:t>
            </a:r>
            <a:r>
              <a:rPr lang="ru-RU" sz="1200" b="1" dirty="0" err="1" smtClean="0"/>
              <a:t>показат</a:t>
            </a:r>
            <a:r>
              <a:rPr lang="ru-RU" sz="1200" b="1" dirty="0" smtClean="0"/>
              <a:t>.</a:t>
            </a:r>
          </a:p>
        </p:txBody>
      </p:sp>
      <p:sp>
        <p:nvSpPr>
          <p:cNvPr id="159" name="NumberBall"/>
          <p:cNvSpPr>
            <a:spLocks noChangeAspect="1" noChangeArrowheads="1"/>
          </p:cNvSpPr>
          <p:nvPr/>
        </p:nvSpPr>
        <p:spPr bwMode="gray">
          <a:xfrm>
            <a:off x="1025531" y="5209101"/>
            <a:ext cx="208389" cy="216000"/>
          </a:xfrm>
          <a:prstGeom prst="ellipse">
            <a:avLst/>
          </a:prstGeom>
          <a:solidFill>
            <a:srgbClr val="177B57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9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21263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РЕЗУЛЬТАТЫ РЕЙТИНГА – ИНТЕГРАЛЬНЫЙ ИНДЕКС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26087" y="2059632"/>
            <a:ext cx="2503459" cy="7865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B05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РЕГИОНЫ С НАИБОЛЕЕ ВЫСОКИМИ ЗНАЧЕНИЯМИ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6554268" y="5265204"/>
            <a:ext cx="2488715" cy="7865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РЕГИОНЫ С НАИБОЛЕЕ НИЗКИМИ ЗНАЧЕНИЯМИ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73102"/>
              </p:ext>
            </p:extLst>
          </p:nvPr>
        </p:nvGraphicFramePr>
        <p:xfrm>
          <a:off x="372674" y="980728"/>
          <a:ext cx="5430270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045"/>
                <a:gridCol w="2016225"/>
              </a:tblGrid>
              <a:tr h="15287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РЕГИОН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КАЛУЖСКАЯ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Segoe UI" panose="020B0502040204020203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УЛЬЯНОВСКАЯ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КРАСНОЯРСКИЙ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8952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ТАТАРСТАН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218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КОСТРОМСКАЯ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ТУЛЬСКАЯ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Segoe UI" panose="020B0502040204020203" pitchFamily="34" charset="0"/>
                          <a:cs typeface="Arial" panose="020B0604020202020204" pitchFamily="34" charset="0"/>
                        </a:rPr>
                        <a:t>II</a:t>
                      </a:r>
                      <a:endParaRPr lang="ru-RU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КРАСНОДАРСКИЙ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ТОМСКАЯ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712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АЛТАЙСКИЙ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352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ВЛАДИМИРСКАЯ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Segoe UI" panose="020B0502040204020203" pitchFamily="34" charset="0"/>
                          <a:cs typeface="Arial" panose="020B0604020202020204" pitchFamily="34" charset="0"/>
                        </a:rPr>
                        <a:t>III</a:t>
                      </a:r>
                      <a:endParaRPr lang="ru-RU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РОСТОВСКАЯ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ЧЕЛЯБИНСКАЯ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205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ЛЕНИНГРАДСКАЯ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5288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САМАРСКАЯ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Segoe UI" panose="020B0502040204020203" pitchFamily="34" charset="0"/>
                          <a:cs typeface="Arial" panose="020B0604020202020204" pitchFamily="34" charset="0"/>
                        </a:rPr>
                        <a:t>IV</a:t>
                      </a:r>
                      <a:endParaRPr lang="ru-RU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ХАБАРОВСКИЙ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МОСКВА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6992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САХА (ЯКУТИЯ)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022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СВЕРДЛОВСКАЯ ОБЛАСТЬ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Segoe UI" panose="020B0502040204020203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ru-RU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СТАВРОПОЛЬСКИЙ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САНКТ-ПЕТЕРБУРГ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1928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ПРИМОРСКИЙ КРАЙ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авая фигурная скобка 2"/>
          <p:cNvSpPr/>
          <p:nvPr/>
        </p:nvSpPr>
        <p:spPr>
          <a:xfrm>
            <a:off x="5904528" y="1454910"/>
            <a:ext cx="468433" cy="19442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авая фигурная скобка 27"/>
          <p:cNvSpPr/>
          <p:nvPr/>
        </p:nvSpPr>
        <p:spPr>
          <a:xfrm>
            <a:off x="5878001" y="4871922"/>
            <a:ext cx="468433" cy="15814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90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21263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РЕЗУЛЬТАТЫ РЕЙТИНГА ПО НАПРАВЛЕНИЯМ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45398"/>
              </p:ext>
            </p:extLst>
          </p:nvPr>
        </p:nvGraphicFramePr>
        <p:xfrm>
          <a:off x="2" y="836712"/>
          <a:ext cx="9143999" cy="5789184"/>
        </p:xfrm>
        <a:graphic>
          <a:graphicData uri="http://schemas.openxmlformats.org/drawingml/2006/table">
            <a:tbl>
              <a:tblPr/>
              <a:tblGrid>
                <a:gridCol w="1518280"/>
                <a:gridCol w="547277"/>
                <a:gridCol w="90630"/>
                <a:gridCol w="1561638"/>
                <a:gridCol w="36455"/>
                <a:gridCol w="596267"/>
                <a:gridCol w="73717"/>
                <a:gridCol w="1601940"/>
                <a:gridCol w="36455"/>
                <a:gridCol w="606443"/>
                <a:gridCol w="63136"/>
                <a:gridCol w="1808780"/>
                <a:gridCol w="74533"/>
                <a:gridCol w="528448"/>
              </a:tblGrid>
              <a:tr h="2561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: Регуляторная среда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: Институты для бизнеса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: Инфраструктура и ресурсы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Г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: Поддержка малого предпринимательства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910" marR="4910" marT="4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118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Регион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1" i="0" u="none" strike="noStrike" dirty="0" smtClean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Регион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Регион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Регион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6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Калужская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Калужская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Красноярский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Ульяновская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</a:tr>
              <a:tr h="3135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Красноярский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Калужская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Калужская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Краснодарский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Ульяновская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Краснодарский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Татарстан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Татарстан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Алтайский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Ростовская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Саха (Якутия)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Костромская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Красноярский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Санкт-Петербург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Самарская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7E60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Тульская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Тульская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Татарстан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Ставропольский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Ульяновская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Костромская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Свердловская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Челябинская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Владимирская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Москва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Костромская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Алтайский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Татарстан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2BA4C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Ростовская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Хабаровский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Тульская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Владимирская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Москва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Челябинская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Санкт-Петербург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Ставропольский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Ростовская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Хабаровский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Хабаровский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Свердловская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Саха (Якутия)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Красноярский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Самарская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Самарская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Владимирская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Москва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Челябинская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Краснодарский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Тульская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Владимирская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Хабаровский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Челябинская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Костромская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8D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Свердловская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Саха (Якутия)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Республика Саха (Якутия)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Алтайский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Краснодарский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Свердловская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Ульяновская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Алтайский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Москва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Приморский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Ставропольский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Ростовская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Приморский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Санкт-Петербург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Приморский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61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Санкт-Петербург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Ставропольский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Самарская область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Приморский край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</a:t>
                      </a:r>
                    </a:p>
                  </a:txBody>
                  <a:tcPr marL="4910" marR="4910" marT="491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7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15616" y="107921"/>
            <a:ext cx="678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 </a:t>
            </a:r>
            <a:r>
              <a:rPr lang="ru-RU" sz="1600" b="1" cap="all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ходе работ по Национальному рейтингу и внедрению лучших практик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ValueChainStarter"/>
          <p:cNvSpPr>
            <a:spLocks noChangeArrowheads="1"/>
          </p:cNvSpPr>
          <p:nvPr/>
        </p:nvSpPr>
        <p:spPr bwMode="gray">
          <a:xfrm>
            <a:off x="166240" y="984350"/>
            <a:ext cx="2395538" cy="533400"/>
          </a:xfrm>
          <a:prstGeom prst="homePlate">
            <a:avLst>
              <a:gd name="adj" fmla="val 28651"/>
            </a:avLst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lIns="0" tIns="91440" rIns="0" bIns="91440" anchor="ctr"/>
          <a:lstStyle/>
          <a:p>
            <a:pPr algn="ctr" eaLnBrk="0" hangingPunct="0"/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ПИЛОТНЫЙ РЕЙТИНГ</a:t>
            </a:r>
            <a:endParaRPr lang="ru-RU" sz="1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ValueChainHeader"/>
          <p:cNvSpPr>
            <a:spLocks noChangeArrowheads="1"/>
          </p:cNvSpPr>
          <p:nvPr/>
        </p:nvSpPr>
        <p:spPr bwMode="gray">
          <a:xfrm>
            <a:off x="2412553" y="984350"/>
            <a:ext cx="2397125" cy="533400"/>
          </a:xfrm>
          <a:prstGeom prst="chevron">
            <a:avLst>
              <a:gd name="adj" fmla="val 28670"/>
            </a:avLst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lIns="182880" tIns="91440" bIns="91440" anchor="ctr"/>
          <a:lstStyle/>
          <a:p>
            <a:pPr algn="ctr" eaLnBrk="0" hangingPunct="0"/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АПЕЛЛЯЦИОННАЯ КОМИССИЯ</a:t>
            </a:r>
            <a:endParaRPr lang="ru-RU" sz="1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ValueChainHeader"/>
          <p:cNvSpPr>
            <a:spLocks noChangeArrowheads="1"/>
          </p:cNvSpPr>
          <p:nvPr/>
        </p:nvSpPr>
        <p:spPr bwMode="gray">
          <a:xfrm>
            <a:off x="4657278" y="984350"/>
            <a:ext cx="2397125" cy="533400"/>
          </a:xfrm>
          <a:prstGeom prst="chevron">
            <a:avLst>
              <a:gd name="adj" fmla="val 28670"/>
            </a:avLst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lIns="108000" tIns="91440" bIns="91440" anchor="ctr"/>
          <a:lstStyle/>
          <a:p>
            <a:pPr algn="ctr" eaLnBrk="0" hangingPunct="0"/>
            <a:r>
              <a:rPr lang="ru-RU" sz="1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ЛУЧШИЕ ПРАКТИКИ</a:t>
            </a:r>
          </a:p>
        </p:txBody>
      </p:sp>
      <p:sp>
        <p:nvSpPr>
          <p:cNvPr id="46" name="ValueChainHeader"/>
          <p:cNvSpPr>
            <a:spLocks noChangeArrowheads="1"/>
          </p:cNvSpPr>
          <p:nvPr/>
        </p:nvSpPr>
        <p:spPr bwMode="gray">
          <a:xfrm>
            <a:off x="6905179" y="984350"/>
            <a:ext cx="2238822" cy="533400"/>
          </a:xfrm>
          <a:prstGeom prst="chevron">
            <a:avLst>
              <a:gd name="adj" fmla="val 28651"/>
            </a:avLst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lIns="182880" tIns="91440" bIns="91440" anchor="ctr"/>
          <a:lstStyle/>
          <a:p>
            <a:pPr algn="ctr" eaLnBrk="0" hangingPunct="0"/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НОВАЯ МЕТОДОЛОГИЯ</a:t>
            </a:r>
            <a:endParaRPr lang="ru-RU" sz="1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ColumnContent"/>
          <p:cNvSpPr>
            <a:spLocks noChangeArrowheads="1"/>
          </p:cNvSpPr>
          <p:nvPr/>
        </p:nvSpPr>
        <p:spPr bwMode="gray">
          <a:xfrm>
            <a:off x="166240" y="1517750"/>
            <a:ext cx="2244725" cy="160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 marL="171450" indent="-171450">
              <a:buClr>
                <a:srgbClr val="177B57"/>
              </a:buClr>
              <a:buSzPct val="10000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Для 21 пилотного региона проведена оценка результатов </a:t>
            </a:r>
            <a:r>
              <a:rPr lang="ru-RU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усилий органов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власти по </a:t>
            </a:r>
            <a:r>
              <a:rPr lang="ru-RU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созданию благоприятных условий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ведения бизнеса</a:t>
            </a:r>
          </a:p>
        </p:txBody>
      </p:sp>
      <p:sp>
        <p:nvSpPr>
          <p:cNvPr id="48" name="TextColumnContent"/>
          <p:cNvSpPr>
            <a:spLocks noChangeArrowheads="1"/>
          </p:cNvSpPr>
          <p:nvPr/>
        </p:nvSpPr>
        <p:spPr bwMode="gray">
          <a:xfrm>
            <a:off x="2410964" y="1517750"/>
            <a:ext cx="2398713" cy="3595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 marL="171450" indent="-171450">
              <a:buClr>
                <a:srgbClr val="177B57"/>
              </a:buClr>
              <a:buSzPct val="10000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Обеспечена работа Апелляционной комиссии по рассмотрению обращений субъектов Российской Федерации о пересмотре результатов Рейтинга</a:t>
            </a:r>
          </a:p>
        </p:txBody>
      </p:sp>
      <p:sp>
        <p:nvSpPr>
          <p:cNvPr id="49" name="TextColumnContent"/>
          <p:cNvSpPr>
            <a:spLocks noChangeArrowheads="1"/>
          </p:cNvSpPr>
          <p:nvPr/>
        </p:nvSpPr>
        <p:spPr bwMode="gray">
          <a:xfrm>
            <a:off x="4776027" y="1517750"/>
            <a:ext cx="2122801" cy="3595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 marL="171450" indent="-171450">
              <a:buClr>
                <a:srgbClr val="177B57"/>
              </a:buClr>
              <a:buSzPct val="10000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Подготовлен </a:t>
            </a:r>
            <a:r>
              <a:rPr lang="ru-RU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сборник лучших региональных практик по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всем направлениям</a:t>
            </a:r>
          </a:p>
        </p:txBody>
      </p:sp>
      <p:sp>
        <p:nvSpPr>
          <p:cNvPr id="50" name="TextColumnContent"/>
          <p:cNvSpPr>
            <a:spLocks noChangeArrowheads="1"/>
          </p:cNvSpPr>
          <p:nvPr/>
        </p:nvSpPr>
        <p:spPr bwMode="gray">
          <a:xfrm>
            <a:off x="6898828" y="1517750"/>
            <a:ext cx="2244725" cy="3595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 marL="171450" indent="-171450">
              <a:buClr>
                <a:srgbClr val="177B57"/>
              </a:buClr>
              <a:buSzPct val="100000"/>
              <a:buFontTx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Подготовлена методология </a:t>
            </a:r>
            <a:r>
              <a:rPr lang="ru-RU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Рейтинга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и все документы для его полномасштабного развертывания во всех субъектах Российской Федерации</a:t>
            </a:r>
          </a:p>
          <a:p>
            <a:pPr marL="171450" indent="-171450">
              <a:buClr>
                <a:srgbClr val="177B57"/>
              </a:buClr>
              <a:buSzPct val="100000"/>
              <a:buFontTx/>
              <a:buChar char="•"/>
            </a:pPr>
            <a:endParaRPr lang="ru-RU" sz="14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51" name="FlowTriangle"/>
          <p:cNvSpPr>
            <a:spLocks noChangeArrowheads="1"/>
          </p:cNvSpPr>
          <p:nvPr/>
        </p:nvSpPr>
        <p:spPr bwMode="gray">
          <a:xfrm rot="10800000">
            <a:off x="442362" y="4824638"/>
            <a:ext cx="1511114" cy="266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lowTriangle"/>
          <p:cNvSpPr>
            <a:spLocks noChangeArrowheads="1"/>
          </p:cNvSpPr>
          <p:nvPr/>
        </p:nvSpPr>
        <p:spPr bwMode="gray">
          <a:xfrm rot="10800000">
            <a:off x="2726878" y="4824638"/>
            <a:ext cx="1511114" cy="266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lowTriangle"/>
          <p:cNvSpPr>
            <a:spLocks noChangeArrowheads="1"/>
          </p:cNvSpPr>
          <p:nvPr/>
        </p:nvSpPr>
        <p:spPr bwMode="gray">
          <a:xfrm rot="10800000">
            <a:off x="5017562" y="4824638"/>
            <a:ext cx="1511114" cy="266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FlowTriangle"/>
          <p:cNvSpPr>
            <a:spLocks noChangeArrowheads="1"/>
          </p:cNvSpPr>
          <p:nvPr/>
        </p:nvSpPr>
        <p:spPr bwMode="gray">
          <a:xfrm rot="10800000">
            <a:off x="7330716" y="4824638"/>
            <a:ext cx="1511114" cy="266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ColumnContent"/>
          <p:cNvSpPr>
            <a:spLocks noChangeArrowheads="1"/>
          </p:cNvSpPr>
          <p:nvPr/>
        </p:nvSpPr>
        <p:spPr bwMode="gray">
          <a:xfrm>
            <a:off x="166240" y="5106786"/>
            <a:ext cx="2244725" cy="6229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"/>
            </a:pPr>
            <a:r>
              <a:rPr lang="ru-RU" sz="12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Подготовлена методология, осуществлен сбор и обработка информации, подготовлен пилотный Рейтинг</a:t>
            </a:r>
          </a:p>
        </p:txBody>
      </p:sp>
      <p:sp>
        <p:nvSpPr>
          <p:cNvPr id="56" name="TextColumnContent"/>
          <p:cNvSpPr>
            <a:spLocks noChangeArrowheads="1"/>
          </p:cNvSpPr>
          <p:nvPr/>
        </p:nvSpPr>
        <p:spPr bwMode="gray">
          <a:xfrm>
            <a:off x="2523678" y="5106786"/>
            <a:ext cx="2079625" cy="843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"/>
            </a:pPr>
            <a:r>
              <a:rPr lang="ru-RU" sz="12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Пилотный рейтинг одобрен регионами, </a:t>
            </a:r>
            <a:r>
              <a:rPr lang="ru-RU" sz="12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регионы признали корректность расчета </a:t>
            </a:r>
            <a:r>
              <a:rPr lang="ru-RU" sz="12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Р</a:t>
            </a:r>
            <a:r>
              <a:rPr lang="ru-RU" sz="12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ейтинга</a:t>
            </a:r>
            <a:endParaRPr lang="ru-RU" sz="12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57" name="TextColumnContent"/>
          <p:cNvSpPr>
            <a:spLocks noChangeArrowheads="1"/>
          </p:cNvSpPr>
          <p:nvPr/>
        </p:nvSpPr>
        <p:spPr bwMode="gray">
          <a:xfrm>
            <a:off x="4903028" y="5106786"/>
            <a:ext cx="1873250" cy="843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"/>
            </a:pPr>
            <a:r>
              <a:rPr lang="ru-RU" sz="12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Подготовлен свод практик </a:t>
            </a:r>
            <a:r>
              <a:rPr lang="ru-RU" sz="12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регионов-лидеров с учетом критерием уникальности, эффективности и применимости в регионах</a:t>
            </a:r>
            <a:endParaRPr lang="ru-RU" sz="1200" b="1" dirty="0" smtClean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58" name="TextColumnContent"/>
          <p:cNvSpPr>
            <a:spLocks noChangeArrowheads="1"/>
          </p:cNvSpPr>
          <p:nvPr/>
        </p:nvSpPr>
        <p:spPr bwMode="gray">
          <a:xfrm>
            <a:off x="7079804" y="5106786"/>
            <a:ext cx="1963180" cy="6229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1440" bIns="91440" anchor="t" anchorCtr="0"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"/>
            </a:pPr>
            <a:r>
              <a:rPr lang="ru-RU" sz="12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Подготовлена база для начала полномасштабного развертывания, запущены Образовательные программы для всех субъектов</a:t>
            </a:r>
          </a:p>
        </p:txBody>
      </p:sp>
      <p:sp>
        <p:nvSpPr>
          <p:cNvPr id="59" name="NumberBall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8602" y="836712"/>
            <a:ext cx="295275" cy="2952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NumberBall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448179" y="836712"/>
            <a:ext cx="295275" cy="2952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1" name="NumberBall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633152" y="836712"/>
            <a:ext cx="295275" cy="2952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NumberBall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877877" y="836712"/>
            <a:ext cx="295275" cy="2952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0"/>
          <a:stretch/>
        </p:blipFill>
        <p:spPr bwMode="auto">
          <a:xfrm>
            <a:off x="7303328" y="3407111"/>
            <a:ext cx="1661160" cy="139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18497"/>
            <a:ext cx="2097087" cy="147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3" descr="http://cs320728.vk.me/v320728716/2c72/RQ1Cx0Zi8Ck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" t="13556" r="7480" b="13412"/>
          <a:stretch/>
        </p:blipFill>
        <p:spPr bwMode="auto">
          <a:xfrm>
            <a:off x="2667824" y="3624666"/>
            <a:ext cx="1544136" cy="110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648" y="2919882"/>
            <a:ext cx="1314078" cy="1805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70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219625" y="6020775"/>
            <a:ext cx="5818854" cy="70525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219624" y="3984080"/>
            <a:ext cx="5798347" cy="184665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219625" y="2419008"/>
            <a:ext cx="5823358" cy="14619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15121" y="853372"/>
            <a:ext cx="5823358" cy="14619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76704" y="4229475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4699" y="6339480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4255" y="2674278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22662" y="1098766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661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ЛУЧШИЕ РЕГИОНАЛЬНЫЕ ПРАКТИКИ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ИТОГАМ АПРОБАЦИИ РЕЙТИНГА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6297" y="853372"/>
            <a:ext cx="2644104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РЕГУЛЯТОРНАЯ СРЕДА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3271" y="938032"/>
            <a:ext cx="59694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предприятий (</a:t>
            </a: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Калужская область, Красноярский край</a:t>
            </a: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  <a:p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Получение разрешения на строительство </a:t>
            </a: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(Челябинская область)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прав собственности юридических лиц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(Владимирская область, Калужская область)</a:t>
            </a:r>
          </a:p>
          <a:p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Подключение к электросетям </a:t>
            </a: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(Ульяновская область, Томская область)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058" y="768712"/>
            <a:ext cx="0" cy="592371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86142" y="2428885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ИНСТИТУТЫ ДЛЯ БИЗНЕСА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2750" y="2428885"/>
            <a:ext cx="5407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Законодательство о поддержке инвесторов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(Ленинградская область, Томская область)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600" b="1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Оценка регулирующего </a:t>
            </a:r>
            <a:r>
              <a:rPr lang="ru-RU" sz="1200" b="1" i="1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воздействия </a:t>
            </a:r>
            <a:endParaRPr lang="ru-RU" sz="12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ru-RU" sz="1200" i="1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Ульяновская </a:t>
            </a: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область)</a:t>
            </a:r>
          </a:p>
          <a:p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Организация по привлечению инвестиций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(Республика Татарстан, Калужской области)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6142" y="6020775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ПОДДЕРЖКА МАЛОГО ПРЕДПРИНИМАТЕЛЬСТВА</a:t>
            </a:r>
            <a:endParaRPr lang="ru-RU" sz="12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91146" y="6079694"/>
            <a:ext cx="5852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Механизмы микрокредитования малого предпринимательства и индивидуальных предпринимателей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(Республика Саха (Якутия), Ульяновская область)</a:t>
            </a:r>
            <a:endParaRPr lang="ru-RU" sz="1200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6142" y="3984081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ИНФРАСТРУКТУРА И РЕСУРСЫ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6293" y="3984081"/>
            <a:ext cx="600335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Объекты инвестиционной инфраструктуры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(Ленинградская область, Ростовская область)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прав собственности на землю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(Москва, Челябинская область)</a:t>
            </a:r>
          </a:p>
          <a:p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Налоговые льготы в </a:t>
            </a:r>
            <a:r>
              <a:rPr lang="ru-RU" sz="1200" b="1" i="1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регионе </a:t>
            </a:r>
            <a:endParaRPr lang="ru-RU" sz="12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(Свердловская область, Калужская область)</a:t>
            </a:r>
          </a:p>
          <a:p>
            <a:endParaRPr lang="ru-RU" sz="6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Государственные гарантии и гарантийные фонды 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(Республика Татарстан, Приморский край)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81944" y="2348880"/>
            <a:ext cx="8711071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81945" y="3908587"/>
            <a:ext cx="8711071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86142" y="5962095"/>
            <a:ext cx="8711071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55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66108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ОБНОВЛЕНИЕ СИСТЕМЫ ПОКАЗАТЕЛЕЙ РЕЙТИНГА НА ОСНОВАНИИ АНАЛИЗА РЕЗУЛЬТАТОВ ПИЛОТА И ОБРАТНОЙ СВЯЗИ ОТ РЕГИОНОВ</a:t>
            </a:r>
            <a:endParaRPr lang="ru-RU" sz="16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ColumnContent"/>
          <p:cNvSpPr>
            <a:spLocks noChangeArrowheads="1"/>
          </p:cNvSpPr>
          <p:nvPr/>
        </p:nvSpPr>
        <p:spPr bwMode="gray">
          <a:xfrm>
            <a:off x="107504" y="1735421"/>
            <a:ext cx="2683050" cy="4152205"/>
          </a:xfrm>
          <a:prstGeom prst="rect">
            <a:avLst/>
          </a:prstGeom>
          <a:solidFill>
            <a:srgbClr val="F2F2F2"/>
          </a:solidFill>
          <a:ln w="9525" algn="ctr">
            <a:solidFill>
              <a:srgbClr val="F2F2F2"/>
            </a:solidFill>
            <a:miter lim="800000"/>
            <a:headEnd type="none" w="lg" len="lg"/>
            <a:tailEnd type="none" w="lg" len="lg"/>
          </a:ln>
          <a:effectLst/>
        </p:spPr>
        <p:txBody>
          <a:bodyPr tIns="91440" bIns="91440"/>
          <a:lstStyle/>
          <a:p>
            <a:pPr>
              <a:buClr>
                <a:schemeClr val="tx2"/>
              </a:buClr>
            </a:pPr>
            <a:endParaRPr lang="ru-RU" sz="1400" dirty="0"/>
          </a:p>
        </p:txBody>
      </p:sp>
      <p:sp>
        <p:nvSpPr>
          <p:cNvPr id="36" name="TextColumnContent"/>
          <p:cNvSpPr>
            <a:spLocks noChangeArrowheads="1"/>
          </p:cNvSpPr>
          <p:nvPr/>
        </p:nvSpPr>
        <p:spPr bwMode="gray">
          <a:xfrm>
            <a:off x="6388004" y="1735421"/>
            <a:ext cx="2683050" cy="4152205"/>
          </a:xfrm>
          <a:prstGeom prst="rect">
            <a:avLst/>
          </a:prstGeom>
          <a:solidFill>
            <a:srgbClr val="F2F2F2"/>
          </a:solidFill>
          <a:ln w="9525" algn="ctr">
            <a:solidFill>
              <a:srgbClr val="F2F2F2"/>
            </a:solidFill>
            <a:miter lim="800000"/>
            <a:headEnd type="none" w="lg" len="lg"/>
            <a:tailEnd type="none" w="lg" len="lg"/>
          </a:ln>
          <a:effectLst/>
        </p:spPr>
        <p:txBody>
          <a:bodyPr tIns="91440" bIns="91440"/>
          <a:lstStyle/>
          <a:p>
            <a:pPr>
              <a:buClr>
                <a:schemeClr val="tx2"/>
              </a:buClr>
            </a:pPr>
            <a:endParaRPr lang="ru-RU" sz="1400" dirty="0"/>
          </a:p>
        </p:txBody>
      </p:sp>
      <p:sp>
        <p:nvSpPr>
          <p:cNvPr id="42" name="BoxHeader"/>
          <p:cNvSpPr>
            <a:spLocks noChangeArrowheads="1"/>
          </p:cNvSpPr>
          <p:nvPr/>
        </p:nvSpPr>
        <p:spPr bwMode="gray">
          <a:xfrm>
            <a:off x="107504" y="1304535"/>
            <a:ext cx="2683050" cy="43088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tIns="91440" bIns="91440" anchor="ctr"/>
          <a:lstStyle/>
          <a:p>
            <a:pPr algn="ctr"/>
            <a:r>
              <a:rPr lang="ru-RU" sz="1600" b="1" dirty="0" err="1" smtClean="0">
                <a:solidFill>
                  <a:srgbClr val="FFFFFF"/>
                </a:solidFill>
              </a:rPr>
              <a:t>Пилотный</a:t>
            </a:r>
            <a:r>
              <a:rPr lang="ru-RU" sz="1600" b="1" dirty="0" smtClean="0">
                <a:solidFill>
                  <a:srgbClr val="FFFFFF"/>
                </a:solidFill>
              </a:rPr>
              <a:t> Рейтинг</a:t>
            </a:r>
            <a:endParaRPr lang="ru-RU" sz="1600" b="1" dirty="0">
              <a:solidFill>
                <a:srgbClr val="FFFFFF"/>
              </a:solidFill>
            </a:endParaRPr>
          </a:p>
        </p:txBody>
      </p:sp>
      <p:sp>
        <p:nvSpPr>
          <p:cNvPr id="43" name="BoxHeader"/>
          <p:cNvSpPr>
            <a:spLocks noChangeArrowheads="1"/>
          </p:cNvSpPr>
          <p:nvPr/>
        </p:nvSpPr>
        <p:spPr bwMode="gray">
          <a:xfrm>
            <a:off x="6388004" y="1304535"/>
            <a:ext cx="2683050" cy="43088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tIns="91440" bIns="91440" anchor="ctr"/>
          <a:lstStyle/>
          <a:p>
            <a:pPr algn="ctr"/>
            <a:r>
              <a:rPr lang="ru-RU" sz="1600" b="1" dirty="0" smtClean="0">
                <a:solidFill>
                  <a:srgbClr val="FFFFFF"/>
                </a:solidFill>
              </a:rPr>
              <a:t>Рейтинг 2015</a:t>
            </a:r>
            <a:endParaRPr lang="ru-RU" sz="1600" b="1" dirty="0">
              <a:solidFill>
                <a:srgbClr val="FFFFFF"/>
              </a:solidFill>
            </a:endParaRPr>
          </a:p>
        </p:txBody>
      </p:sp>
      <p:sp>
        <p:nvSpPr>
          <p:cNvPr id="44" name="AutoShape 2"/>
          <p:cNvSpPr>
            <a:spLocks noChangeArrowheads="1"/>
          </p:cNvSpPr>
          <p:nvPr/>
        </p:nvSpPr>
        <p:spPr bwMode="gray">
          <a:xfrm>
            <a:off x="3009737" y="1654676"/>
            <a:ext cx="3191732" cy="626733"/>
          </a:xfrm>
          <a:prstGeom prst="rightArrow">
            <a:avLst>
              <a:gd name="adj1" fmla="val 69112"/>
              <a:gd name="adj2" fmla="val 32292"/>
            </a:avLst>
          </a:prstGeom>
          <a:solidFill>
            <a:srgbClr val="F9EFBD"/>
          </a:solidFill>
          <a:ln w="9525" algn="ctr">
            <a:solidFill>
              <a:srgbClr val="F9EFBD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Анализ результатов на предмет соответствия критериям</a:t>
            </a:r>
            <a:endParaRPr lang="ru-RU" sz="1400" b="1" dirty="0">
              <a:solidFill>
                <a:srgbClr val="1F497D"/>
              </a:solidFill>
            </a:endParaRPr>
          </a:p>
        </p:txBody>
      </p:sp>
      <p:sp>
        <p:nvSpPr>
          <p:cNvPr id="45" name="AutoShape 2"/>
          <p:cNvSpPr>
            <a:spLocks noChangeArrowheads="1"/>
          </p:cNvSpPr>
          <p:nvPr/>
        </p:nvSpPr>
        <p:spPr bwMode="gray">
          <a:xfrm>
            <a:off x="3009737" y="2513836"/>
            <a:ext cx="3191732" cy="1195669"/>
          </a:xfrm>
          <a:prstGeom prst="rightArrow">
            <a:avLst>
              <a:gd name="adj1" fmla="val 69112"/>
              <a:gd name="adj2" fmla="val 17684"/>
            </a:avLst>
          </a:prstGeom>
          <a:solidFill>
            <a:srgbClr val="F9EFBD"/>
          </a:solidFill>
          <a:ln w="9525" algn="ctr">
            <a:solidFill>
              <a:srgbClr val="F9EFBD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Апелляционная комиссия и "горячая линия" </a:t>
            </a:r>
          </a:p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(рассмотрено 80+ предложений от регионов и </a:t>
            </a:r>
            <a:r>
              <a:rPr lang="ru-RU" sz="1400" b="1" dirty="0" err="1" smtClean="0">
                <a:solidFill>
                  <a:srgbClr val="1F497D"/>
                </a:solidFill>
              </a:rPr>
              <a:t>ФОИВ</a:t>
            </a:r>
            <a:r>
              <a:rPr lang="ru-RU" sz="1400" b="1" dirty="0" smtClean="0">
                <a:solidFill>
                  <a:srgbClr val="1F497D"/>
                </a:solidFill>
              </a:rPr>
              <a:t>)</a:t>
            </a:r>
            <a:endParaRPr lang="ru-RU" sz="1400" b="1" dirty="0">
              <a:solidFill>
                <a:srgbClr val="1F497D"/>
              </a:solidFill>
            </a:endParaRPr>
          </a:p>
        </p:txBody>
      </p:sp>
      <p:sp>
        <p:nvSpPr>
          <p:cNvPr id="46" name="AutoShape 2"/>
          <p:cNvSpPr>
            <a:spLocks noChangeArrowheads="1"/>
          </p:cNvSpPr>
          <p:nvPr/>
        </p:nvSpPr>
        <p:spPr bwMode="gray">
          <a:xfrm>
            <a:off x="3009737" y="3917458"/>
            <a:ext cx="3191732" cy="626733"/>
          </a:xfrm>
          <a:prstGeom prst="rightArrow">
            <a:avLst>
              <a:gd name="adj1" fmla="val 69112"/>
              <a:gd name="adj2" fmla="val 32292"/>
            </a:avLst>
          </a:prstGeom>
          <a:solidFill>
            <a:srgbClr val="F9EFBD"/>
          </a:solidFill>
          <a:ln w="9525" algn="ctr">
            <a:solidFill>
              <a:srgbClr val="F9EFBD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Стратегическая сессия по </a:t>
            </a:r>
            <a:r>
              <a:rPr lang="ru-RU" sz="1400" b="1" dirty="0" err="1" smtClean="0">
                <a:solidFill>
                  <a:srgbClr val="1F497D"/>
                </a:solidFill>
              </a:rPr>
              <a:t>МСП</a:t>
            </a:r>
            <a:endParaRPr lang="ru-RU" sz="1400" b="1" dirty="0" smtClean="0">
              <a:solidFill>
                <a:srgbClr val="1F497D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(обсуждено 100+ предложений)</a:t>
            </a:r>
            <a:endParaRPr lang="ru-RU" sz="1400" b="1" dirty="0">
              <a:solidFill>
                <a:srgbClr val="1F497D"/>
              </a:solidFill>
            </a:endParaRPr>
          </a:p>
        </p:txBody>
      </p:sp>
      <p:sp>
        <p:nvSpPr>
          <p:cNvPr id="47" name="AutoShape 2"/>
          <p:cNvSpPr>
            <a:spLocks noChangeArrowheads="1"/>
          </p:cNvSpPr>
          <p:nvPr/>
        </p:nvSpPr>
        <p:spPr bwMode="gray">
          <a:xfrm>
            <a:off x="3009737" y="4630232"/>
            <a:ext cx="3191732" cy="626733"/>
          </a:xfrm>
          <a:prstGeom prst="rightArrow">
            <a:avLst>
              <a:gd name="adj1" fmla="val 69112"/>
              <a:gd name="adj2" fmla="val 32292"/>
            </a:avLst>
          </a:prstGeom>
          <a:solidFill>
            <a:srgbClr val="F9EFBD"/>
          </a:solidFill>
          <a:ln w="9525" algn="ctr">
            <a:solidFill>
              <a:srgbClr val="F9EFBD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en-US" sz="1400" b="1" dirty="0" smtClean="0">
                <a:solidFill>
                  <a:srgbClr val="1F497D"/>
                </a:solidFill>
              </a:rPr>
              <a:t>~10</a:t>
            </a:r>
            <a:r>
              <a:rPr lang="ru-RU" sz="1400" b="1" dirty="0" smtClean="0">
                <a:solidFill>
                  <a:srgbClr val="1F497D"/>
                </a:solidFill>
              </a:rPr>
              <a:t> встреч с представителями РОИВ и бизнеса  </a:t>
            </a:r>
            <a:endParaRPr lang="ru-RU" sz="1400" b="1" dirty="0">
              <a:solidFill>
                <a:srgbClr val="1F497D"/>
              </a:solidFill>
            </a:endParaRPr>
          </a:p>
        </p:txBody>
      </p:sp>
      <p:graphicFrame>
        <p:nvGraphicFramePr>
          <p:cNvPr id="48" name="Object 20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7489413"/>
              </p:ext>
            </p:extLst>
          </p:nvPr>
        </p:nvGraphicFramePr>
        <p:xfrm>
          <a:off x="207781" y="1864010"/>
          <a:ext cx="1592526" cy="294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Chart" r:id="rId16" imgW="1592526" imgH="2948940" progId="MSGraph.Chart.8">
                  <p:embed followColorScheme="full"/>
                </p:oleObj>
              </mc:Choice>
              <mc:Fallback>
                <p:oleObj name="Chart" r:id="rId16" imgW="1592526" imgH="294894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781" y="1864010"/>
                        <a:ext cx="1592526" cy="29489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10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1553982" y="4321460"/>
            <a:ext cx="1131887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9D63E341-7755-4CD5-9AEC-57F1DB1E4294}" type="datetime'''''Н''''а''''''''пр''а''''вл''''''е''''''''''ни''е'' Г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Г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0" name="Text Placeholder 7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1553982" y="2297397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A3DDB476-7C11-4670-B3BD-8500B3195415}" type="datetime'''''''''На''''''''''''пр''ав''''''''''лени''е'''''''''''''' А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А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1" name="Text Placeholder 8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1553982" y="3014947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6EC553D3-BEE3-40E9-90A8-7AE8207871DB}" type="datetime'Нап''''''''''''р''''''ав''''ле''''''''н''и''''''е'''' ''''Б''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Б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2" name="Text Placeholder 9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1553982" y="3703922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2E7E9573-EF5C-45B1-8071-3E2FF8517818}" type="datetime'Н''ап''''''рав''''''''''лени''е ''''''''''''В''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В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3" name="Text Placeholder 11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891994" y="1784635"/>
            <a:ext cx="2286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30162" tIns="0" rIns="30162" bIns="0" numCol="1" spcCol="0" anchor="b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fld id="{5529E12E-6A91-4879-82F9-E6496CE5C69D}" type="datetime'''''''''''''''''''''''''''''''''5''''''''''4'''''''''''''''">
              <a:rPr lang="en-US" sz="1200" smtClean="0">
                <a:latin typeface="Arial"/>
                <a:ea typeface="Tahoma"/>
                <a:cs typeface="Tahoma"/>
                <a:sym typeface="Arial"/>
              </a:rPr>
              <a:pPr algn="ctr">
                <a:spcBef>
                  <a:spcPct val="0"/>
                </a:spcBef>
              </a:pPr>
              <a:t>54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graphicFrame>
        <p:nvGraphicFramePr>
          <p:cNvPr id="54" name="Object 32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88720674"/>
              </p:ext>
            </p:extLst>
          </p:nvPr>
        </p:nvGraphicFramePr>
        <p:xfrm>
          <a:off x="6494281" y="1864010"/>
          <a:ext cx="1584960" cy="294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hart" r:id="rId18" imgW="1584960" imgH="2948940" progId="MSGraph.Chart.8">
                  <p:embed followColorScheme="full"/>
                </p:oleObj>
              </mc:Choice>
              <mc:Fallback>
                <p:oleObj name="Chart" r:id="rId18" imgW="1584960" imgH="294894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4281" y="1864010"/>
                        <a:ext cx="1584960" cy="29489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 Placeholder 10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7840482" y="4221447"/>
            <a:ext cx="1131887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3C448D79-E302-4F43-8CB0-62130F3433BE}" type="datetime'Н''ап''р''а''''вл''е''''н''''и''е ''''''Г''''''''''''''''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Г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6" name="Text Placeholder 7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7840482" y="2275172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E1B8FE74-6980-4860-88E3-324FE0D89275}" type="datetime'''''Н''''апр''''''''ав''ле''''''''н''''''''''''''''и''''е ''А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А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7" name="Text Placeholder 8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7840482" y="2916522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09A02062-3874-424E-B039-68B607E73330}" type="datetime'На''п''р''а''''''''''''''''''вл''е''''''н''''''и''е ''''Б''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Б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8" name="Text Placeholder 9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7840482" y="3529297"/>
            <a:ext cx="11557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fld id="{6D30484A-D3BE-41DE-A74E-FB04F5A593B6}" type="datetime'''''''''''Н''''''апр''авл''е''''''''н''и''е'''' ''''''В'">
              <a:rPr lang="en-US" sz="1200" smtClean="0">
                <a:latin typeface="Arial"/>
                <a:ea typeface="Tahoma"/>
                <a:cs typeface="Tahoma"/>
                <a:sym typeface="Arial"/>
              </a:rPr>
              <a:pPr>
                <a:spcBef>
                  <a:spcPct val="0"/>
                </a:spcBef>
              </a:pPr>
              <a:t>Направление В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59" name="Text Placeholder 11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7178494" y="1784635"/>
            <a:ext cx="228600" cy="182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30162" tIns="0" rIns="30162" bIns="0" numCol="1" spcCol="0" anchor="b" anchorCtr="0" compatLnSpc="1">
            <a:prstTxWarp prst="textNoShape">
              <a:avLst/>
            </a:prstTxWarp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fld id="{1A0012CF-C699-47BA-9E6B-0379090F4025}" type="datetime'''''''5''''''''''''''''''''''''0'">
              <a:rPr lang="en-US" sz="1200" smtClean="0">
                <a:latin typeface="Arial"/>
                <a:ea typeface="Tahoma"/>
                <a:cs typeface="Tahoma"/>
                <a:sym typeface="Arial"/>
              </a:rPr>
              <a:pPr algn="ctr">
                <a:spcBef>
                  <a:spcPct val="0"/>
                </a:spcBef>
              </a:pPr>
              <a:t>50</a:t>
            </a:fld>
            <a:endParaRPr lang="en-US" sz="1200">
              <a:latin typeface="Arial"/>
              <a:ea typeface="Tahoma"/>
              <a:cs typeface="Tahoma"/>
              <a:sym typeface="Arial"/>
            </a:endParaRPr>
          </a:p>
        </p:txBody>
      </p:sp>
      <p:sp>
        <p:nvSpPr>
          <p:cNvPr id="60" name="AutoShape 2"/>
          <p:cNvSpPr>
            <a:spLocks noChangeArrowheads="1"/>
          </p:cNvSpPr>
          <p:nvPr/>
        </p:nvSpPr>
        <p:spPr bwMode="gray">
          <a:xfrm>
            <a:off x="3009737" y="5322547"/>
            <a:ext cx="3191732" cy="626733"/>
          </a:xfrm>
          <a:prstGeom prst="rightArrow">
            <a:avLst>
              <a:gd name="adj1" fmla="val 69112"/>
              <a:gd name="adj2" fmla="val 32292"/>
            </a:avLst>
          </a:prstGeom>
          <a:solidFill>
            <a:srgbClr val="F9EFBD"/>
          </a:solidFill>
          <a:ln w="9525" algn="ctr">
            <a:solidFill>
              <a:srgbClr val="F9EFBD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Анализ лучших практик и предложения экспертных групп</a:t>
            </a:r>
            <a:endParaRPr lang="ru-RU" sz="1400" b="1" dirty="0">
              <a:solidFill>
                <a:srgbClr val="1F497D"/>
              </a:solidFill>
            </a:endParaRPr>
          </a:p>
        </p:txBody>
      </p:sp>
      <p:sp>
        <p:nvSpPr>
          <p:cNvPr id="61" name="Rounded Rectangle 43"/>
          <p:cNvSpPr/>
          <p:nvPr/>
        </p:nvSpPr>
        <p:spPr bwMode="auto">
          <a:xfrm>
            <a:off x="704794" y="5127339"/>
            <a:ext cx="1510301" cy="380144"/>
          </a:xfrm>
          <a:prstGeom prst="roundRect">
            <a:avLst/>
          </a:prstGeom>
          <a:solidFill>
            <a:srgbClr val="EEA632"/>
          </a:solidFill>
          <a:ln w="9525" cap="flat" cmpd="sng" algn="ctr">
            <a:solidFill>
              <a:srgbClr val="EEA6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21 регион</a:t>
            </a:r>
            <a:endParaRPr kumimoji="0" lang="en-US" sz="1200" b="1" i="0" u="none" strike="noStrike" cap="none" normalizeH="0" baseline="0" dirty="0" smtClean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62" name="Rounded Rectangle 46"/>
          <p:cNvSpPr/>
          <p:nvPr/>
        </p:nvSpPr>
        <p:spPr bwMode="auto">
          <a:xfrm>
            <a:off x="7033675" y="5127339"/>
            <a:ext cx="1510301" cy="380144"/>
          </a:xfrm>
          <a:prstGeom prst="roundRect">
            <a:avLst/>
          </a:prstGeom>
          <a:solidFill>
            <a:srgbClr val="EEA632"/>
          </a:solidFill>
          <a:ln w="9525" cap="flat" cmpd="sng" algn="ctr">
            <a:solidFill>
              <a:srgbClr val="EEA6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200" b="1" i="0" u="none" strike="noStrike" cap="none" normalizeH="0" baseline="0" dirty="0" smtClean="0">
                <a:solidFill>
                  <a:schemeClr val="tx1"/>
                </a:solidFill>
                <a:effectLst/>
                <a:latin typeface="+mn-lt"/>
                <a:cs typeface="+mn-cs"/>
              </a:rPr>
              <a:t>85 регионов</a:t>
            </a:r>
            <a:endParaRPr kumimoji="0" lang="en-US" sz="1200" b="1" i="0" u="none" strike="noStrike" cap="none" normalizeH="0" baseline="0" dirty="0" smtClean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259904" y="8450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291" y="692696"/>
            <a:ext cx="91267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661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ПЛАН ПОЛНОМАСШТАБНОГО РАЗВЕРТЫВАНИЯ РЕЙТИНГА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516216" y="712439"/>
            <a:ext cx="2627784" cy="13513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ПРЕЗЕНТАЦИЯ РЕЗУЛЬТАТОВ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(ИЮНЬ 2015г.)</a:t>
            </a:r>
          </a:p>
        </p:txBody>
      </p:sp>
      <p:pic>
        <p:nvPicPr>
          <p:cNvPr id="1026" name="Picture 2" descr="http://ruscable.ru/news/images/big-84976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116" y="2220414"/>
            <a:ext cx="1711983" cy="94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599944" y="2162593"/>
            <a:ext cx="794577" cy="5040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2015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240167" y="712440"/>
            <a:ext cx="2276030" cy="13513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ПОДВЕДЕНИЕ ИТОГОВ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(МАРТ-АПРЕЛЬ 2015г.)</a:t>
            </a:r>
          </a:p>
        </p:txBody>
      </p:sp>
      <p:pic>
        <p:nvPicPr>
          <p:cNvPr id="1028" name="Picture 4" descr="http://sushipermi.ru/wp-content/uploads/2013/07/calculat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52" y="306896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2025229" y="712440"/>
            <a:ext cx="2232227" cy="13513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ПОЛЕВОЙ ЭТАП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(НОЯБРЬ 2014г.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МАРТ 2015 Г.)</a:t>
            </a:r>
          </a:p>
        </p:txBody>
      </p:sp>
      <p:pic>
        <p:nvPicPr>
          <p:cNvPr id="1030" name="Picture 6" descr="http://www.admin.orenburg.ru/upload/medialibrary/e3a/ampmhcrxutfwoosxtwqi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0" y="3836771"/>
            <a:ext cx="1725216" cy="129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7291" y="712440"/>
            <a:ext cx="2007938" cy="13513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ФОРМИРОВАНИЕ БАЗ ДАННЫХ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(СЕНТЯБРЬ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НОЯБРЬ 2014г.)</a:t>
            </a:r>
          </a:p>
        </p:txBody>
      </p:sp>
      <p:pic>
        <p:nvPicPr>
          <p:cNvPr id="1032" name="Picture 8" descr="http://www.saama.com/wp-content/uploads/2011/12/HR-Man_Icon-resized-6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6" y="4591347"/>
            <a:ext cx="1131692" cy="11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0" y="5877273"/>
            <a:ext cx="2007938" cy="9807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007937" y="5157193"/>
            <a:ext cx="2232229" cy="170080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40166" y="4288160"/>
            <a:ext cx="2276031" cy="256984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516197" y="3272497"/>
            <a:ext cx="2627804" cy="358550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516216" y="712439"/>
            <a:ext cx="0" cy="614556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240167" y="692696"/>
            <a:ext cx="0" cy="614556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007938" y="712439"/>
            <a:ext cx="0" cy="614556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521798" y="3272497"/>
            <a:ext cx="2521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Представлены результаты Национального рейтинга по 85 субъектам РФ</a:t>
            </a:r>
          </a:p>
          <a:p>
            <a:endParaRPr lang="ru-RU" sz="1200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40167" y="4362888"/>
            <a:ext cx="228163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Завершены опросы и сбор статистической информации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Завершен расчет значений показателей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Подготовлены предварительные результаты Национального рейтинга</a:t>
            </a:r>
          </a:p>
          <a:p>
            <a:endParaRPr lang="ru-RU" sz="1200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25229" y="5106246"/>
            <a:ext cx="228163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Проведены опросы респондентов и интервью с экспертами;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Собрана статистическая информация по показателям Национального рейтинга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646" y="5984531"/>
            <a:ext cx="19306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Сформированы базы данных респондентов для проведения опросов</a:t>
            </a:r>
          </a:p>
          <a:p>
            <a:endParaRPr lang="ru-RU" sz="1200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8646" y="2057527"/>
            <a:ext cx="9105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1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>
            <a:off x="70074" y="4025488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0058" y="6093296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0074" y="5158629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0058" y="2752052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0074" y="1629437"/>
            <a:ext cx="5073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661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ПОДГОТОВКА К ПОЛНОМАСШТАБНОМУ РАЗВЕРТЫВАНИЮ РЕЙТИНГА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1342747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СБОРНИК ЛУЧШИХ ПРАКТИК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426" y="980728"/>
            <a:ext cx="5832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Лучшие региональные практики оптимизации работы организационных механизмов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Описание типовых проблем, с которыми сталкиваются органы власти в регионах при работе с бизнесом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Истории успеха регионов при совершенствовании работы административных механизмов и регламентов</a:t>
            </a:r>
            <a:endParaRPr lang="ru-RU" sz="1400" b="1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058" y="1615850"/>
            <a:ext cx="10016" cy="450515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81945" y="2506659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МЕТОДИЧЕСКИЕ РЕКОМЕНДАЦИИ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8985" y="2472464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Типовые дорожные карты (модели масштабирования) внедрения лучших региональных практик для подготовки к полномасштабному развертыванию рейтинга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i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1517" y="4839924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АТЛАС МУНИЦИПАЛЬНЫХ ПРАКТИК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29893" y="4763887"/>
            <a:ext cx="5637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Сборник </a:t>
            </a:r>
            <a:r>
              <a:rPr lang="ru-RU" sz="1400" b="1" i="1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успешных практик, направленных на развитие мер поддержки малого и среднего бизнеса в муниципальных </a:t>
            </a: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образованиях</a:t>
            </a:r>
            <a:endParaRPr lang="ru-RU" sz="1400" b="1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8007" y="5847902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ОБРАЗОВАТЕЛЬНЫЕ ПРОГРАММЫ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22098" y="5840727"/>
            <a:ext cx="5637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Серия лекций и семинаров для органов власти в рамках подготовки и полномасштабного развертывания рейтинга</a:t>
            </a:r>
            <a:endParaRPr lang="ru-RU" sz="1400" b="1" i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3780094"/>
            <a:ext cx="2752808" cy="4907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ЛУЧШИЕ ПРАКТИКИ ПО СТАНДАРТУ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29893" y="3541911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i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Сборник лучших региональных практик внедрения разделов Регионального инвестиционного стандарта, показавших свою эффективность по улучшению инвестиционного климата</a:t>
            </a:r>
          </a:p>
        </p:txBody>
      </p:sp>
      <p:pic>
        <p:nvPicPr>
          <p:cNvPr id="1026" name="Picture 2" descr="http://pngimg.com/upload/book_PNG211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01017"/>
            <a:ext cx="493529" cy="38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ebel-welcome.ru/img/cms/icon.russia.ma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4893185"/>
            <a:ext cx="739017" cy="43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mirp.pnzreg.ru/files/mirp_pnzreg_ru/st_izo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265" y="3780094"/>
            <a:ext cx="345818" cy="49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ancyicons.com/download/?id=2709&amp;t=png&amp;s=25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3" y="5823110"/>
            <a:ext cx="570285" cy="57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moscowmarket.fr/images/map-compas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00" y="2459787"/>
            <a:ext cx="672253" cy="67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2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85392" y="661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ПРОГРАММА ОБУЧЕНИЯ ЛУЧШИМ ПРАКТИКАМ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АСИ совместно с </a:t>
            </a:r>
            <a:r>
              <a:rPr lang="ru-RU" b="1" dirty="0" err="1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РАНХиГС</a:t>
            </a:r>
            <a:endParaRPr lang="ru-RU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-34260" y="3356992"/>
            <a:ext cx="9113710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ColumnContent"/>
          <p:cNvSpPr>
            <a:spLocks noChangeArrowheads="1"/>
          </p:cNvSpPr>
          <p:nvPr/>
        </p:nvSpPr>
        <p:spPr bwMode="gray">
          <a:xfrm>
            <a:off x="3748342" y="2486425"/>
            <a:ext cx="5294292" cy="71704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Входная анкета по направлениям разбора ЛП)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endParaRPr lang="ru-RU" sz="6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Актуализация ситуации в регионе (проблемы \ опыт решения)</a:t>
            </a:r>
          </a:p>
          <a:p>
            <a:pPr marL="114300" lvl="1">
              <a:buClr>
                <a:srgbClr val="345782"/>
              </a:buClr>
              <a:buSzPct val="100000"/>
            </a:pPr>
            <a:endParaRPr lang="ru-RU" sz="600" b="1" dirty="0" smtClean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отнесения к модельному региону при разборе и работе с ДК</a:t>
            </a:r>
            <a:endParaRPr lang="ru-RU" sz="12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10"/>
          <p:cNvSpPr/>
          <p:nvPr/>
        </p:nvSpPr>
        <p:spPr bwMode="auto">
          <a:xfrm>
            <a:off x="448300" y="2486426"/>
            <a:ext cx="2921411" cy="757574"/>
          </a:xfrm>
          <a:prstGeom prst="rect">
            <a:avLst/>
          </a:prstGeom>
          <a:solidFill>
            <a:srgbClr val="D2E0E6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Анкета для участников</a:t>
            </a:r>
          </a:p>
        </p:txBody>
      </p:sp>
      <p:sp>
        <p:nvSpPr>
          <p:cNvPr id="26" name="TextColumnContent"/>
          <p:cNvSpPr>
            <a:spLocks noChangeArrowheads="1"/>
          </p:cNvSpPr>
          <p:nvPr/>
        </p:nvSpPr>
        <p:spPr bwMode="gray">
          <a:xfrm>
            <a:off x="3748342" y="3560592"/>
            <a:ext cx="5294292" cy="79255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Логистика работы и знаний по каждому направлению  в соответствии с содержанием и подходом преподавателей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Решение задач разной сложности для модельных регионов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Определение целей и задач для каждого шага работ</a:t>
            </a:r>
            <a:endParaRPr lang="ru-RU" sz="12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15"/>
          <p:cNvSpPr/>
          <p:nvPr/>
        </p:nvSpPr>
        <p:spPr bwMode="auto">
          <a:xfrm>
            <a:off x="448300" y="3501007"/>
            <a:ext cx="2922456" cy="852139"/>
          </a:xfrm>
          <a:prstGeom prst="rect">
            <a:avLst/>
          </a:prstGeom>
          <a:solidFill>
            <a:srgbClr val="D2E0E6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Детальная программа мероприятий</a:t>
            </a:r>
          </a:p>
        </p:txBody>
      </p:sp>
      <p:sp>
        <p:nvSpPr>
          <p:cNvPr id="28" name="TextColumnContent"/>
          <p:cNvSpPr>
            <a:spLocks noChangeArrowheads="1"/>
          </p:cNvSpPr>
          <p:nvPr/>
        </p:nvSpPr>
        <p:spPr bwMode="gray">
          <a:xfrm>
            <a:off x="3748691" y="4556440"/>
            <a:ext cx="5294292" cy="117269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Дополнительные (к сборнику ЛП) материалы для кейсов по направлениям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Рабочие понятия, модели регионов (для распределения участников по рабочим группам)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Рабочая тетрадь участникам – представление каждого участника (регионы, менторы, модераторы, экспертные группы, ФОИВ)</a:t>
            </a:r>
          </a:p>
        </p:txBody>
      </p:sp>
      <p:sp>
        <p:nvSpPr>
          <p:cNvPr id="29" name="Rectangle 17"/>
          <p:cNvSpPr/>
          <p:nvPr/>
        </p:nvSpPr>
        <p:spPr bwMode="auto">
          <a:xfrm>
            <a:off x="460912" y="4556439"/>
            <a:ext cx="2908799" cy="1095789"/>
          </a:xfrm>
          <a:prstGeom prst="rect">
            <a:avLst/>
          </a:prstGeom>
          <a:solidFill>
            <a:srgbClr val="D2E0E6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Раздаточные материалы</a:t>
            </a:r>
          </a:p>
        </p:txBody>
      </p:sp>
      <p:sp>
        <p:nvSpPr>
          <p:cNvPr id="30" name="TextColumnContent"/>
          <p:cNvSpPr>
            <a:spLocks noChangeArrowheads="1"/>
          </p:cNvSpPr>
          <p:nvPr/>
        </p:nvSpPr>
        <p:spPr bwMode="gray">
          <a:xfrm>
            <a:off x="3748691" y="5949619"/>
            <a:ext cx="5294292" cy="77254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кейсах моделируется стартовая ситуация регионов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старте модель формальна – на выходе – типовые проблемы модельного региона и варианты решений</a:t>
            </a:r>
          </a:p>
          <a:p>
            <a:pPr marL="288925" lvl="1" indent="-174625">
              <a:buClr>
                <a:srgbClr val="345782"/>
              </a:buClr>
              <a:buSzPct val="100000"/>
              <a:buFont typeface="Arial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Кейсы дорабатываются для широкого распространения</a:t>
            </a:r>
          </a:p>
        </p:txBody>
      </p:sp>
      <p:sp>
        <p:nvSpPr>
          <p:cNvPr id="31" name="Rectangle 19"/>
          <p:cNvSpPr/>
          <p:nvPr/>
        </p:nvSpPr>
        <p:spPr bwMode="auto">
          <a:xfrm>
            <a:off x="460912" y="5949619"/>
            <a:ext cx="2896185" cy="813914"/>
          </a:xfrm>
          <a:prstGeom prst="rect">
            <a:avLst/>
          </a:prstGeom>
          <a:solidFill>
            <a:srgbClr val="D2E0E6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Модельные кейсы</a:t>
            </a:r>
          </a:p>
        </p:txBody>
      </p:sp>
      <p:pic>
        <p:nvPicPr>
          <p:cNvPr id="32" name="Picture 2" descr="http://www.espanarusa.com/files/autoupload/49/25/64/epylftxw682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053" y="2609731"/>
            <a:ext cx="415745" cy="53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4" descr="http://ismsbschool.com/images/events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816" y="3660136"/>
            <a:ext cx="543772" cy="487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6" descr="http://afdclinics.com/wp-content/uploads/featureIconPatientHandout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771" y="4885696"/>
            <a:ext cx="596282" cy="437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8" descr="http://www.corporate-energising.com/siteassets/icons/folder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159" y="6014906"/>
            <a:ext cx="596282" cy="588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0" name="Прямая соединительная линия 49"/>
          <p:cNvCxnSpPr/>
          <p:nvPr/>
        </p:nvCxnSpPr>
        <p:spPr>
          <a:xfrm>
            <a:off x="-23370" y="4437112"/>
            <a:ext cx="9113710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-23370" y="5733256"/>
            <a:ext cx="9113710" cy="0"/>
          </a:xfrm>
          <a:prstGeom prst="line">
            <a:avLst/>
          </a:prstGeom>
          <a:ln w="95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Штриховая стрелка вправо 18"/>
          <p:cNvSpPr/>
          <p:nvPr/>
        </p:nvSpPr>
        <p:spPr>
          <a:xfrm>
            <a:off x="3463780" y="2402663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Штриховая стрелка вправо 51"/>
          <p:cNvSpPr/>
          <p:nvPr/>
        </p:nvSpPr>
        <p:spPr>
          <a:xfrm>
            <a:off x="3463780" y="2697519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триховая стрелка вправо 52"/>
          <p:cNvSpPr/>
          <p:nvPr/>
        </p:nvSpPr>
        <p:spPr>
          <a:xfrm>
            <a:off x="3463780" y="2992377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Штриховая стрелка вправо 53"/>
          <p:cNvSpPr/>
          <p:nvPr/>
        </p:nvSpPr>
        <p:spPr>
          <a:xfrm>
            <a:off x="3463780" y="3430454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Штриховая стрелка вправо 54"/>
          <p:cNvSpPr/>
          <p:nvPr/>
        </p:nvSpPr>
        <p:spPr>
          <a:xfrm>
            <a:off x="3463780" y="3763432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Штриховая стрелка вправо 55"/>
          <p:cNvSpPr/>
          <p:nvPr/>
        </p:nvSpPr>
        <p:spPr>
          <a:xfrm>
            <a:off x="3463780" y="4058289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триховая стрелка вправо 56"/>
          <p:cNvSpPr/>
          <p:nvPr/>
        </p:nvSpPr>
        <p:spPr>
          <a:xfrm>
            <a:off x="3497150" y="4535479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Штриховая стрелка вправо 57"/>
          <p:cNvSpPr/>
          <p:nvPr/>
        </p:nvSpPr>
        <p:spPr>
          <a:xfrm>
            <a:off x="3497150" y="4885696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Штриховая стрелка вправо 58"/>
          <p:cNvSpPr/>
          <p:nvPr/>
        </p:nvSpPr>
        <p:spPr>
          <a:xfrm>
            <a:off x="3497150" y="5309005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Штриховая стрелка вправо 59"/>
          <p:cNvSpPr/>
          <p:nvPr/>
        </p:nvSpPr>
        <p:spPr>
          <a:xfrm>
            <a:off x="3482655" y="5908092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Штриховая стрелка вправо 60"/>
          <p:cNvSpPr/>
          <p:nvPr/>
        </p:nvSpPr>
        <p:spPr>
          <a:xfrm>
            <a:off x="3486745" y="6202949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Штриховая стрелка вправо 61"/>
          <p:cNvSpPr/>
          <p:nvPr/>
        </p:nvSpPr>
        <p:spPr>
          <a:xfrm>
            <a:off x="3482655" y="6497806"/>
            <a:ext cx="216344" cy="294857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Rectangle 10"/>
          <p:cNvSpPr/>
          <p:nvPr/>
        </p:nvSpPr>
        <p:spPr bwMode="auto">
          <a:xfrm>
            <a:off x="269307" y="908720"/>
            <a:ext cx="2430485" cy="576064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chemeClr val="bg1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7-8 ОКТЯБРЯ</a:t>
            </a:r>
          </a:p>
          <a:p>
            <a:pPr marL="0" marR="0" indent="0" algn="ctr" defTabSz="889000" rtl="0" eaLnBrk="1" fontAlgn="base" latinLnBrk="0" hangingPunct="1"/>
            <a:r>
              <a:rPr lang="ru-RU" sz="1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(первая волна)</a:t>
            </a:r>
            <a:endParaRPr kumimoji="0" lang="ru-RU" sz="1400" b="1" i="0" u="none" strike="noStrike" cap="none" normalizeH="0" baseline="0" dirty="0" smtClean="0">
              <a:solidFill>
                <a:schemeClr val="bg1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Rectangle 10"/>
          <p:cNvSpPr/>
          <p:nvPr/>
        </p:nvSpPr>
        <p:spPr bwMode="auto">
          <a:xfrm>
            <a:off x="3270536" y="908720"/>
            <a:ext cx="2430485" cy="576064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chemeClr val="bg1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27-29 ОКТЯБРЯ</a:t>
            </a:r>
          </a:p>
          <a:p>
            <a:pPr marL="0" marR="0" indent="0" algn="ctr" defTabSz="889000" rtl="0" eaLnBrk="1" fontAlgn="base" latinLnBrk="0" hangingPunct="1"/>
            <a:r>
              <a:rPr lang="ru-RU" sz="1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(вторая волна)</a:t>
            </a:r>
            <a:endParaRPr kumimoji="0" lang="ru-RU" sz="1400" b="1" i="0" u="none" strike="noStrike" cap="none" normalizeH="0" baseline="0" dirty="0" smtClean="0">
              <a:solidFill>
                <a:schemeClr val="bg1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Rectangle 10"/>
          <p:cNvSpPr/>
          <p:nvPr/>
        </p:nvSpPr>
        <p:spPr bwMode="auto">
          <a:xfrm>
            <a:off x="6228184" y="908720"/>
            <a:ext cx="2430485" cy="576064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D2E0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r>
              <a:rPr kumimoji="0" lang="ru-RU" sz="1400" b="1" i="0" u="none" strike="noStrike" cap="none" normalizeH="0" baseline="0" dirty="0" smtClean="0">
                <a:solidFill>
                  <a:schemeClr val="bg1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5-7 НОЯБРЯ</a:t>
            </a:r>
          </a:p>
          <a:p>
            <a:pPr marL="0" marR="0" indent="0" algn="ctr" defTabSz="889000" rtl="0" eaLnBrk="1" fontAlgn="base" latinLnBrk="0" hangingPunct="1"/>
            <a:r>
              <a:rPr lang="ru-RU" sz="1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(третья волна)</a:t>
            </a:r>
            <a:endParaRPr kumimoji="0" lang="ru-RU" sz="1400" b="1" i="0" u="none" strike="noStrike" cap="none" normalizeH="0" baseline="0" dirty="0" smtClean="0">
              <a:solidFill>
                <a:schemeClr val="bg1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69307" y="1628800"/>
            <a:ext cx="477134" cy="4320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3333385" y="1628800"/>
            <a:ext cx="477134" cy="4320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6228184" y="1628800"/>
            <a:ext cx="477134" cy="432048"/>
          </a:xfrm>
          <a:prstGeom prst="ellipse">
            <a:avLst/>
          </a:prstGeom>
          <a:solidFill>
            <a:srgbClr val="20B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ColumnContent"/>
          <p:cNvSpPr>
            <a:spLocks noChangeArrowheads="1"/>
          </p:cNvSpPr>
          <p:nvPr/>
        </p:nvSpPr>
        <p:spPr bwMode="gray">
          <a:xfrm>
            <a:off x="813623" y="1729369"/>
            <a:ext cx="1774986" cy="23091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14300" lvl="1">
              <a:buClr>
                <a:srgbClr val="345782"/>
              </a:buClr>
              <a:buSzPct val="100000"/>
            </a:pPr>
            <a:r>
              <a:rPr lang="ru-RU" sz="16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РЕГИОНОВ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59546" y="1660158"/>
            <a:ext cx="514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25 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333385" y="1660158"/>
            <a:ext cx="514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 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6228184" y="1660158"/>
            <a:ext cx="514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 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3" name="TextColumnContent"/>
          <p:cNvSpPr>
            <a:spLocks noChangeArrowheads="1"/>
          </p:cNvSpPr>
          <p:nvPr/>
        </p:nvSpPr>
        <p:spPr bwMode="gray">
          <a:xfrm>
            <a:off x="3903463" y="1729369"/>
            <a:ext cx="1774986" cy="23091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14300" lvl="1">
              <a:buClr>
                <a:srgbClr val="345782"/>
              </a:buClr>
              <a:buSzPct val="100000"/>
            </a:pPr>
            <a:r>
              <a:rPr lang="ru-RU" sz="16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РЕГИОНОВ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TextColumnContent"/>
          <p:cNvSpPr>
            <a:spLocks noChangeArrowheads="1"/>
          </p:cNvSpPr>
          <p:nvPr/>
        </p:nvSpPr>
        <p:spPr bwMode="gray">
          <a:xfrm>
            <a:off x="6873811" y="1729369"/>
            <a:ext cx="1774986" cy="23091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14300" lvl="1">
              <a:buClr>
                <a:srgbClr val="345782"/>
              </a:buClr>
              <a:buSzPct val="100000"/>
            </a:pPr>
            <a:r>
              <a:rPr lang="ru-RU" sz="1600" b="1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РЕГИОНОВ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-5020" y="2204864"/>
            <a:ext cx="9113710" cy="0"/>
          </a:xfrm>
          <a:prstGeom prst="line">
            <a:avLst/>
          </a:prstGeom>
          <a:ln w="190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03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-23370" y="4636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07504" y="692696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707588" y="661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0040" y="184862"/>
            <a:ext cx="6480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график Разработки дорожной карты</a:t>
            </a:r>
            <a:endParaRPr lang="ru-RU" sz="1600" b="1" cap="all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4" y="101991"/>
            <a:ext cx="561429" cy="5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17"/>
          <p:cNvSpPr/>
          <p:nvPr>
            <p:custDataLst>
              <p:tags r:id="rId1"/>
            </p:custDataLst>
          </p:nvPr>
        </p:nvSpPr>
        <p:spPr>
          <a:xfrm>
            <a:off x="126000" y="1068386"/>
            <a:ext cx="2880000" cy="377825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rgbClr val="BBE0E3"/>
            </a:solidFill>
            <a:prstDash val="solid"/>
          </a:ln>
          <a:effectLst/>
        </p:spPr>
        <p:txBody>
          <a:bodyPr tIns="90000" bIns="90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Arial"/>
              </a:rPr>
              <a:t>Октябрь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Rectangle 17"/>
          <p:cNvSpPr/>
          <p:nvPr>
            <p:custDataLst>
              <p:tags r:id="rId2"/>
            </p:custDataLst>
          </p:nvPr>
        </p:nvSpPr>
        <p:spPr>
          <a:xfrm>
            <a:off x="3132000" y="1068386"/>
            <a:ext cx="2880000" cy="377825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rgbClr val="BBE0E3"/>
            </a:solidFill>
            <a:prstDash val="solid"/>
          </a:ln>
          <a:effectLst/>
        </p:spPr>
        <p:txBody>
          <a:bodyPr tIns="90000" bIns="90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Arial"/>
              </a:rPr>
              <a:t>Ноябрь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Rectangle 17"/>
          <p:cNvSpPr/>
          <p:nvPr>
            <p:custDataLst>
              <p:tags r:id="rId3"/>
            </p:custDataLst>
          </p:nvPr>
        </p:nvSpPr>
        <p:spPr>
          <a:xfrm>
            <a:off x="6138000" y="1068386"/>
            <a:ext cx="2880000" cy="377825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rgbClr val="BBE0E3"/>
            </a:solidFill>
            <a:prstDash val="solid"/>
          </a:ln>
          <a:effectLst/>
        </p:spPr>
        <p:txBody>
          <a:bodyPr tIns="90000" bIns="90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Arial"/>
              </a:rPr>
              <a:t>Декабрь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AutoShap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195021" y="5223922"/>
            <a:ext cx="2110779" cy="900000"/>
          </a:xfrm>
          <a:prstGeom prst="homePlate">
            <a:avLst>
              <a:gd name="adj" fmla="val 29169"/>
            </a:avLst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lIns="182880" tIns="91440" bIns="9144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 pitchFamily="34" charset="0"/>
              </a:rPr>
              <a:t>ДОРОЖНЫЕ КАРТЫ</a:t>
            </a:r>
            <a:r>
              <a:rPr kumimoji="0" lang="ru-RU" altLang="ru-RU" sz="16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 pitchFamily="34" charset="0"/>
              </a:rPr>
              <a:t> РАЗРАБОТАНЫ</a:t>
            </a:r>
            <a:endParaRPr kumimoji="0" lang="ru-RU" alt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  <a:sym typeface="Arial" pitchFamily="34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3061648" y="850360"/>
            <a:ext cx="0" cy="5976664"/>
          </a:xfrm>
          <a:prstGeom prst="line">
            <a:avLst/>
          </a:prstGeom>
          <a:noFill/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86" name="Прямая соединительная линия 85"/>
          <p:cNvCxnSpPr/>
          <p:nvPr/>
        </p:nvCxnSpPr>
        <p:spPr>
          <a:xfrm>
            <a:off x="6082352" y="836712"/>
            <a:ext cx="0" cy="5976664"/>
          </a:xfrm>
          <a:prstGeom prst="line">
            <a:avLst/>
          </a:prstGeom>
          <a:noFill/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87" name="AutoShape 2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2502024" y="2814363"/>
            <a:ext cx="4279776" cy="900000"/>
          </a:xfrm>
          <a:prstGeom prst="homePlate">
            <a:avLst>
              <a:gd name="adj" fmla="val 29394"/>
            </a:avLst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  <a:headEnd/>
            <a:tailEnd/>
          </a:ln>
          <a:effectLst/>
        </p:spPr>
        <p:txBody>
          <a:bodyPr lIns="182880" tIns="91440" bIns="9144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 pitchFamily="34" charset="0"/>
              </a:rPr>
              <a:t>РАЗРАБОТКА ДОРОЖНЫХ КАРТ </a:t>
            </a:r>
          </a:p>
        </p:txBody>
      </p:sp>
      <p:sp>
        <p:nvSpPr>
          <p:cNvPr id="88" name="AutoShape 2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5257800" y="3893498"/>
            <a:ext cx="3346608" cy="900000"/>
          </a:xfrm>
          <a:prstGeom prst="homePlate">
            <a:avLst>
              <a:gd name="adj" fmla="val 29215"/>
            </a:avLst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  <a:headEnd/>
            <a:tailEnd/>
          </a:ln>
          <a:effectLst/>
        </p:spPr>
        <p:txBody>
          <a:bodyPr lIns="182880" tIns="91440" bIns="9144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600" kern="0" dirty="0" smtClean="0">
                <a:solidFill>
                  <a:sysClr val="windowText" lastClr="000000"/>
                </a:solidFill>
                <a:latin typeface="Calibri"/>
                <a:sym typeface="Arial" pitchFamily="34" charset="0"/>
              </a:rPr>
              <a:t>ОЦЕНКА ДОРОЖНЫХ </a:t>
            </a:r>
            <a:r>
              <a:rPr lang="ru-RU" altLang="ru-RU" sz="1600" kern="0" dirty="0">
                <a:solidFill>
                  <a:sysClr val="windowText" lastClr="000000"/>
                </a:solidFill>
                <a:latin typeface="Calibri"/>
                <a:sym typeface="Arial" pitchFamily="34" charset="0"/>
              </a:rPr>
              <a:t>КАРТ </a:t>
            </a:r>
          </a:p>
        </p:txBody>
      </p:sp>
      <p:sp>
        <p:nvSpPr>
          <p:cNvPr id="89" name="AutoShape 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609600" y="1734242"/>
            <a:ext cx="3124200" cy="900000"/>
          </a:xfrm>
          <a:prstGeom prst="homePlate">
            <a:avLst>
              <a:gd name="adj" fmla="val 29371"/>
            </a:avLst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  <a:headEnd/>
            <a:tailEnd/>
          </a:ln>
          <a:effectLst/>
        </p:spPr>
        <p:txBody>
          <a:bodyPr lIns="182880" tIns="91440" bIns="9144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600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ПРОВЕДЕНИЕ МЕРОПРИЯТИЙ ОБРАЗОВАТЕЛЬНОЙ ПРОГРАММЫ</a:t>
            </a:r>
            <a:endParaRPr kumimoji="0" lang="ru-RU" alt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5-конечная звезда 89"/>
          <p:cNvSpPr/>
          <p:nvPr/>
        </p:nvSpPr>
        <p:spPr>
          <a:xfrm>
            <a:off x="8244408" y="5301288"/>
            <a:ext cx="720000" cy="720000"/>
          </a:xfrm>
          <a:prstGeom prst="star5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2ts9TFw0Cc1ob9k5V2G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2ts9TFw0Cc1ob9k5V2G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2ts9TFw0Cc1ob9k5V2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2ts9TFw0Cc1ob9k5V2G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z9E2LK5E2EjuKhxpFfN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x3m0qUhxkW0fKk5MKdr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kNO5Z6_rU.a.vq0BXqEO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F4lGmSeUi9ro__x6SkM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FFXEIVoEWCC2iRQXsYj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6jecc6wU.NrVrd7.yP.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.6yfkZVlUW5iKF4uyy5n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bV8Mlccv0eY9YMSx2K_Z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qxN8W6Jo0i7Qfz5Uq.6M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4mJSqyTUqhkzk2fcRPQ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6g2BGYUUECBc8mcDXige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ka30VuskufS60dMfWsg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pzeVDbxUWQwC6beDnmc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pzeVDbxUWQwC6beDnmc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pzeVDbxUWQwC6beDnmc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mt2oysm0.fhLEK9o_6w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mt2oysm0.fhLEK9o_6w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mt2oysm0.fhLEK9o_6w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mt2oysm0.fhLEK9o_6w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1375</Words>
  <Application>Microsoft Office PowerPoint</Application>
  <PresentationFormat>Экран (4:3)</PresentationFormat>
  <Paragraphs>609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Chart</vt:lpstr>
      <vt:lpstr>НАЦИОНАЛЬНЫЙ РЕЙТИНГ СОСТОЯНИЯ ИНВЕСТИЦИОННОГО КЛИМАТА В СУБЪЕКТАХ РОССИЙСКОЙ ФЕДЕРАЦИИ  25-26 НОЯБРЯ 2014         РЕСПУБЛИКА АЛТАЙ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Обложка</dc:title>
  <dc:creator>Наймушин И.С</dc:creator>
  <cp:lastModifiedBy>Аврах И.Ю</cp:lastModifiedBy>
  <cp:revision>157</cp:revision>
  <cp:lastPrinted>2014-08-14T13:56:53Z</cp:lastPrinted>
  <dcterms:created xsi:type="dcterms:W3CDTF">2014-08-11T14:17:47Z</dcterms:created>
  <dcterms:modified xsi:type="dcterms:W3CDTF">2014-11-25T11:37:28Z</dcterms:modified>
</cp:coreProperties>
</file>