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diagrams/layout1.xml" ContentType="application/vnd.openxmlformats-officedocument.drawingml.diagram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8" r:id="rId4"/>
    <p:sldId id="259" r:id="rId5"/>
    <p:sldId id="269" r:id="rId6"/>
    <p:sldId id="270" r:id="rId7"/>
    <p:sldId id="271" r:id="rId8"/>
    <p:sldId id="272" r:id="rId9"/>
    <p:sldId id="260" r:id="rId10"/>
    <p:sldId id="261" r:id="rId11"/>
    <p:sldId id="265" r:id="rId12"/>
    <p:sldId id="268" r:id="rId13"/>
    <p:sldId id="26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100" d="100"/>
          <a:sy n="100" d="100"/>
        </p:scale>
        <p:origin x="-1860" y="-25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MOI_DOCUMENTI\&#1041;&#1102;&#1076;&#1078;&#1077;&#1090;\2014-2016\&#1054;&#1058;&#1050;&#1056;&#1067;&#1058;&#1067;&#1049;%20&#1041;&#1070;&#1044;&#1046;&#1045;&#1058;\&#1044;&#1072;&#1085;&#1085;&#1099;&#1077;%20&#1076;&#1083;&#1103;%20&#1086;&#1090;&#1082;&#1088;&#1099;&#1090;&#1086;&#1075;&#1086;%20&#1073;&#1102;&#1076;&#1078;&#1077;&#1090;&#107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a:t>ИСПОЛНЕНИЕ КОНСОЛИДИРОВАННОГО БЮДЖЕТА МУНИЦИПАЛЬНОГО ОБРАЗОВАНИЯ «ЧЕМАЛЬСКИЙ РАЙОН» ЗА 2012 – 2013 ГОДЫ И ПРОГНОЗ НА 2014-2015 ГОДЫ И ПЛАНОВЫЙ ПЕРИОД 2016 - 2017 ГОДОВ.</a:t>
            </a:r>
          </a:p>
        </c:rich>
      </c:tx>
      <c:layout/>
    </c:title>
    <c:plotArea>
      <c:layout/>
      <c:barChart>
        <c:barDir val="col"/>
        <c:grouping val="clustered"/>
        <c:ser>
          <c:idx val="0"/>
          <c:order val="0"/>
          <c:tx>
            <c:strRef>
              <c:f>Лист1!$A$79</c:f>
              <c:strCache>
                <c:ptCount val="1"/>
                <c:pt idx="0">
                  <c:v>Доходы</c:v>
                </c:pt>
              </c:strCache>
            </c:strRef>
          </c:tx>
          <c:cat>
            <c:strRef>
              <c:f>Лист1!$B$78:$G$78</c:f>
              <c:strCache>
                <c:ptCount val="6"/>
                <c:pt idx="0">
                  <c:v>2012</c:v>
                </c:pt>
                <c:pt idx="1">
                  <c:v>2013</c:v>
                </c:pt>
                <c:pt idx="2">
                  <c:v>2014 план</c:v>
                </c:pt>
                <c:pt idx="3">
                  <c:v>2015 план</c:v>
                </c:pt>
                <c:pt idx="4">
                  <c:v>2016 план</c:v>
                </c:pt>
                <c:pt idx="5">
                  <c:v>2017 план</c:v>
                </c:pt>
              </c:strCache>
            </c:strRef>
          </c:cat>
          <c:val>
            <c:numRef>
              <c:f>Лист1!$B$79:$G$79</c:f>
              <c:numCache>
                <c:formatCode>General</c:formatCode>
                <c:ptCount val="6"/>
                <c:pt idx="0">
                  <c:v>339.1</c:v>
                </c:pt>
                <c:pt idx="1">
                  <c:v>344.4</c:v>
                </c:pt>
                <c:pt idx="2">
                  <c:v>372.4</c:v>
                </c:pt>
                <c:pt idx="3">
                  <c:v>222.2</c:v>
                </c:pt>
                <c:pt idx="4">
                  <c:v>220.7</c:v>
                </c:pt>
                <c:pt idx="5">
                  <c:v>222.1</c:v>
                </c:pt>
              </c:numCache>
            </c:numRef>
          </c:val>
        </c:ser>
        <c:ser>
          <c:idx val="1"/>
          <c:order val="1"/>
          <c:tx>
            <c:strRef>
              <c:f>Лист1!$A$80</c:f>
              <c:strCache>
                <c:ptCount val="1"/>
                <c:pt idx="0">
                  <c:v>Расходы</c:v>
                </c:pt>
              </c:strCache>
            </c:strRef>
          </c:tx>
          <c:cat>
            <c:strRef>
              <c:f>Лист1!$B$78:$G$78</c:f>
              <c:strCache>
                <c:ptCount val="6"/>
                <c:pt idx="0">
                  <c:v>2012</c:v>
                </c:pt>
                <c:pt idx="1">
                  <c:v>2013</c:v>
                </c:pt>
                <c:pt idx="2">
                  <c:v>2014 план</c:v>
                </c:pt>
                <c:pt idx="3">
                  <c:v>2015 план</c:v>
                </c:pt>
                <c:pt idx="4">
                  <c:v>2016 план</c:v>
                </c:pt>
                <c:pt idx="5">
                  <c:v>2017 план</c:v>
                </c:pt>
              </c:strCache>
            </c:strRef>
          </c:cat>
          <c:val>
            <c:numRef>
              <c:f>Лист1!$B$80:$G$80</c:f>
              <c:numCache>
                <c:formatCode>General</c:formatCode>
                <c:ptCount val="6"/>
                <c:pt idx="0">
                  <c:v>338.4</c:v>
                </c:pt>
                <c:pt idx="1">
                  <c:v>334.4</c:v>
                </c:pt>
                <c:pt idx="2">
                  <c:v>392.3</c:v>
                </c:pt>
                <c:pt idx="3">
                  <c:v>226.1</c:v>
                </c:pt>
                <c:pt idx="4">
                  <c:v>223</c:v>
                </c:pt>
                <c:pt idx="5">
                  <c:v>224.4</c:v>
                </c:pt>
              </c:numCache>
            </c:numRef>
          </c:val>
        </c:ser>
        <c:axId val="38678912"/>
        <c:axId val="38680448"/>
      </c:barChart>
      <c:catAx>
        <c:axId val="38678912"/>
        <c:scaling>
          <c:orientation val="minMax"/>
        </c:scaling>
        <c:axPos val="b"/>
        <c:majorTickMark val="none"/>
        <c:tickLblPos val="nextTo"/>
        <c:crossAx val="38680448"/>
        <c:crosses val="autoZero"/>
        <c:auto val="1"/>
        <c:lblAlgn val="ctr"/>
        <c:lblOffset val="100"/>
      </c:catAx>
      <c:valAx>
        <c:axId val="38680448"/>
        <c:scaling>
          <c:orientation val="minMax"/>
        </c:scaling>
        <c:axPos val="l"/>
        <c:majorGridlines/>
        <c:title>
          <c:tx>
            <c:rich>
              <a:bodyPr/>
              <a:lstStyle/>
              <a:p>
                <a:pPr>
                  <a:defRPr/>
                </a:pPr>
                <a:r>
                  <a:rPr lang="ru-RU"/>
                  <a:t>млн. руб.</a:t>
                </a:r>
              </a:p>
            </c:rich>
          </c:tx>
          <c:layout/>
        </c:title>
        <c:numFmt formatCode="General" sourceLinked="1"/>
        <c:majorTickMark val="none"/>
        <c:tickLblPos val="nextTo"/>
        <c:crossAx val="38678912"/>
        <c:crosses val="autoZero"/>
        <c:crossBetween val="between"/>
      </c:valAx>
      <c:dTable>
        <c:showHorzBorder val="1"/>
        <c:showVertBorder val="1"/>
        <c:showOutline val="1"/>
        <c:showKeys val="1"/>
      </c:dTable>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a:t>ИСПОЛНЕНИЕ  БЮДЖЕТА МУНИЦИПАЛЬНОГО ОБРАЗОВАНИЯ «ЧЕМАЛЬСКИЙ РАЙОН» ЗА 2012 – 2013 ГОДЫ И ПРОГНОЗ НА 2014-2015 ГОДЫ И ПЛАНОВЫЙ ПЕРИОД 2016 - 2017 ГОДОВ.</a:t>
            </a:r>
          </a:p>
        </c:rich>
      </c:tx>
      <c:layout/>
    </c:title>
    <c:plotArea>
      <c:layout/>
      <c:barChart>
        <c:barDir val="col"/>
        <c:grouping val="clustered"/>
        <c:ser>
          <c:idx val="0"/>
          <c:order val="0"/>
          <c:tx>
            <c:strRef>
              <c:f>Лист1!$A$109</c:f>
              <c:strCache>
                <c:ptCount val="1"/>
                <c:pt idx="0">
                  <c:v>Доходы</c:v>
                </c:pt>
              </c:strCache>
            </c:strRef>
          </c:tx>
          <c:cat>
            <c:strRef>
              <c:f>Лист1!$B$108:$G$108</c:f>
              <c:strCache>
                <c:ptCount val="6"/>
                <c:pt idx="0">
                  <c:v>2012</c:v>
                </c:pt>
                <c:pt idx="1">
                  <c:v>2013</c:v>
                </c:pt>
                <c:pt idx="2">
                  <c:v>2014 план</c:v>
                </c:pt>
                <c:pt idx="3">
                  <c:v>2015 план</c:v>
                </c:pt>
                <c:pt idx="4">
                  <c:v>2016 план</c:v>
                </c:pt>
                <c:pt idx="5">
                  <c:v>2017 план</c:v>
                </c:pt>
              </c:strCache>
            </c:strRef>
          </c:cat>
          <c:val>
            <c:numRef>
              <c:f>Лист1!$B$109:$G$109</c:f>
              <c:numCache>
                <c:formatCode>General</c:formatCode>
                <c:ptCount val="6"/>
                <c:pt idx="0">
                  <c:v>316.10000000000002</c:v>
                </c:pt>
                <c:pt idx="1">
                  <c:v>324.60000000000002</c:v>
                </c:pt>
                <c:pt idx="2">
                  <c:v>354.4</c:v>
                </c:pt>
                <c:pt idx="3">
                  <c:v>204.6</c:v>
                </c:pt>
                <c:pt idx="4">
                  <c:v>203</c:v>
                </c:pt>
                <c:pt idx="5">
                  <c:v>204.2</c:v>
                </c:pt>
              </c:numCache>
            </c:numRef>
          </c:val>
        </c:ser>
        <c:ser>
          <c:idx val="1"/>
          <c:order val="1"/>
          <c:tx>
            <c:strRef>
              <c:f>Лист1!$A$110</c:f>
              <c:strCache>
                <c:ptCount val="1"/>
                <c:pt idx="0">
                  <c:v>Расходы</c:v>
                </c:pt>
              </c:strCache>
            </c:strRef>
          </c:tx>
          <c:cat>
            <c:strRef>
              <c:f>Лист1!$B$108:$G$108</c:f>
              <c:strCache>
                <c:ptCount val="6"/>
                <c:pt idx="0">
                  <c:v>2012</c:v>
                </c:pt>
                <c:pt idx="1">
                  <c:v>2013</c:v>
                </c:pt>
                <c:pt idx="2">
                  <c:v>2014 план</c:v>
                </c:pt>
                <c:pt idx="3">
                  <c:v>2015 план</c:v>
                </c:pt>
                <c:pt idx="4">
                  <c:v>2016 план</c:v>
                </c:pt>
                <c:pt idx="5">
                  <c:v>2017 план</c:v>
                </c:pt>
              </c:strCache>
            </c:strRef>
          </c:cat>
          <c:val>
            <c:numRef>
              <c:f>Лист1!$B$110:$G$110</c:f>
              <c:numCache>
                <c:formatCode>General</c:formatCode>
                <c:ptCount val="6"/>
                <c:pt idx="0">
                  <c:v>316.7</c:v>
                </c:pt>
                <c:pt idx="1">
                  <c:v>334.4</c:v>
                </c:pt>
                <c:pt idx="2">
                  <c:v>371.5</c:v>
                </c:pt>
                <c:pt idx="3">
                  <c:v>208.5</c:v>
                </c:pt>
                <c:pt idx="4">
                  <c:v>205.2</c:v>
                </c:pt>
                <c:pt idx="5">
                  <c:v>206.5</c:v>
                </c:pt>
              </c:numCache>
            </c:numRef>
          </c:val>
        </c:ser>
        <c:axId val="39239680"/>
        <c:axId val="39241216"/>
      </c:barChart>
      <c:catAx>
        <c:axId val="39239680"/>
        <c:scaling>
          <c:orientation val="minMax"/>
        </c:scaling>
        <c:axPos val="b"/>
        <c:majorTickMark val="none"/>
        <c:tickLblPos val="nextTo"/>
        <c:crossAx val="39241216"/>
        <c:crosses val="autoZero"/>
        <c:auto val="1"/>
        <c:lblAlgn val="ctr"/>
        <c:lblOffset val="100"/>
      </c:catAx>
      <c:valAx>
        <c:axId val="39241216"/>
        <c:scaling>
          <c:orientation val="minMax"/>
        </c:scaling>
        <c:axPos val="l"/>
        <c:majorGridlines/>
        <c:title>
          <c:tx>
            <c:rich>
              <a:bodyPr/>
              <a:lstStyle/>
              <a:p>
                <a:pPr>
                  <a:defRPr/>
                </a:pPr>
                <a:r>
                  <a:rPr lang="ru-RU"/>
                  <a:t>млн. руб.</a:t>
                </a:r>
              </a:p>
            </c:rich>
          </c:tx>
          <c:layout/>
        </c:title>
        <c:numFmt formatCode="General" sourceLinked="1"/>
        <c:majorTickMark val="none"/>
        <c:tickLblPos val="nextTo"/>
        <c:crossAx val="39239680"/>
        <c:crosses val="autoZero"/>
        <c:crossBetween val="between"/>
      </c:valAx>
      <c:dTable>
        <c:showHorzBorder val="1"/>
        <c:showVertBorder val="1"/>
        <c:showOutline val="1"/>
        <c:showKeys val="1"/>
      </c:dTable>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a:pPr>
            <a:r>
              <a:rPr lang="ru-RU"/>
              <a:t>Структура доходов МО "Чемальский район" по годам</a:t>
            </a:r>
          </a:p>
        </c:rich>
      </c:tx>
      <c:layout/>
    </c:title>
    <c:view3D>
      <c:rAngAx val="1"/>
    </c:view3D>
    <c:sideWall>
      <c:spPr>
        <a:solidFill>
          <a:sysClr val="window" lastClr="FFFFFF">
            <a:lumMod val="95000"/>
          </a:sysClr>
        </a:solidFill>
      </c:spPr>
    </c:sideWall>
    <c:backWall>
      <c:spPr>
        <a:solidFill>
          <a:sysClr val="window" lastClr="FFFFFF">
            <a:lumMod val="95000"/>
          </a:sysClr>
        </a:solidFill>
      </c:spPr>
    </c:backWall>
    <c:plotArea>
      <c:layout/>
      <c:bar3DChart>
        <c:barDir val="col"/>
        <c:grouping val="stacked"/>
        <c:ser>
          <c:idx val="2"/>
          <c:order val="0"/>
          <c:tx>
            <c:strRef>
              <c:f>Лист1!$A$6</c:f>
              <c:strCache>
                <c:ptCount val="1"/>
                <c:pt idx="0">
                  <c:v>Налоговые доходы</c:v>
                </c:pt>
              </c:strCache>
            </c:strRef>
          </c:tx>
          <c:dLbls>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Лист1!$B$6:$G$6</c:f>
              <c:numCache>
                <c:formatCode>General</c:formatCode>
                <c:ptCount val="6"/>
                <c:pt idx="0">
                  <c:v>49976.800000000003</c:v>
                </c:pt>
                <c:pt idx="1">
                  <c:v>53301.7</c:v>
                </c:pt>
                <c:pt idx="2">
                  <c:v>54194</c:v>
                </c:pt>
                <c:pt idx="3">
                  <c:v>62545.7</c:v>
                </c:pt>
                <c:pt idx="4">
                  <c:v>64078.9</c:v>
                </c:pt>
                <c:pt idx="5">
                  <c:v>64139.199999999997</c:v>
                </c:pt>
              </c:numCache>
            </c:numRef>
          </c:val>
        </c:ser>
        <c:ser>
          <c:idx val="3"/>
          <c:order val="1"/>
          <c:tx>
            <c:strRef>
              <c:f>Лист1!$A$7</c:f>
              <c:strCache>
                <c:ptCount val="1"/>
                <c:pt idx="0">
                  <c:v>Неналоговые доходы</c:v>
                </c:pt>
              </c:strCache>
            </c:strRef>
          </c:tx>
          <c:dLbls>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Лист1!$B$7:$G$7</c:f>
              <c:numCache>
                <c:formatCode>General</c:formatCode>
                <c:ptCount val="6"/>
                <c:pt idx="0">
                  <c:v>22766.6</c:v>
                </c:pt>
                <c:pt idx="1">
                  <c:v>18186.599999999991</c:v>
                </c:pt>
                <c:pt idx="2">
                  <c:v>27336.3</c:v>
                </c:pt>
                <c:pt idx="3">
                  <c:v>17821.599999999991</c:v>
                </c:pt>
                <c:pt idx="4">
                  <c:v>18273.599999999991</c:v>
                </c:pt>
                <c:pt idx="5">
                  <c:v>19462</c:v>
                </c:pt>
              </c:numCache>
            </c:numRef>
          </c:val>
        </c:ser>
        <c:ser>
          <c:idx val="4"/>
          <c:order val="2"/>
          <c:tx>
            <c:strRef>
              <c:f>Лист1!$A$8</c:f>
              <c:strCache>
                <c:ptCount val="1"/>
                <c:pt idx="0">
                  <c:v>Безвозмездные поступления</c:v>
                </c:pt>
              </c:strCache>
            </c:strRef>
          </c:tx>
          <c:dLbls>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Лист1!$B$8:$G$8</c:f>
              <c:numCache>
                <c:formatCode>General</c:formatCode>
                <c:ptCount val="6"/>
                <c:pt idx="0">
                  <c:v>243342.6</c:v>
                </c:pt>
                <c:pt idx="1">
                  <c:v>253078.6</c:v>
                </c:pt>
                <c:pt idx="2">
                  <c:v>272869.8</c:v>
                </c:pt>
                <c:pt idx="3">
                  <c:v>124251.7</c:v>
                </c:pt>
                <c:pt idx="4">
                  <c:v>120597.6</c:v>
                </c:pt>
                <c:pt idx="5">
                  <c:v>120604.2</c:v>
                </c:pt>
              </c:numCache>
            </c:numRef>
          </c:val>
        </c:ser>
        <c:gapWidth val="55"/>
        <c:gapDepth val="55"/>
        <c:shape val="box"/>
        <c:axId val="39356672"/>
        <c:axId val="39374848"/>
        <c:axId val="0"/>
      </c:bar3DChart>
      <c:catAx>
        <c:axId val="39356672"/>
        <c:scaling>
          <c:orientation val="minMax"/>
        </c:scaling>
        <c:axPos val="b"/>
        <c:majorTickMark val="none"/>
        <c:tickLblPos val="nextTo"/>
        <c:crossAx val="39374848"/>
        <c:crosses val="autoZero"/>
        <c:auto val="1"/>
        <c:lblAlgn val="ctr"/>
        <c:lblOffset val="100"/>
      </c:catAx>
      <c:valAx>
        <c:axId val="39374848"/>
        <c:scaling>
          <c:orientation val="minMax"/>
        </c:scaling>
        <c:axPos val="l"/>
        <c:majorGridlines/>
        <c:title>
          <c:tx>
            <c:rich>
              <a:bodyPr/>
              <a:lstStyle/>
              <a:p>
                <a:pPr>
                  <a:defRPr/>
                </a:pPr>
                <a:r>
                  <a:rPr lang="ru-RU"/>
                  <a:t>тыс.руб.</a:t>
                </a:r>
              </a:p>
            </c:rich>
          </c:tx>
          <c:layout/>
        </c:title>
        <c:numFmt formatCode="General" sourceLinked="1"/>
        <c:majorTickMark val="none"/>
        <c:tickLblPos val="nextTo"/>
        <c:crossAx val="39356672"/>
        <c:crosses val="autoZero"/>
        <c:crossBetween val="between"/>
      </c:valAx>
    </c:plotArea>
    <c:legend>
      <c:legendPos val="r"/>
      <c:layout/>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a:t>Динамика поступления доходов</a:t>
            </a:r>
            <a:r>
              <a:rPr lang="ru-RU" baseline="0"/>
              <a:t> МО "Чемальский район" по годам</a:t>
            </a:r>
            <a:endParaRPr lang="ru-RU"/>
          </a:p>
        </c:rich>
      </c:tx>
      <c:layout/>
    </c:title>
    <c:view3D>
      <c:perspective val="30"/>
    </c:view3D>
    <c:plotArea>
      <c:layout/>
      <c:bar3DChart>
        <c:barDir val="col"/>
        <c:grouping val="clustered"/>
        <c:ser>
          <c:idx val="0"/>
          <c:order val="0"/>
          <c:tx>
            <c:strRef>
              <c:f>Лист1!$A$6</c:f>
              <c:strCache>
                <c:ptCount val="1"/>
                <c:pt idx="0">
                  <c:v>Налоговые доходы</c:v>
                </c:pt>
              </c:strCache>
            </c:strRef>
          </c:tx>
          <c:dLbls>
            <c:txPr>
              <a:bodyPr/>
              <a:lstStyle/>
              <a:p>
                <a:pPr>
                  <a:defRPr sz="1200" b="1"/>
                </a:pPr>
                <a:endParaRPr lang="ru-RU"/>
              </a:p>
            </c:txPr>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Лист1!$B$6:$G$6</c:f>
              <c:numCache>
                <c:formatCode>General</c:formatCode>
                <c:ptCount val="6"/>
                <c:pt idx="0">
                  <c:v>49976.800000000003</c:v>
                </c:pt>
                <c:pt idx="1">
                  <c:v>53301.7</c:v>
                </c:pt>
                <c:pt idx="2">
                  <c:v>54194</c:v>
                </c:pt>
                <c:pt idx="3">
                  <c:v>62545.7</c:v>
                </c:pt>
                <c:pt idx="4">
                  <c:v>64078.9</c:v>
                </c:pt>
                <c:pt idx="5">
                  <c:v>64139.199999999997</c:v>
                </c:pt>
              </c:numCache>
            </c:numRef>
          </c:val>
        </c:ser>
        <c:ser>
          <c:idx val="1"/>
          <c:order val="1"/>
          <c:tx>
            <c:strRef>
              <c:f>Лист1!$A$7</c:f>
              <c:strCache>
                <c:ptCount val="1"/>
                <c:pt idx="0">
                  <c:v>Неналоговые доходы</c:v>
                </c:pt>
              </c:strCache>
            </c:strRef>
          </c:tx>
          <c:dLbls>
            <c:dLbl>
              <c:idx val="0"/>
              <c:layout>
                <c:manualLayout>
                  <c:x val="1.4109298850059071E-3"/>
                  <c:y val="5.0241194249315613E-2"/>
                </c:manualLayout>
              </c:layout>
              <c:showVal val="1"/>
            </c:dLbl>
            <c:dLbl>
              <c:idx val="1"/>
              <c:layout>
                <c:manualLayout>
                  <c:x val="4.2327896550176458E-3"/>
                  <c:y val="4.2511779749420907E-2"/>
                </c:manualLayout>
              </c:layout>
              <c:showVal val="1"/>
            </c:dLbl>
            <c:dLbl>
              <c:idx val="2"/>
              <c:layout>
                <c:manualLayout>
                  <c:x val="2.8218597700118146E-3"/>
                  <c:y val="4.4444133374394575E-2"/>
                </c:manualLayout>
              </c:layout>
              <c:showVal val="1"/>
            </c:dLbl>
            <c:dLbl>
              <c:idx val="3"/>
              <c:layout>
                <c:manualLayout>
                  <c:x val="0"/>
                  <c:y val="4.6376486999368277E-2"/>
                </c:manualLayout>
              </c:layout>
              <c:showVal val="1"/>
            </c:dLbl>
            <c:dLbl>
              <c:idx val="4"/>
              <c:layout>
                <c:manualLayout>
                  <c:x val="-1.4109298850058813E-3"/>
                  <c:y val="3.6714718874499876E-2"/>
                </c:manualLayout>
              </c:layout>
              <c:showVal val="1"/>
            </c:dLbl>
            <c:dLbl>
              <c:idx val="5"/>
              <c:layout>
                <c:manualLayout>
                  <c:x val="1.4109298850058813E-3"/>
                  <c:y val="4.0579426124447232E-2"/>
                </c:manualLayout>
              </c:layout>
              <c:showVal val="1"/>
            </c:dLbl>
            <c:txPr>
              <a:bodyPr/>
              <a:lstStyle/>
              <a:p>
                <a:pPr>
                  <a:defRPr sz="1200" b="1">
                    <a:solidFill>
                      <a:srgbClr val="FFFF00"/>
                    </a:solidFill>
                  </a:defRPr>
                </a:pPr>
                <a:endParaRPr lang="ru-RU"/>
              </a:p>
            </c:txPr>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Лист1!$B$7:$G$7</c:f>
              <c:numCache>
                <c:formatCode>General</c:formatCode>
                <c:ptCount val="6"/>
                <c:pt idx="0">
                  <c:v>22766.6</c:v>
                </c:pt>
                <c:pt idx="1">
                  <c:v>18186.599999999991</c:v>
                </c:pt>
                <c:pt idx="2">
                  <c:v>27336.3</c:v>
                </c:pt>
                <c:pt idx="3">
                  <c:v>17821.599999999991</c:v>
                </c:pt>
                <c:pt idx="4">
                  <c:v>18273.599999999991</c:v>
                </c:pt>
                <c:pt idx="5">
                  <c:v>19462</c:v>
                </c:pt>
              </c:numCache>
            </c:numRef>
          </c:val>
        </c:ser>
        <c:ser>
          <c:idx val="2"/>
          <c:order val="2"/>
          <c:tx>
            <c:strRef>
              <c:f>Лист1!$A$8</c:f>
              <c:strCache>
                <c:ptCount val="1"/>
                <c:pt idx="0">
                  <c:v>Безвозмездные поступления</c:v>
                </c:pt>
              </c:strCache>
            </c:strRef>
          </c:tx>
          <c:dLbls>
            <c:dLbl>
              <c:idx val="2"/>
              <c:layout>
                <c:manualLayout>
                  <c:x val="8.3333333333333367E-3"/>
                  <c:y val="-2.5348542458808618E-2"/>
                </c:manualLayout>
              </c:layout>
              <c:showVal val="1"/>
            </c:dLbl>
            <c:dLbl>
              <c:idx val="3"/>
              <c:layout>
                <c:manualLayout>
                  <c:x val="3.333333333333334E-2"/>
                  <c:y val="5.0697084917617355E-3"/>
                </c:manualLayout>
              </c:layout>
              <c:showVal val="1"/>
            </c:dLbl>
            <c:txPr>
              <a:bodyPr/>
              <a:lstStyle/>
              <a:p>
                <a:pPr>
                  <a:defRPr sz="1200" b="1"/>
                </a:pPr>
                <a:endParaRPr lang="ru-RU"/>
              </a:p>
            </c:txPr>
            <c:showVal val="1"/>
          </c:dLbls>
          <c:cat>
            <c:strRef>
              <c:f>Лист1!$B$4:$G$4</c:f>
              <c:strCache>
                <c:ptCount val="6"/>
                <c:pt idx="0">
                  <c:v>2012</c:v>
                </c:pt>
                <c:pt idx="1">
                  <c:v>2013</c:v>
                </c:pt>
                <c:pt idx="2">
                  <c:v>2014 план</c:v>
                </c:pt>
                <c:pt idx="3">
                  <c:v>2015 план</c:v>
                </c:pt>
                <c:pt idx="4">
                  <c:v>2016 план</c:v>
                </c:pt>
                <c:pt idx="5">
                  <c:v>2017 план</c:v>
                </c:pt>
              </c:strCache>
            </c:strRef>
          </c:cat>
          <c:val>
            <c:numRef>
              <c:f>Лист1!$B$8:$G$8</c:f>
              <c:numCache>
                <c:formatCode>General</c:formatCode>
                <c:ptCount val="6"/>
                <c:pt idx="0">
                  <c:v>243342.6</c:v>
                </c:pt>
                <c:pt idx="1">
                  <c:v>253078.6</c:v>
                </c:pt>
                <c:pt idx="2">
                  <c:v>272869.8</c:v>
                </c:pt>
                <c:pt idx="3">
                  <c:v>124251.7</c:v>
                </c:pt>
                <c:pt idx="4">
                  <c:v>120597.6</c:v>
                </c:pt>
                <c:pt idx="5">
                  <c:v>120604.2</c:v>
                </c:pt>
              </c:numCache>
            </c:numRef>
          </c:val>
        </c:ser>
        <c:dLbls>
          <c:showVal val="1"/>
        </c:dLbls>
        <c:shape val="box"/>
        <c:axId val="39420672"/>
        <c:axId val="39422208"/>
        <c:axId val="0"/>
      </c:bar3DChart>
      <c:catAx>
        <c:axId val="39420672"/>
        <c:scaling>
          <c:orientation val="minMax"/>
        </c:scaling>
        <c:axPos val="b"/>
        <c:tickLblPos val="nextTo"/>
        <c:crossAx val="39422208"/>
        <c:crosses val="autoZero"/>
        <c:auto val="1"/>
        <c:lblAlgn val="ctr"/>
        <c:lblOffset val="100"/>
      </c:catAx>
      <c:valAx>
        <c:axId val="39422208"/>
        <c:scaling>
          <c:orientation val="minMax"/>
        </c:scaling>
        <c:axPos val="l"/>
        <c:majorGridlines/>
        <c:title>
          <c:tx>
            <c:rich>
              <a:bodyPr rot="-5400000" vert="horz"/>
              <a:lstStyle/>
              <a:p>
                <a:pPr>
                  <a:defRPr/>
                </a:pPr>
                <a:r>
                  <a:rPr lang="ru-RU"/>
                  <a:t>тыс.руб.</a:t>
                </a:r>
              </a:p>
              <a:p>
                <a:pPr>
                  <a:defRPr/>
                </a:pPr>
                <a:endParaRPr lang="ru-RU"/>
              </a:p>
            </c:rich>
          </c:tx>
          <c:layout/>
        </c:title>
        <c:numFmt formatCode="General" sourceLinked="1"/>
        <c:tickLblPos val="nextTo"/>
        <c:crossAx val="39420672"/>
        <c:crosses val="autoZero"/>
        <c:crossBetween val="between"/>
      </c:valAx>
    </c:plotArea>
    <c:legend>
      <c:legendPos val="b"/>
      <c:layout>
        <c:manualLayout>
          <c:xMode val="edge"/>
          <c:yMode val="edge"/>
          <c:x val="7.7136758878526444E-3"/>
          <c:y val="0.94573388051907592"/>
          <c:w val="0.77152223558840682"/>
          <c:h val="4.2671997731082108E-2"/>
        </c:manualLayout>
      </c:layout>
      <c:overlay val="1"/>
      <c:spPr>
        <a:effectLst>
          <a:innerShdw blurRad="63500" dist="50800" dir="8100000">
            <a:prstClr val="black">
              <a:alpha val="50000"/>
            </a:prstClr>
          </a:innerShdw>
        </a:effectLst>
      </c:spPr>
      <c:txPr>
        <a:bodyPr/>
        <a:lstStyle/>
        <a:p>
          <a:pPr>
            <a:defRPr sz="1400"/>
          </a:pPr>
          <a:endParaRPr lang="ru-RU"/>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style val="26"/>
  <c:chart>
    <c:title>
      <c:tx>
        <c:rich>
          <a:bodyPr/>
          <a:lstStyle/>
          <a:p>
            <a:pPr>
              <a:defRPr/>
            </a:pPr>
            <a:r>
              <a:rPr lang="ru-RU"/>
              <a:t>Структура налоговых и неналоговых доходов </a:t>
            </a:r>
          </a:p>
          <a:p>
            <a:pPr>
              <a:defRPr/>
            </a:pPr>
            <a:r>
              <a:rPr lang="ru-RU"/>
              <a:t>МО "Чемальский район"</a:t>
            </a:r>
          </a:p>
          <a:p>
            <a:pPr>
              <a:defRPr/>
            </a:pPr>
            <a:r>
              <a:rPr lang="ru-RU"/>
              <a:t> за 2012 год </a:t>
            </a:r>
          </a:p>
          <a:p>
            <a:pPr>
              <a:defRPr/>
            </a:pPr>
            <a:r>
              <a:rPr lang="ru-RU"/>
              <a:t> (тыс. руб.)</a:t>
            </a:r>
          </a:p>
          <a:p>
            <a:pPr>
              <a:defRPr/>
            </a:pPr>
            <a:endParaRPr lang="ru-RU"/>
          </a:p>
        </c:rich>
      </c:tx>
      <c:layout/>
    </c:title>
    <c:plotArea>
      <c:layout/>
      <c:pieChart>
        <c:varyColors val="1"/>
        <c:ser>
          <c:idx val="0"/>
          <c:order val="0"/>
          <c:dLbls>
            <c:dLbl>
              <c:idx val="0"/>
              <c:layout>
                <c:manualLayout>
                  <c:x val="6.6748125990810175E-2"/>
                  <c:y val="-5.3115504642039589E-2"/>
                </c:manualLayout>
              </c:layout>
              <c:showVal val="1"/>
              <c:showCatName val="1"/>
            </c:dLbl>
            <c:showVal val="1"/>
            <c:showCatName val="1"/>
            <c:showLeaderLines val="1"/>
          </c:dLbls>
          <c:cat>
            <c:strRef>
              <c:f>Лист1!$A$6:$A$7</c:f>
              <c:strCache>
                <c:ptCount val="2"/>
                <c:pt idx="0">
                  <c:v>Налоговые доходы</c:v>
                </c:pt>
                <c:pt idx="1">
                  <c:v>Неналоговые доходы</c:v>
                </c:pt>
              </c:strCache>
            </c:strRef>
          </c:cat>
          <c:val>
            <c:numRef>
              <c:f>Лист1!$B$6:$B$7</c:f>
              <c:numCache>
                <c:formatCode>General</c:formatCode>
                <c:ptCount val="2"/>
                <c:pt idx="0">
                  <c:v>49976.800000000003</c:v>
                </c:pt>
                <c:pt idx="1">
                  <c:v>22766.6</c:v>
                </c:pt>
              </c:numCache>
            </c:numRef>
          </c:val>
        </c:ser>
        <c:dLbls>
          <c:showCatName val="1"/>
        </c:dLbls>
        <c:firstSliceAng val="0"/>
      </c:pieChart>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a:pPr>
            <a:r>
              <a:rPr lang="ru-RU"/>
              <a:t>Структура налоговых и неналоговых </a:t>
            </a:r>
            <a:r>
              <a:rPr lang="ru-RU" baseline="0"/>
              <a:t> </a:t>
            </a:r>
            <a:r>
              <a:rPr lang="ru-RU"/>
              <a:t>доходов </a:t>
            </a:r>
          </a:p>
          <a:p>
            <a:pPr>
              <a:defRPr/>
            </a:pPr>
            <a:r>
              <a:rPr lang="ru-RU"/>
              <a:t>МО "Чемальский район"</a:t>
            </a:r>
          </a:p>
          <a:p>
            <a:pPr>
              <a:defRPr/>
            </a:pPr>
            <a:r>
              <a:rPr lang="ru-RU"/>
              <a:t> за 2013 год </a:t>
            </a:r>
          </a:p>
          <a:p>
            <a:pPr>
              <a:defRPr/>
            </a:pPr>
            <a:r>
              <a:rPr lang="ru-RU"/>
              <a:t> (тыс. руб.)</a:t>
            </a:r>
          </a:p>
          <a:p>
            <a:pPr>
              <a:defRPr/>
            </a:pPr>
            <a:endParaRPr lang="ru-RU"/>
          </a:p>
        </c:rich>
      </c:tx>
      <c:layout/>
    </c:title>
    <c:plotArea>
      <c:layout/>
      <c:pieChart>
        <c:varyColors val="1"/>
        <c:ser>
          <c:idx val="0"/>
          <c:order val="0"/>
          <c:dLbls>
            <c:showVal val="1"/>
            <c:showCatName val="1"/>
            <c:showLeaderLines val="1"/>
          </c:dLbls>
          <c:cat>
            <c:strRef>
              <c:f>Лист1!$A$6:$A$7</c:f>
              <c:strCache>
                <c:ptCount val="2"/>
                <c:pt idx="0">
                  <c:v>Налоговые доходы</c:v>
                </c:pt>
                <c:pt idx="1">
                  <c:v>Неналоговые доходы</c:v>
                </c:pt>
              </c:strCache>
            </c:strRef>
          </c:cat>
          <c:val>
            <c:numRef>
              <c:f>Лист1!$C$6:$C$7</c:f>
              <c:numCache>
                <c:formatCode>General</c:formatCode>
                <c:ptCount val="2"/>
                <c:pt idx="0">
                  <c:v>53301.7</c:v>
                </c:pt>
                <c:pt idx="1">
                  <c:v>18186.599999999995</c:v>
                </c:pt>
              </c:numCache>
            </c:numRef>
          </c:val>
        </c:ser>
        <c:dLbls>
          <c:showCatName val="1"/>
        </c:dLbls>
        <c:firstSliceAng val="0"/>
      </c:pieChart>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style val="26"/>
  <c:chart>
    <c:title>
      <c:tx>
        <c:rich>
          <a:bodyPr/>
          <a:lstStyle/>
          <a:p>
            <a:pPr>
              <a:defRPr/>
            </a:pPr>
            <a:r>
              <a:rPr lang="ru-RU"/>
              <a:t>Прогноз поступления </a:t>
            </a:r>
            <a:r>
              <a:rPr lang="ru-RU" baseline="0"/>
              <a:t> налоговых и неналоговых доходов МО "Чемальский район" за 2014 год (тыс. руб.)</a:t>
            </a:r>
          </a:p>
          <a:p>
            <a:pPr>
              <a:defRPr/>
            </a:pPr>
            <a:endParaRPr lang="ru-RU"/>
          </a:p>
        </c:rich>
      </c:tx>
      <c:layout/>
    </c:title>
    <c:plotArea>
      <c:layout/>
      <c:pieChart>
        <c:varyColors val="1"/>
        <c:ser>
          <c:idx val="0"/>
          <c:order val="0"/>
          <c:dLbls>
            <c:dLbl>
              <c:idx val="0"/>
              <c:layout>
                <c:manualLayout>
                  <c:x val="9.1666666666666771E-2"/>
                  <c:y val="-1.8518518518518531E-2"/>
                </c:manualLayout>
              </c:layout>
              <c:showVal val="1"/>
              <c:showCatName val="1"/>
            </c:dLbl>
            <c:dLbl>
              <c:idx val="1"/>
              <c:layout>
                <c:manualLayout>
                  <c:x val="-1.3888888888888892E-2"/>
                  <c:y val="4.6295931758530189E-2"/>
                </c:manualLayout>
              </c:layout>
              <c:showVal val="1"/>
              <c:showCatName val="1"/>
            </c:dLbl>
            <c:dLbl>
              <c:idx val="2"/>
              <c:layout>
                <c:manualLayout>
                  <c:x val="-9.4444444444444511E-2"/>
                  <c:y val="0"/>
                </c:manualLayout>
              </c:layout>
              <c:showVal val="1"/>
              <c:showCatName val="1"/>
            </c:dLbl>
            <c:showVal val="1"/>
            <c:showCatName val="1"/>
            <c:showLeaderLines val="1"/>
          </c:dLbls>
          <c:cat>
            <c:strRef>
              <c:f>Лист1!$A$6:$A$7</c:f>
              <c:strCache>
                <c:ptCount val="2"/>
                <c:pt idx="0">
                  <c:v>Налоговые доходы</c:v>
                </c:pt>
                <c:pt idx="1">
                  <c:v>Неналоговые доходы</c:v>
                </c:pt>
              </c:strCache>
            </c:strRef>
          </c:cat>
          <c:val>
            <c:numRef>
              <c:f>Лист1!$D$6:$D$7</c:f>
              <c:numCache>
                <c:formatCode>General</c:formatCode>
                <c:ptCount val="2"/>
                <c:pt idx="0">
                  <c:v>54194</c:v>
                </c:pt>
                <c:pt idx="1">
                  <c:v>27336.3</c:v>
                </c:pt>
              </c:numCache>
            </c:numRef>
          </c:val>
        </c:ser>
        <c:dLbls>
          <c:showPercent val="1"/>
        </c:dLbls>
        <c:firstSliceAng val="0"/>
      </c:pieChart>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a:pPr>
            <a:r>
              <a:rPr lang="ru-RU" dirty="0"/>
              <a:t>Прогноз поступления </a:t>
            </a:r>
            <a:r>
              <a:rPr lang="ru-RU" baseline="0" dirty="0"/>
              <a:t> налоговых и неналоговых доходов МО "</a:t>
            </a:r>
            <a:r>
              <a:rPr lang="ru-RU" baseline="0" dirty="0" err="1"/>
              <a:t>Чемальский</a:t>
            </a:r>
            <a:r>
              <a:rPr lang="ru-RU" baseline="0" dirty="0"/>
              <a:t> район" за 2015 год (тыс. руб.)</a:t>
            </a:r>
          </a:p>
          <a:p>
            <a:pPr>
              <a:defRPr/>
            </a:pPr>
            <a:endParaRPr lang="ru-RU" dirty="0"/>
          </a:p>
        </c:rich>
      </c:tx>
      <c:layout>
        <c:manualLayout>
          <c:xMode val="edge"/>
          <c:yMode val="edge"/>
          <c:x val="0.11173600174978129"/>
          <c:y val="1.3888888888888892E-2"/>
        </c:manualLayout>
      </c:layout>
    </c:title>
    <c:plotArea>
      <c:layout/>
      <c:pieChart>
        <c:varyColors val="1"/>
        <c:ser>
          <c:idx val="1"/>
          <c:order val="0"/>
          <c:dLbls>
            <c:dLbl>
              <c:idx val="0"/>
              <c:layout>
                <c:manualLayout>
                  <c:x val="6.9444444444444503E-2"/>
                  <c:y val="2.7777777777777821E-2"/>
                </c:manualLayout>
              </c:layout>
              <c:showVal val="1"/>
              <c:showCatName val="1"/>
            </c:dLbl>
            <c:dLbl>
              <c:idx val="1"/>
              <c:layout>
                <c:manualLayout>
                  <c:x val="0.1055555555555556"/>
                  <c:y val="-5.0925925925925923E-2"/>
                </c:manualLayout>
              </c:layout>
              <c:showVal val="1"/>
              <c:showCatName val="1"/>
            </c:dLbl>
            <c:dLbl>
              <c:idx val="2"/>
              <c:layout>
                <c:manualLayout>
                  <c:x val="-6.0461067366579177E-2"/>
                  <c:y val="-1.4865485564304465E-2"/>
                </c:manualLayout>
              </c:layout>
              <c:showVal val="1"/>
              <c:showCatName val="1"/>
            </c:dLbl>
            <c:showVal val="1"/>
            <c:showCatName val="1"/>
            <c:showLeaderLines val="1"/>
          </c:dLbls>
          <c:cat>
            <c:strRef>
              <c:f>Лист1!$A$6:$A$7</c:f>
              <c:strCache>
                <c:ptCount val="2"/>
                <c:pt idx="0">
                  <c:v>Налоговые доходы</c:v>
                </c:pt>
                <c:pt idx="1">
                  <c:v>Неналоговые доходы</c:v>
                </c:pt>
              </c:strCache>
            </c:strRef>
          </c:cat>
          <c:val>
            <c:numRef>
              <c:f>Лист1!$E$6:$E$7</c:f>
              <c:numCache>
                <c:formatCode>General</c:formatCode>
                <c:ptCount val="2"/>
                <c:pt idx="0">
                  <c:v>62545.7</c:v>
                </c:pt>
                <c:pt idx="1">
                  <c:v>17821.599999999995</c:v>
                </c:pt>
              </c:numCache>
            </c:numRef>
          </c:val>
        </c:ser>
        <c:dLbls>
          <c:showPercent val="1"/>
        </c:dLbls>
        <c:firstSliceAng val="0"/>
      </c:pieChart>
    </c:plotArea>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a:pPr>
            <a:r>
              <a:rPr lang="ru-RU"/>
              <a:t>Динамика поступления финансовой помощи по</a:t>
            </a:r>
            <a:r>
              <a:rPr lang="ru-RU" baseline="0"/>
              <a:t> годам</a:t>
            </a:r>
            <a:r>
              <a:rPr lang="ru-RU"/>
              <a:t> </a:t>
            </a:r>
          </a:p>
        </c:rich>
      </c:tx>
      <c:layout/>
    </c:title>
    <c:view3D>
      <c:perspective val="30"/>
    </c:view3D>
    <c:plotArea>
      <c:layout/>
      <c:bar3DChart>
        <c:barDir val="col"/>
        <c:grouping val="clustered"/>
        <c:ser>
          <c:idx val="0"/>
          <c:order val="0"/>
          <c:tx>
            <c:strRef>
              <c:f>Лист1!$A$55</c:f>
              <c:strCache>
                <c:ptCount val="1"/>
                <c:pt idx="0">
                  <c:v>Дотации</c:v>
                </c:pt>
              </c:strCache>
            </c:strRef>
          </c:tx>
          <c:dLbls>
            <c:txPr>
              <a:bodyPr/>
              <a:lstStyle/>
              <a:p>
                <a:pPr>
                  <a:defRPr sz="1200" b="1"/>
                </a:pPr>
                <a:endParaRPr lang="ru-RU"/>
              </a:p>
            </c:txPr>
            <c:showVal val="1"/>
          </c:dLbls>
          <c:cat>
            <c:strRef>
              <c:f>Лист1!$B$50:$G$50</c:f>
              <c:strCache>
                <c:ptCount val="6"/>
                <c:pt idx="0">
                  <c:v>2012</c:v>
                </c:pt>
                <c:pt idx="1">
                  <c:v>2013</c:v>
                </c:pt>
                <c:pt idx="2">
                  <c:v>2014 план</c:v>
                </c:pt>
                <c:pt idx="3">
                  <c:v>2015 план</c:v>
                </c:pt>
                <c:pt idx="4">
                  <c:v>2016 план</c:v>
                </c:pt>
                <c:pt idx="5">
                  <c:v>2017 план</c:v>
                </c:pt>
              </c:strCache>
            </c:strRef>
          </c:cat>
          <c:val>
            <c:numRef>
              <c:f>Лист1!$B$55:$G$55</c:f>
              <c:numCache>
                <c:formatCode>0.0</c:formatCode>
                <c:ptCount val="6"/>
                <c:pt idx="0">
                  <c:v>45630.5</c:v>
                </c:pt>
                <c:pt idx="1">
                  <c:v>45500.400000000009</c:v>
                </c:pt>
                <c:pt idx="2">
                  <c:v>44963.4</c:v>
                </c:pt>
                <c:pt idx="3">
                  <c:v>28313.3</c:v>
                </c:pt>
                <c:pt idx="4">
                  <c:v>28313.3</c:v>
                </c:pt>
                <c:pt idx="5">
                  <c:v>28313.3</c:v>
                </c:pt>
              </c:numCache>
            </c:numRef>
          </c:val>
        </c:ser>
        <c:ser>
          <c:idx val="1"/>
          <c:order val="1"/>
          <c:tx>
            <c:strRef>
              <c:f>Лист1!$A$56</c:f>
              <c:strCache>
                <c:ptCount val="1"/>
                <c:pt idx="0">
                  <c:v>Субсидии</c:v>
                </c:pt>
              </c:strCache>
            </c:strRef>
          </c:tx>
          <c:dLbls>
            <c:dLbl>
              <c:idx val="2"/>
              <c:layout>
                <c:manualLayout>
                  <c:x val="0"/>
                  <c:y val="-1.7021220831055596E-2"/>
                </c:manualLayout>
              </c:layout>
              <c:showVal val="1"/>
            </c:dLbl>
            <c:txPr>
              <a:bodyPr/>
              <a:lstStyle/>
              <a:p>
                <a:pPr>
                  <a:defRPr sz="1200" b="1"/>
                </a:pPr>
                <a:endParaRPr lang="ru-RU"/>
              </a:p>
            </c:txPr>
            <c:showVal val="1"/>
          </c:dLbls>
          <c:cat>
            <c:strRef>
              <c:f>Лист1!$B$50:$G$50</c:f>
              <c:strCache>
                <c:ptCount val="6"/>
                <c:pt idx="0">
                  <c:v>2012</c:v>
                </c:pt>
                <c:pt idx="1">
                  <c:v>2013</c:v>
                </c:pt>
                <c:pt idx="2">
                  <c:v>2014 план</c:v>
                </c:pt>
                <c:pt idx="3">
                  <c:v>2015 план</c:v>
                </c:pt>
                <c:pt idx="4">
                  <c:v>2016 план</c:v>
                </c:pt>
                <c:pt idx="5">
                  <c:v>2017 план</c:v>
                </c:pt>
              </c:strCache>
            </c:strRef>
          </c:cat>
          <c:val>
            <c:numRef>
              <c:f>Лист1!$B$56:$G$56</c:f>
              <c:numCache>
                <c:formatCode>General</c:formatCode>
                <c:ptCount val="6"/>
                <c:pt idx="0">
                  <c:v>96723.7</c:v>
                </c:pt>
                <c:pt idx="1">
                  <c:v>92822.6</c:v>
                </c:pt>
                <c:pt idx="2">
                  <c:v>46180.3</c:v>
                </c:pt>
                <c:pt idx="3">
                  <c:v>2204.4</c:v>
                </c:pt>
                <c:pt idx="4">
                  <c:v>2204.4</c:v>
                </c:pt>
                <c:pt idx="5">
                  <c:v>2204.4</c:v>
                </c:pt>
              </c:numCache>
            </c:numRef>
          </c:val>
        </c:ser>
        <c:ser>
          <c:idx val="2"/>
          <c:order val="2"/>
          <c:tx>
            <c:strRef>
              <c:f>Лист1!$A$57</c:f>
              <c:strCache>
                <c:ptCount val="1"/>
                <c:pt idx="0">
                  <c:v>Субвенции</c:v>
                </c:pt>
              </c:strCache>
            </c:strRef>
          </c:tx>
          <c:dLbls>
            <c:dLbl>
              <c:idx val="0"/>
              <c:layout>
                <c:manualLayout>
                  <c:x val="1.445337670712019E-3"/>
                  <c:y val="-3.0259948144098714E-2"/>
                </c:manualLayout>
              </c:layout>
              <c:showVal val="1"/>
            </c:dLbl>
            <c:txPr>
              <a:bodyPr/>
              <a:lstStyle/>
              <a:p>
                <a:pPr>
                  <a:defRPr sz="1200" b="1"/>
                </a:pPr>
                <a:endParaRPr lang="ru-RU"/>
              </a:p>
            </c:txPr>
            <c:showVal val="1"/>
          </c:dLbls>
          <c:cat>
            <c:strRef>
              <c:f>Лист1!$B$50:$G$50</c:f>
              <c:strCache>
                <c:ptCount val="6"/>
                <c:pt idx="0">
                  <c:v>2012</c:v>
                </c:pt>
                <c:pt idx="1">
                  <c:v>2013</c:v>
                </c:pt>
                <c:pt idx="2">
                  <c:v>2014 план</c:v>
                </c:pt>
                <c:pt idx="3">
                  <c:v>2015 план</c:v>
                </c:pt>
                <c:pt idx="4">
                  <c:v>2016 план</c:v>
                </c:pt>
                <c:pt idx="5">
                  <c:v>2017 план</c:v>
                </c:pt>
              </c:strCache>
            </c:strRef>
          </c:cat>
          <c:val>
            <c:numRef>
              <c:f>Лист1!$B$57:$G$57</c:f>
              <c:numCache>
                <c:formatCode>General</c:formatCode>
                <c:ptCount val="6"/>
                <c:pt idx="0">
                  <c:v>96853.7</c:v>
                </c:pt>
                <c:pt idx="1">
                  <c:v>107510.2</c:v>
                </c:pt>
                <c:pt idx="2">
                  <c:v>101021</c:v>
                </c:pt>
                <c:pt idx="3">
                  <c:v>86099.9</c:v>
                </c:pt>
                <c:pt idx="4">
                  <c:v>82445.8</c:v>
                </c:pt>
                <c:pt idx="5">
                  <c:v>82452.399999999994</c:v>
                </c:pt>
              </c:numCache>
            </c:numRef>
          </c:val>
        </c:ser>
        <c:ser>
          <c:idx val="3"/>
          <c:order val="3"/>
          <c:tx>
            <c:strRef>
              <c:f>Лист1!$A$58</c:f>
              <c:strCache>
                <c:ptCount val="1"/>
                <c:pt idx="0">
                  <c:v>Иные межбюджетные трансферты</c:v>
                </c:pt>
              </c:strCache>
            </c:strRef>
          </c:tx>
          <c:dLbls>
            <c:txPr>
              <a:bodyPr/>
              <a:lstStyle/>
              <a:p>
                <a:pPr>
                  <a:defRPr sz="1200" b="1"/>
                </a:pPr>
                <a:endParaRPr lang="ru-RU"/>
              </a:p>
            </c:txPr>
            <c:showVal val="1"/>
          </c:dLbls>
          <c:cat>
            <c:strRef>
              <c:f>Лист1!$B$50:$G$50</c:f>
              <c:strCache>
                <c:ptCount val="6"/>
                <c:pt idx="0">
                  <c:v>2012</c:v>
                </c:pt>
                <c:pt idx="1">
                  <c:v>2013</c:v>
                </c:pt>
                <c:pt idx="2">
                  <c:v>2014 план</c:v>
                </c:pt>
                <c:pt idx="3">
                  <c:v>2015 план</c:v>
                </c:pt>
                <c:pt idx="4">
                  <c:v>2016 план</c:v>
                </c:pt>
                <c:pt idx="5">
                  <c:v>2017 план</c:v>
                </c:pt>
              </c:strCache>
            </c:strRef>
          </c:cat>
          <c:val>
            <c:numRef>
              <c:f>Лист1!$B$58:$G$58</c:f>
              <c:numCache>
                <c:formatCode>General</c:formatCode>
                <c:ptCount val="6"/>
                <c:pt idx="0">
                  <c:v>5130.9000000000005</c:v>
                </c:pt>
                <c:pt idx="1">
                  <c:v>8327</c:v>
                </c:pt>
                <c:pt idx="2">
                  <c:v>81090.7</c:v>
                </c:pt>
                <c:pt idx="3">
                  <c:v>7634.1</c:v>
                </c:pt>
                <c:pt idx="4">
                  <c:v>7634.1</c:v>
                </c:pt>
                <c:pt idx="5">
                  <c:v>7634.1</c:v>
                </c:pt>
              </c:numCache>
            </c:numRef>
          </c:val>
        </c:ser>
        <c:shape val="pyramid"/>
        <c:axId val="40504704"/>
        <c:axId val="40531072"/>
        <c:axId val="0"/>
      </c:bar3DChart>
      <c:catAx>
        <c:axId val="40504704"/>
        <c:scaling>
          <c:orientation val="minMax"/>
        </c:scaling>
        <c:axPos val="b"/>
        <c:tickLblPos val="nextTo"/>
        <c:crossAx val="40531072"/>
        <c:crosses val="autoZero"/>
        <c:auto val="1"/>
        <c:lblAlgn val="ctr"/>
        <c:lblOffset val="100"/>
      </c:catAx>
      <c:valAx>
        <c:axId val="40531072"/>
        <c:scaling>
          <c:orientation val="minMax"/>
        </c:scaling>
        <c:axPos val="l"/>
        <c:majorGridlines/>
        <c:title>
          <c:tx>
            <c:rich>
              <a:bodyPr rot="-5400000" vert="horz"/>
              <a:lstStyle/>
              <a:p>
                <a:pPr>
                  <a:defRPr/>
                </a:pPr>
                <a:r>
                  <a:rPr lang="ru-RU"/>
                  <a:t>тыс.руб.</a:t>
                </a:r>
              </a:p>
            </c:rich>
          </c:tx>
          <c:layout/>
        </c:title>
        <c:numFmt formatCode="0.0" sourceLinked="1"/>
        <c:tickLblPos val="nextTo"/>
        <c:crossAx val="40504704"/>
        <c:crosses val="autoZero"/>
        <c:crossBetween val="between"/>
      </c:valAx>
    </c:plotArea>
    <c:legend>
      <c:legendPos val="b"/>
      <c:layout>
        <c:manualLayout>
          <c:xMode val="edge"/>
          <c:yMode val="edge"/>
          <c:x val="1.4833602940021668E-2"/>
          <c:y val="0.94688828107560419"/>
          <c:w val="0.75931338038988594"/>
          <c:h val="4.1764238370358829E-2"/>
        </c:manualLayout>
      </c:layout>
      <c:overlay val="1"/>
      <c:txPr>
        <a:bodyPr/>
        <a:lstStyle/>
        <a:p>
          <a:pPr>
            <a:defRPr sz="1600"/>
          </a:pPr>
          <a:endParaRPr lang="ru-RU"/>
        </a:p>
      </c:txPr>
    </c:legend>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a:pPr>
            <a:r>
              <a:rPr lang="ru-RU"/>
              <a:t>Структура расходов МО "Чемальский район" по годам</a:t>
            </a:r>
          </a:p>
        </c:rich>
      </c:tx>
      <c:layout/>
    </c:title>
    <c:view3D>
      <c:rAngAx val="1"/>
    </c:view3D>
    <c:floor>
      <c:spPr>
        <a:solidFill>
          <a:schemeClr val="bg1">
            <a:lumMod val="95000"/>
          </a:schemeClr>
        </a:solidFill>
      </c:spPr>
    </c:floor>
    <c:sideWall>
      <c:spPr>
        <a:solidFill>
          <a:sysClr val="window" lastClr="FFFFFF">
            <a:lumMod val="95000"/>
          </a:sysClr>
        </a:solidFill>
      </c:spPr>
    </c:sideWall>
    <c:backWall>
      <c:spPr>
        <a:solidFill>
          <a:sysClr val="window" lastClr="FFFFFF">
            <a:lumMod val="95000"/>
          </a:sysClr>
        </a:solidFill>
      </c:spPr>
    </c:backWall>
    <c:plotArea>
      <c:layout/>
      <c:bar3DChart>
        <c:barDir val="col"/>
        <c:grouping val="stacked"/>
        <c:ser>
          <c:idx val="0"/>
          <c:order val="0"/>
          <c:tx>
            <c:strRef>
              <c:f>Лист1!$A$20</c:f>
              <c:strCache>
                <c:ptCount val="1"/>
                <c:pt idx="0">
                  <c:v>Общегосударственные вопросы</c:v>
                </c:pt>
              </c:strCache>
            </c:strRef>
          </c:tx>
          <c:dLbls>
            <c:dLbl>
              <c:idx val="0"/>
              <c:layout/>
              <c:showVal val="1"/>
            </c:dLbl>
            <c:dLbl>
              <c:idx val="1"/>
              <c:layout/>
              <c:showVal val="1"/>
            </c:dLbl>
            <c:delete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Лист1!$B$20:$G$20</c:f>
              <c:numCache>
                <c:formatCode>General</c:formatCode>
                <c:ptCount val="6"/>
                <c:pt idx="0">
                  <c:v>29801.200000000001</c:v>
                </c:pt>
                <c:pt idx="1">
                  <c:v>28871</c:v>
                </c:pt>
                <c:pt idx="2" formatCode="0.00">
                  <c:v>30007</c:v>
                </c:pt>
                <c:pt idx="3" formatCode="0.00">
                  <c:v>29007.3</c:v>
                </c:pt>
                <c:pt idx="4" formatCode="0.00">
                  <c:v>28468.400000000001</c:v>
                </c:pt>
                <c:pt idx="5" formatCode="0.00">
                  <c:v>28475</c:v>
                </c:pt>
              </c:numCache>
            </c:numRef>
          </c:val>
        </c:ser>
        <c:ser>
          <c:idx val="1"/>
          <c:order val="1"/>
          <c:tx>
            <c:strRef>
              <c:f>Лист1!$A$21</c:f>
              <c:strCache>
                <c:ptCount val="1"/>
                <c:pt idx="0">
                  <c:v>Национальная оборона</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Лист1!$B$21:$G$21</c:f>
              <c:numCache>
                <c:formatCode>General</c:formatCode>
                <c:ptCount val="6"/>
                <c:pt idx="0">
                  <c:v>419.8</c:v>
                </c:pt>
                <c:pt idx="1">
                  <c:v>397.9</c:v>
                </c:pt>
                <c:pt idx="2">
                  <c:v>438.4</c:v>
                </c:pt>
                <c:pt idx="3">
                  <c:v>494.2</c:v>
                </c:pt>
                <c:pt idx="4">
                  <c:v>495.4</c:v>
                </c:pt>
                <c:pt idx="5">
                  <c:v>495.4</c:v>
                </c:pt>
              </c:numCache>
            </c:numRef>
          </c:val>
        </c:ser>
        <c:ser>
          <c:idx val="2"/>
          <c:order val="2"/>
          <c:tx>
            <c:strRef>
              <c:f>Лист1!$A$22</c:f>
              <c:strCache>
                <c:ptCount val="1"/>
                <c:pt idx="0">
                  <c:v>Национальная безопасность и правоохранительная деятельность</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Лист1!$B$22:$G$22</c:f>
              <c:numCache>
                <c:formatCode>General</c:formatCode>
                <c:ptCount val="6"/>
                <c:pt idx="0">
                  <c:v>463.8</c:v>
                </c:pt>
                <c:pt idx="1">
                  <c:v>1097.3</c:v>
                </c:pt>
                <c:pt idx="2">
                  <c:v>1064.5999999999999</c:v>
                </c:pt>
                <c:pt idx="3">
                  <c:v>150</c:v>
                </c:pt>
                <c:pt idx="4">
                  <c:v>150</c:v>
                </c:pt>
                <c:pt idx="5">
                  <c:v>150</c:v>
                </c:pt>
              </c:numCache>
            </c:numRef>
          </c:val>
        </c:ser>
        <c:ser>
          <c:idx val="3"/>
          <c:order val="3"/>
          <c:tx>
            <c:strRef>
              <c:f>Лист1!$A$23</c:f>
              <c:strCache>
                <c:ptCount val="1"/>
                <c:pt idx="0">
                  <c:v>Национальная экономика</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Лист1!$B$23:$G$23</c:f>
              <c:numCache>
                <c:formatCode>General</c:formatCode>
                <c:ptCount val="6"/>
                <c:pt idx="0">
                  <c:v>24970.2</c:v>
                </c:pt>
                <c:pt idx="1">
                  <c:v>8366.1</c:v>
                </c:pt>
                <c:pt idx="2">
                  <c:v>58214.6</c:v>
                </c:pt>
                <c:pt idx="3">
                  <c:v>3887.4</c:v>
                </c:pt>
                <c:pt idx="4">
                  <c:v>3946.1</c:v>
                </c:pt>
                <c:pt idx="5">
                  <c:v>3921.4</c:v>
                </c:pt>
              </c:numCache>
            </c:numRef>
          </c:val>
        </c:ser>
        <c:ser>
          <c:idx val="4"/>
          <c:order val="4"/>
          <c:tx>
            <c:strRef>
              <c:f>Лист1!$A$24</c:f>
              <c:strCache>
                <c:ptCount val="1"/>
                <c:pt idx="0">
                  <c:v>Жилищно-коммунальное хозяйство</c:v>
                </c:pt>
              </c:strCache>
            </c:strRef>
          </c:tx>
          <c:dLbls>
            <c:dLbl>
              <c:idx val="1"/>
              <c:layout>
                <c:manualLayout>
                  <c:x val="-1.8518518518518545E-2"/>
                  <c:y val="-1.9417475728155383E-2"/>
                </c:manualLayout>
              </c:layout>
              <c:showVal val="1"/>
            </c:dLbl>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Лист1!$B$24:$G$24</c:f>
              <c:numCache>
                <c:formatCode>General</c:formatCode>
                <c:ptCount val="6"/>
                <c:pt idx="0">
                  <c:v>36968.800000000003</c:v>
                </c:pt>
                <c:pt idx="1">
                  <c:v>52380.6</c:v>
                </c:pt>
                <c:pt idx="2">
                  <c:v>35308.400000000001</c:v>
                </c:pt>
                <c:pt idx="3">
                  <c:v>4463.8</c:v>
                </c:pt>
                <c:pt idx="4">
                  <c:v>146.80000000000001</c:v>
                </c:pt>
                <c:pt idx="5">
                  <c:v>146.80000000000001</c:v>
                </c:pt>
              </c:numCache>
            </c:numRef>
          </c:val>
        </c:ser>
        <c:ser>
          <c:idx val="5"/>
          <c:order val="5"/>
          <c:tx>
            <c:strRef>
              <c:f>Лист1!$A$25</c:f>
              <c:strCache>
                <c:ptCount val="1"/>
                <c:pt idx="0">
                  <c:v>Образование</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Лист1!$B$25:$G$25</c:f>
              <c:numCache>
                <c:formatCode>General</c:formatCode>
                <c:ptCount val="6"/>
                <c:pt idx="0">
                  <c:v>161624.6</c:v>
                </c:pt>
                <c:pt idx="1">
                  <c:v>162211.29999999999</c:v>
                </c:pt>
                <c:pt idx="2">
                  <c:v>160533.9</c:v>
                </c:pt>
                <c:pt idx="3">
                  <c:v>122917.7</c:v>
                </c:pt>
                <c:pt idx="4">
                  <c:v>124028.7</c:v>
                </c:pt>
                <c:pt idx="5">
                  <c:v>122933.8</c:v>
                </c:pt>
              </c:numCache>
            </c:numRef>
          </c:val>
        </c:ser>
        <c:ser>
          <c:idx val="6"/>
          <c:order val="6"/>
          <c:tx>
            <c:strRef>
              <c:f>Лист1!$A$26</c:f>
              <c:strCache>
                <c:ptCount val="1"/>
                <c:pt idx="0">
                  <c:v>Культура и кинематография</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Лист1!$B$26:$G$26</c:f>
              <c:numCache>
                <c:formatCode>General</c:formatCode>
                <c:ptCount val="6"/>
                <c:pt idx="0">
                  <c:v>15594.6</c:v>
                </c:pt>
                <c:pt idx="1">
                  <c:v>20063.7</c:v>
                </c:pt>
                <c:pt idx="2">
                  <c:v>36005.4</c:v>
                </c:pt>
                <c:pt idx="3">
                  <c:v>20050.7</c:v>
                </c:pt>
                <c:pt idx="4">
                  <c:v>20442.3</c:v>
                </c:pt>
                <c:pt idx="5">
                  <c:v>20426.099999999991</c:v>
                </c:pt>
              </c:numCache>
            </c:numRef>
          </c:val>
        </c:ser>
        <c:ser>
          <c:idx val="7"/>
          <c:order val="7"/>
          <c:tx>
            <c:strRef>
              <c:f>Лист1!$A$27</c:f>
              <c:strCache>
                <c:ptCount val="1"/>
                <c:pt idx="0">
                  <c:v>Здравоохранение</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Лист1!$B$27:$G$27</c:f>
              <c:numCache>
                <c:formatCode>General</c:formatCode>
                <c:ptCount val="6"/>
              </c:numCache>
            </c:numRef>
          </c:val>
        </c:ser>
        <c:ser>
          <c:idx val="8"/>
          <c:order val="8"/>
          <c:tx>
            <c:strRef>
              <c:f>Лист1!$A$28</c:f>
              <c:strCache>
                <c:ptCount val="1"/>
                <c:pt idx="0">
                  <c:v>Социальная политика</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Лист1!$B$28:$G$28</c:f>
              <c:numCache>
                <c:formatCode>General</c:formatCode>
                <c:ptCount val="6"/>
                <c:pt idx="0">
                  <c:v>24949.200000000001</c:v>
                </c:pt>
                <c:pt idx="1">
                  <c:v>16904.7</c:v>
                </c:pt>
                <c:pt idx="2">
                  <c:v>10851.5</c:v>
                </c:pt>
                <c:pt idx="3">
                  <c:v>7175.5</c:v>
                </c:pt>
                <c:pt idx="4">
                  <c:v>3520.2</c:v>
                </c:pt>
                <c:pt idx="5">
                  <c:v>3520.2</c:v>
                </c:pt>
              </c:numCache>
            </c:numRef>
          </c:val>
        </c:ser>
        <c:ser>
          <c:idx val="9"/>
          <c:order val="9"/>
          <c:tx>
            <c:strRef>
              <c:f>Лист1!$A$29</c:f>
              <c:strCache>
                <c:ptCount val="1"/>
                <c:pt idx="0">
                  <c:v>Физическая культура и спорт</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Лист1!$B$29:$G$29</c:f>
              <c:numCache>
                <c:formatCode>General</c:formatCode>
                <c:ptCount val="6"/>
                <c:pt idx="0">
                  <c:v>2054.6999999999998</c:v>
                </c:pt>
                <c:pt idx="1">
                  <c:v>3441.2</c:v>
                </c:pt>
                <c:pt idx="2">
                  <c:v>7424.1</c:v>
                </c:pt>
                <c:pt idx="3">
                  <c:v>3506.7</c:v>
                </c:pt>
                <c:pt idx="4">
                  <c:v>2415.1</c:v>
                </c:pt>
                <c:pt idx="5">
                  <c:v>2415.1</c:v>
                </c:pt>
              </c:numCache>
            </c:numRef>
          </c:val>
        </c:ser>
        <c:ser>
          <c:idx val="10"/>
          <c:order val="10"/>
          <c:tx>
            <c:strRef>
              <c:f>Лист1!$A$30</c:f>
              <c:strCache>
                <c:ptCount val="1"/>
                <c:pt idx="0">
                  <c:v>Средства массовой информации</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Лист1!$B$30:$G$30</c:f>
              <c:numCache>
                <c:formatCode>General</c:formatCode>
                <c:ptCount val="6"/>
                <c:pt idx="0">
                  <c:v>707</c:v>
                </c:pt>
                <c:pt idx="1">
                  <c:v>742</c:v>
                </c:pt>
                <c:pt idx="2">
                  <c:v>764</c:v>
                </c:pt>
                <c:pt idx="3">
                  <c:v>564</c:v>
                </c:pt>
                <c:pt idx="4">
                  <c:v>564</c:v>
                </c:pt>
                <c:pt idx="5">
                  <c:v>564</c:v>
                </c:pt>
              </c:numCache>
            </c:numRef>
          </c:val>
        </c:ser>
        <c:ser>
          <c:idx val="11"/>
          <c:order val="11"/>
          <c:tx>
            <c:strRef>
              <c:f>Лист1!$A$31</c:f>
              <c:strCache>
                <c:ptCount val="1"/>
                <c:pt idx="0">
                  <c:v>Обслуживание государственного и муниципального долга</c:v>
                </c:pt>
              </c:strCache>
            </c:strRef>
          </c:tx>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Лист1!$B$31:$G$31</c:f>
              <c:numCache>
                <c:formatCode>General</c:formatCode>
                <c:ptCount val="6"/>
                <c:pt idx="0">
                  <c:v>38.800000000000004</c:v>
                </c:pt>
                <c:pt idx="1">
                  <c:v>114.2</c:v>
                </c:pt>
                <c:pt idx="2">
                  <c:v>196.8</c:v>
                </c:pt>
                <c:pt idx="3">
                  <c:v>126.8</c:v>
                </c:pt>
                <c:pt idx="4">
                  <c:v>3.6</c:v>
                </c:pt>
                <c:pt idx="5">
                  <c:v>0</c:v>
                </c:pt>
              </c:numCache>
            </c:numRef>
          </c:val>
        </c:ser>
        <c:ser>
          <c:idx val="12"/>
          <c:order val="12"/>
          <c:tx>
            <c:strRef>
              <c:f>Лист1!$A$32</c:f>
              <c:strCache>
                <c:ptCount val="1"/>
                <c:pt idx="0">
                  <c:v>Межбюджетные трансферты общего характера бюджетам сельских поселений</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Лист1!$B$32:$G$32</c:f>
              <c:numCache>
                <c:formatCode>General</c:formatCode>
                <c:ptCount val="6"/>
                <c:pt idx="0">
                  <c:v>19084.900000000001</c:v>
                </c:pt>
                <c:pt idx="1">
                  <c:v>19166.7</c:v>
                </c:pt>
                <c:pt idx="2">
                  <c:v>30691</c:v>
                </c:pt>
                <c:pt idx="3">
                  <c:v>16135.6</c:v>
                </c:pt>
                <c:pt idx="4">
                  <c:v>16135.6</c:v>
                </c:pt>
                <c:pt idx="5">
                  <c:v>16135.6</c:v>
                </c:pt>
              </c:numCache>
            </c:numRef>
          </c:val>
        </c:ser>
        <c:ser>
          <c:idx val="13"/>
          <c:order val="13"/>
          <c:tx>
            <c:strRef>
              <c:f>Лист1!$A$33</c:f>
              <c:strCache>
                <c:ptCount val="1"/>
                <c:pt idx="0">
                  <c:v>Условно утверждаемые расходы</c:v>
                </c:pt>
              </c:strCache>
            </c:strRef>
          </c:tx>
          <c:dLbls>
            <c:showVal val="1"/>
          </c:dLbls>
          <c:cat>
            <c:strRef>
              <c:f>Лист1!$B$19:$G$19</c:f>
              <c:strCache>
                <c:ptCount val="6"/>
                <c:pt idx="0">
                  <c:v>2012 факт</c:v>
                </c:pt>
                <c:pt idx="1">
                  <c:v>2013 факт</c:v>
                </c:pt>
                <c:pt idx="2">
                  <c:v>2014 план</c:v>
                </c:pt>
                <c:pt idx="3">
                  <c:v>2015 план</c:v>
                </c:pt>
                <c:pt idx="4">
                  <c:v>2016 план</c:v>
                </c:pt>
                <c:pt idx="5">
                  <c:v>2017 план</c:v>
                </c:pt>
              </c:strCache>
            </c:strRef>
          </c:cat>
          <c:val>
            <c:numRef>
              <c:f>Лист1!$B$33:$G$33</c:f>
              <c:numCache>
                <c:formatCode>General</c:formatCode>
                <c:ptCount val="6"/>
                <c:pt idx="4">
                  <c:v>4906.9000000000005</c:v>
                </c:pt>
                <c:pt idx="5">
                  <c:v>7314.6</c:v>
                </c:pt>
              </c:numCache>
            </c:numRef>
          </c:val>
        </c:ser>
        <c:shape val="box"/>
        <c:axId val="51505408"/>
        <c:axId val="51515776"/>
        <c:axId val="0"/>
      </c:bar3DChart>
      <c:catAx>
        <c:axId val="51505408"/>
        <c:scaling>
          <c:orientation val="minMax"/>
        </c:scaling>
        <c:axPos val="t"/>
        <c:title>
          <c:layout/>
        </c:title>
        <c:numFmt formatCode="General" sourceLinked="1"/>
        <c:tickLblPos val="low"/>
        <c:crossAx val="51515776"/>
        <c:crosses val="max"/>
        <c:auto val="1"/>
        <c:lblAlgn val="ctr"/>
        <c:lblOffset val="100"/>
      </c:catAx>
      <c:valAx>
        <c:axId val="51515776"/>
        <c:scaling>
          <c:orientation val="minMax"/>
          <c:max val="350000"/>
          <c:min val="0"/>
        </c:scaling>
        <c:axPos val="l"/>
        <c:majorGridlines/>
        <c:title>
          <c:tx>
            <c:rich>
              <a:bodyPr rot="-5400000" vert="horz"/>
              <a:lstStyle/>
              <a:p>
                <a:pPr>
                  <a:defRPr/>
                </a:pPr>
                <a:r>
                  <a:rPr lang="ru-RU"/>
                  <a:t>тыс.руб.</a:t>
                </a:r>
              </a:p>
            </c:rich>
          </c:tx>
          <c:layout/>
        </c:title>
        <c:numFmt formatCode="0.00" sourceLinked="0"/>
        <c:tickLblPos val="nextTo"/>
        <c:crossAx val="51505408"/>
        <c:crosses val="autoZero"/>
        <c:crossBetween val="between"/>
      </c:valAx>
    </c:plotArea>
    <c:legend>
      <c:legendPos val="r"/>
      <c:layout/>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a:t>Объем муниципальных программ в разрезе</a:t>
            </a:r>
            <a:r>
              <a:rPr lang="ru-RU" baseline="0"/>
              <a:t> отраслей</a:t>
            </a:r>
            <a:endParaRPr lang="ru-RU"/>
          </a:p>
        </c:rich>
      </c:tx>
      <c:layout/>
    </c:title>
    <c:view3D>
      <c:rAngAx val="1"/>
    </c:view3D>
    <c:floor>
      <c:spPr>
        <a:solidFill>
          <a:sysClr val="window" lastClr="FFFFFF">
            <a:lumMod val="95000"/>
          </a:sysClr>
        </a:solidFill>
      </c:spPr>
    </c:floor>
    <c:sideWall>
      <c:spPr>
        <a:solidFill>
          <a:sysClr val="window" lastClr="FFFFFF">
            <a:lumMod val="95000"/>
          </a:sysClr>
        </a:solidFill>
      </c:spPr>
    </c:sideWall>
    <c:backWall>
      <c:spPr>
        <a:solidFill>
          <a:sysClr val="window" lastClr="FFFFFF">
            <a:lumMod val="95000"/>
          </a:sysClr>
        </a:solidFill>
      </c:spPr>
    </c:backWall>
    <c:plotArea>
      <c:layout/>
      <c:bar3DChart>
        <c:barDir val="col"/>
        <c:grouping val="clustered"/>
        <c:ser>
          <c:idx val="0"/>
          <c:order val="0"/>
          <c:tx>
            <c:strRef>
              <c:f>Лист1!$A$62</c:f>
              <c:strCache>
                <c:ptCount val="1"/>
                <c:pt idx="0">
                  <c:v>Общегосударственные вопросы</c:v>
                </c:pt>
              </c:strCache>
            </c:strRef>
          </c:tx>
          <c:cat>
            <c:strRef>
              <c:f>Лист1!$B$61:$E$61</c:f>
              <c:strCache>
                <c:ptCount val="4"/>
                <c:pt idx="0">
                  <c:v>2012</c:v>
                </c:pt>
                <c:pt idx="1">
                  <c:v>2013</c:v>
                </c:pt>
                <c:pt idx="2">
                  <c:v>2014 план</c:v>
                </c:pt>
                <c:pt idx="3">
                  <c:v>2015 план</c:v>
                </c:pt>
              </c:strCache>
            </c:strRef>
          </c:cat>
          <c:val>
            <c:numRef>
              <c:f>Лист1!$B$62:$E$62</c:f>
              <c:numCache>
                <c:formatCode>General</c:formatCode>
                <c:ptCount val="4"/>
                <c:pt idx="0">
                  <c:v>545.5</c:v>
                </c:pt>
                <c:pt idx="1">
                  <c:v>366.2</c:v>
                </c:pt>
                <c:pt idx="2">
                  <c:v>3192.8</c:v>
                </c:pt>
                <c:pt idx="3">
                  <c:v>3629.2</c:v>
                </c:pt>
              </c:numCache>
            </c:numRef>
          </c:val>
        </c:ser>
        <c:ser>
          <c:idx val="1"/>
          <c:order val="1"/>
          <c:tx>
            <c:strRef>
              <c:f>Лист1!$A$63</c:f>
              <c:strCache>
                <c:ptCount val="1"/>
                <c:pt idx="0">
                  <c:v>Национальная безопасность и правоохранительная деятельность</c:v>
                </c:pt>
              </c:strCache>
            </c:strRef>
          </c:tx>
          <c:cat>
            <c:strRef>
              <c:f>Лист1!$B$61:$E$61</c:f>
              <c:strCache>
                <c:ptCount val="4"/>
                <c:pt idx="0">
                  <c:v>2012</c:v>
                </c:pt>
                <c:pt idx="1">
                  <c:v>2013</c:v>
                </c:pt>
                <c:pt idx="2">
                  <c:v>2014 план</c:v>
                </c:pt>
                <c:pt idx="3">
                  <c:v>2015 план</c:v>
                </c:pt>
              </c:strCache>
            </c:strRef>
          </c:cat>
          <c:val>
            <c:numRef>
              <c:f>Лист1!$B$63:$E$63</c:f>
              <c:numCache>
                <c:formatCode>General</c:formatCode>
                <c:ptCount val="4"/>
                <c:pt idx="0">
                  <c:v>229.3</c:v>
                </c:pt>
                <c:pt idx="1">
                  <c:v>314.10000000000002</c:v>
                </c:pt>
                <c:pt idx="2">
                  <c:v>100</c:v>
                </c:pt>
                <c:pt idx="3">
                  <c:v>150</c:v>
                </c:pt>
              </c:numCache>
            </c:numRef>
          </c:val>
        </c:ser>
        <c:ser>
          <c:idx val="2"/>
          <c:order val="2"/>
          <c:tx>
            <c:strRef>
              <c:f>Лист1!$A$64</c:f>
              <c:strCache>
                <c:ptCount val="1"/>
                <c:pt idx="0">
                  <c:v>Национальная экономика</c:v>
                </c:pt>
              </c:strCache>
            </c:strRef>
          </c:tx>
          <c:cat>
            <c:strRef>
              <c:f>Лист1!$B$61:$E$61</c:f>
              <c:strCache>
                <c:ptCount val="4"/>
                <c:pt idx="0">
                  <c:v>2012</c:v>
                </c:pt>
                <c:pt idx="1">
                  <c:v>2013</c:v>
                </c:pt>
                <c:pt idx="2">
                  <c:v>2014 план</c:v>
                </c:pt>
                <c:pt idx="3">
                  <c:v>2015 план</c:v>
                </c:pt>
              </c:strCache>
            </c:strRef>
          </c:cat>
          <c:val>
            <c:numRef>
              <c:f>Лист1!$B$64:$E$64</c:f>
              <c:numCache>
                <c:formatCode>General</c:formatCode>
                <c:ptCount val="4"/>
                <c:pt idx="0">
                  <c:v>386.9</c:v>
                </c:pt>
                <c:pt idx="1">
                  <c:v>2340.9</c:v>
                </c:pt>
                <c:pt idx="2">
                  <c:v>3267.8</c:v>
                </c:pt>
                <c:pt idx="3">
                  <c:v>1734.4</c:v>
                </c:pt>
              </c:numCache>
            </c:numRef>
          </c:val>
        </c:ser>
        <c:ser>
          <c:idx val="3"/>
          <c:order val="3"/>
          <c:tx>
            <c:strRef>
              <c:f>Лист1!$A$65</c:f>
              <c:strCache>
                <c:ptCount val="1"/>
                <c:pt idx="0">
                  <c:v>Жилищно-коммунальное хозяйство</c:v>
                </c:pt>
              </c:strCache>
            </c:strRef>
          </c:tx>
          <c:cat>
            <c:strRef>
              <c:f>Лист1!$B$61:$E$61</c:f>
              <c:strCache>
                <c:ptCount val="4"/>
                <c:pt idx="0">
                  <c:v>2012</c:v>
                </c:pt>
                <c:pt idx="1">
                  <c:v>2013</c:v>
                </c:pt>
                <c:pt idx="2">
                  <c:v>2014 план</c:v>
                </c:pt>
                <c:pt idx="3">
                  <c:v>2015 план</c:v>
                </c:pt>
              </c:strCache>
            </c:strRef>
          </c:cat>
          <c:val>
            <c:numRef>
              <c:f>Лист1!$B$65:$E$65</c:f>
              <c:numCache>
                <c:formatCode>General</c:formatCode>
                <c:ptCount val="4"/>
                <c:pt idx="0">
                  <c:v>6218.9</c:v>
                </c:pt>
                <c:pt idx="1">
                  <c:v>1053.7</c:v>
                </c:pt>
                <c:pt idx="2">
                  <c:v>21488.899999999991</c:v>
                </c:pt>
                <c:pt idx="3">
                  <c:v>4417</c:v>
                </c:pt>
              </c:numCache>
            </c:numRef>
          </c:val>
        </c:ser>
        <c:ser>
          <c:idx val="4"/>
          <c:order val="4"/>
          <c:tx>
            <c:strRef>
              <c:f>Лист1!$A$66</c:f>
              <c:strCache>
                <c:ptCount val="1"/>
                <c:pt idx="0">
                  <c:v>Образование</c:v>
                </c:pt>
              </c:strCache>
            </c:strRef>
          </c:tx>
          <c:cat>
            <c:strRef>
              <c:f>Лист1!$B$61:$E$61</c:f>
              <c:strCache>
                <c:ptCount val="4"/>
                <c:pt idx="0">
                  <c:v>2012</c:v>
                </c:pt>
                <c:pt idx="1">
                  <c:v>2013</c:v>
                </c:pt>
                <c:pt idx="2">
                  <c:v>2014 план</c:v>
                </c:pt>
                <c:pt idx="3">
                  <c:v>2015 план</c:v>
                </c:pt>
              </c:strCache>
            </c:strRef>
          </c:cat>
          <c:val>
            <c:numRef>
              <c:f>Лист1!$B$66:$E$66</c:f>
              <c:numCache>
                <c:formatCode>General</c:formatCode>
                <c:ptCount val="4"/>
                <c:pt idx="0">
                  <c:v>7837.6</c:v>
                </c:pt>
                <c:pt idx="1">
                  <c:v>4083.2</c:v>
                </c:pt>
                <c:pt idx="2">
                  <c:v>159702.1</c:v>
                </c:pt>
                <c:pt idx="3">
                  <c:v>42440.7</c:v>
                </c:pt>
              </c:numCache>
            </c:numRef>
          </c:val>
        </c:ser>
        <c:ser>
          <c:idx val="5"/>
          <c:order val="5"/>
          <c:tx>
            <c:strRef>
              <c:f>Лист1!$A$67</c:f>
              <c:strCache>
                <c:ptCount val="1"/>
                <c:pt idx="0">
                  <c:v>Культура</c:v>
                </c:pt>
              </c:strCache>
            </c:strRef>
          </c:tx>
          <c:cat>
            <c:strRef>
              <c:f>Лист1!$B$61:$E$61</c:f>
              <c:strCache>
                <c:ptCount val="4"/>
                <c:pt idx="0">
                  <c:v>2012</c:v>
                </c:pt>
                <c:pt idx="1">
                  <c:v>2013</c:v>
                </c:pt>
                <c:pt idx="2">
                  <c:v>2014 план</c:v>
                </c:pt>
                <c:pt idx="3">
                  <c:v>2015 план</c:v>
                </c:pt>
              </c:strCache>
            </c:strRef>
          </c:cat>
          <c:val>
            <c:numRef>
              <c:f>Лист1!$B$67:$E$67</c:f>
              <c:numCache>
                <c:formatCode>General</c:formatCode>
                <c:ptCount val="4"/>
                <c:pt idx="0">
                  <c:v>3986.7</c:v>
                </c:pt>
                <c:pt idx="1">
                  <c:v>1913.7</c:v>
                </c:pt>
                <c:pt idx="2">
                  <c:v>35655.800000000003</c:v>
                </c:pt>
                <c:pt idx="3">
                  <c:v>20047.8</c:v>
                </c:pt>
              </c:numCache>
            </c:numRef>
          </c:val>
        </c:ser>
        <c:ser>
          <c:idx val="6"/>
          <c:order val="6"/>
          <c:tx>
            <c:strRef>
              <c:f>Лист1!$A$68</c:f>
              <c:strCache>
                <c:ptCount val="1"/>
                <c:pt idx="0">
                  <c:v>Социальная политика</c:v>
                </c:pt>
              </c:strCache>
            </c:strRef>
          </c:tx>
          <c:cat>
            <c:strRef>
              <c:f>Лист1!$B$61:$E$61</c:f>
              <c:strCache>
                <c:ptCount val="4"/>
                <c:pt idx="0">
                  <c:v>2012</c:v>
                </c:pt>
                <c:pt idx="1">
                  <c:v>2013</c:v>
                </c:pt>
                <c:pt idx="2">
                  <c:v>2014 план</c:v>
                </c:pt>
                <c:pt idx="3">
                  <c:v>2015 план</c:v>
                </c:pt>
              </c:strCache>
            </c:strRef>
          </c:cat>
          <c:val>
            <c:numRef>
              <c:f>Лист1!$B$68:$E$68</c:f>
              <c:numCache>
                <c:formatCode>General</c:formatCode>
                <c:ptCount val="4"/>
                <c:pt idx="0">
                  <c:v>1481.5</c:v>
                </c:pt>
                <c:pt idx="1">
                  <c:v>855.7</c:v>
                </c:pt>
                <c:pt idx="2">
                  <c:v>2642</c:v>
                </c:pt>
                <c:pt idx="3">
                  <c:v>992.7</c:v>
                </c:pt>
              </c:numCache>
            </c:numRef>
          </c:val>
        </c:ser>
        <c:ser>
          <c:idx val="7"/>
          <c:order val="7"/>
          <c:tx>
            <c:strRef>
              <c:f>Лист1!$A$69</c:f>
              <c:strCache>
                <c:ptCount val="1"/>
                <c:pt idx="0">
                  <c:v>Физическая культура и спорт</c:v>
                </c:pt>
              </c:strCache>
            </c:strRef>
          </c:tx>
          <c:cat>
            <c:strRef>
              <c:f>Лист1!$B$61:$E$61</c:f>
              <c:strCache>
                <c:ptCount val="4"/>
                <c:pt idx="0">
                  <c:v>2012</c:v>
                </c:pt>
                <c:pt idx="1">
                  <c:v>2013</c:v>
                </c:pt>
                <c:pt idx="2">
                  <c:v>2014 план</c:v>
                </c:pt>
                <c:pt idx="3">
                  <c:v>2015 план</c:v>
                </c:pt>
              </c:strCache>
            </c:strRef>
          </c:cat>
          <c:val>
            <c:numRef>
              <c:f>Лист1!$B$69:$E$69</c:f>
              <c:numCache>
                <c:formatCode>General</c:formatCode>
                <c:ptCount val="4"/>
                <c:pt idx="1">
                  <c:v>1004.7</c:v>
                </c:pt>
                <c:pt idx="2">
                  <c:v>7424.1</c:v>
                </c:pt>
                <c:pt idx="3">
                  <c:v>3506.7</c:v>
                </c:pt>
              </c:numCache>
            </c:numRef>
          </c:val>
        </c:ser>
        <c:ser>
          <c:idx val="8"/>
          <c:order val="8"/>
          <c:tx>
            <c:strRef>
              <c:f>Лист1!$A$70</c:f>
              <c:strCache>
                <c:ptCount val="1"/>
                <c:pt idx="0">
                  <c:v>Обслуживание государственного и муниципального долга</c:v>
                </c:pt>
              </c:strCache>
            </c:strRef>
          </c:tx>
          <c:cat>
            <c:strRef>
              <c:f>Лист1!$B$61:$E$61</c:f>
              <c:strCache>
                <c:ptCount val="4"/>
                <c:pt idx="0">
                  <c:v>2012</c:v>
                </c:pt>
                <c:pt idx="1">
                  <c:v>2013</c:v>
                </c:pt>
                <c:pt idx="2">
                  <c:v>2014 план</c:v>
                </c:pt>
                <c:pt idx="3">
                  <c:v>2015 план</c:v>
                </c:pt>
              </c:strCache>
            </c:strRef>
          </c:cat>
          <c:val>
            <c:numRef>
              <c:f>Лист1!$B$70:$E$70</c:f>
              <c:numCache>
                <c:formatCode>General</c:formatCode>
                <c:ptCount val="4"/>
                <c:pt idx="3">
                  <c:v>126.8</c:v>
                </c:pt>
              </c:numCache>
            </c:numRef>
          </c:val>
        </c:ser>
        <c:ser>
          <c:idx val="9"/>
          <c:order val="9"/>
          <c:tx>
            <c:strRef>
              <c:f>Лист1!$A$71</c:f>
              <c:strCache>
                <c:ptCount val="1"/>
                <c:pt idx="0">
                  <c:v>Межбюджетные трансферты общего характера бюджетам субъектов РФ и муниципальных образований</c:v>
                </c:pt>
              </c:strCache>
            </c:strRef>
          </c:tx>
          <c:cat>
            <c:strRef>
              <c:f>Лист1!$B$61:$E$61</c:f>
              <c:strCache>
                <c:ptCount val="4"/>
                <c:pt idx="0">
                  <c:v>2012</c:v>
                </c:pt>
                <c:pt idx="1">
                  <c:v>2013</c:v>
                </c:pt>
                <c:pt idx="2">
                  <c:v>2014 план</c:v>
                </c:pt>
                <c:pt idx="3">
                  <c:v>2015 план</c:v>
                </c:pt>
              </c:strCache>
            </c:strRef>
          </c:cat>
          <c:val>
            <c:numRef>
              <c:f>Лист1!$B$71:$E$71</c:f>
              <c:numCache>
                <c:formatCode>General</c:formatCode>
                <c:ptCount val="4"/>
                <c:pt idx="2">
                  <c:v>12307.2</c:v>
                </c:pt>
                <c:pt idx="3">
                  <c:v>9878.5</c:v>
                </c:pt>
              </c:numCache>
            </c:numRef>
          </c:val>
        </c:ser>
        <c:shape val="box"/>
        <c:axId val="51586560"/>
        <c:axId val="51588096"/>
        <c:axId val="0"/>
      </c:bar3DChart>
      <c:catAx>
        <c:axId val="51586560"/>
        <c:scaling>
          <c:orientation val="minMax"/>
        </c:scaling>
        <c:axPos val="b"/>
        <c:majorTickMark val="none"/>
        <c:tickLblPos val="nextTo"/>
        <c:crossAx val="51588096"/>
        <c:crosses val="autoZero"/>
        <c:auto val="1"/>
        <c:lblAlgn val="ctr"/>
        <c:lblOffset val="100"/>
      </c:catAx>
      <c:valAx>
        <c:axId val="51588096"/>
        <c:scaling>
          <c:orientation val="minMax"/>
        </c:scaling>
        <c:axPos val="l"/>
        <c:majorGridlines/>
        <c:title>
          <c:tx>
            <c:rich>
              <a:bodyPr rot="-5400000" vert="horz"/>
              <a:lstStyle/>
              <a:p>
                <a:pPr>
                  <a:defRPr/>
                </a:pPr>
                <a:r>
                  <a:rPr lang="ru-RU"/>
                  <a:t>тыс.руб.</a:t>
                </a:r>
              </a:p>
            </c:rich>
          </c:tx>
          <c:layout/>
        </c:title>
        <c:numFmt formatCode="General" sourceLinked="1"/>
        <c:majorTickMark val="none"/>
        <c:tickLblPos val="nextTo"/>
        <c:crossAx val="51586560"/>
        <c:crosses val="autoZero"/>
        <c:crossBetween val="between"/>
      </c:valAx>
      <c:dTable>
        <c:showHorzBorder val="1"/>
        <c:showVertBorder val="1"/>
        <c:showOutline val="1"/>
        <c:showKeys val="1"/>
        <c:txPr>
          <a:bodyPr/>
          <a:lstStyle/>
          <a:p>
            <a:pPr rtl="0">
              <a:defRPr sz="1000"/>
            </a:pPr>
            <a:endParaRPr lang="ru-RU"/>
          </a:p>
        </c:txPr>
      </c:dTable>
    </c:plotArea>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ru-RU"/>
  <c:chart>
    <c:title>
      <c:layout>
        <c:manualLayout>
          <c:xMode val="edge"/>
          <c:yMode val="edge"/>
          <c:x val="0.15904855643044646"/>
          <c:y val="2.7777777777777842E-2"/>
        </c:manualLayout>
      </c:layout>
    </c:title>
    <c:plotArea>
      <c:layout/>
      <c:barChart>
        <c:barDir val="col"/>
        <c:grouping val="clustered"/>
        <c:ser>
          <c:idx val="0"/>
          <c:order val="0"/>
          <c:tx>
            <c:strRef>
              <c:f>Лист1!$A$39</c:f>
              <c:strCache>
                <c:ptCount val="1"/>
                <c:pt idx="0">
                  <c:v>Объем муниципального долга</c:v>
                </c:pt>
              </c:strCache>
            </c:strRef>
          </c:tx>
          <c:dLbls>
            <c:dLblPos val="outEnd"/>
            <c:showVal val="1"/>
          </c:dLbls>
          <c:cat>
            <c:strRef>
              <c:f>Лист1!$B$38:$G$38</c:f>
              <c:strCache>
                <c:ptCount val="6"/>
                <c:pt idx="0">
                  <c:v>2012</c:v>
                </c:pt>
                <c:pt idx="1">
                  <c:v>2013</c:v>
                </c:pt>
                <c:pt idx="2">
                  <c:v>2014 план</c:v>
                </c:pt>
                <c:pt idx="3">
                  <c:v>2015 план</c:v>
                </c:pt>
                <c:pt idx="4">
                  <c:v>2016 план</c:v>
                </c:pt>
                <c:pt idx="5">
                  <c:v>2017 план</c:v>
                </c:pt>
              </c:strCache>
            </c:strRef>
          </c:cat>
          <c:val>
            <c:numRef>
              <c:f>Лист1!$B$39:$G$39</c:f>
              <c:numCache>
                <c:formatCode>General</c:formatCode>
                <c:ptCount val="6"/>
                <c:pt idx="0">
                  <c:v>3200</c:v>
                </c:pt>
                <c:pt idx="1">
                  <c:v>3200</c:v>
                </c:pt>
                <c:pt idx="2">
                  <c:v>2200</c:v>
                </c:pt>
                <c:pt idx="3">
                  <c:v>4709</c:v>
                </c:pt>
                <c:pt idx="4">
                  <c:v>2209</c:v>
                </c:pt>
              </c:numCache>
            </c:numRef>
          </c:val>
        </c:ser>
        <c:axId val="72938240"/>
        <c:axId val="72940544"/>
      </c:barChart>
      <c:catAx>
        <c:axId val="72938240"/>
        <c:scaling>
          <c:orientation val="minMax"/>
        </c:scaling>
        <c:axPos val="b"/>
        <c:tickLblPos val="nextTo"/>
        <c:crossAx val="72940544"/>
        <c:crosses val="autoZero"/>
        <c:auto val="1"/>
        <c:lblAlgn val="ctr"/>
        <c:lblOffset val="100"/>
      </c:catAx>
      <c:valAx>
        <c:axId val="72940544"/>
        <c:scaling>
          <c:orientation val="minMax"/>
        </c:scaling>
        <c:axPos val="l"/>
        <c:majorGridlines/>
        <c:title>
          <c:tx>
            <c:rich>
              <a:bodyPr rot="-5400000" vert="horz"/>
              <a:lstStyle/>
              <a:p>
                <a:pPr>
                  <a:defRPr/>
                </a:pPr>
                <a:r>
                  <a:rPr lang="ru-RU"/>
                  <a:t>тыс.руб.</a:t>
                </a:r>
              </a:p>
            </c:rich>
          </c:tx>
          <c:layout/>
        </c:title>
        <c:numFmt formatCode="General" sourceLinked="1"/>
        <c:tickLblPos val="nextTo"/>
        <c:crossAx val="72938240"/>
        <c:crosses val="autoZero"/>
        <c:crossBetween val="between"/>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BBB080-98F9-432A-98F8-A54BE37669B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9BD11B1A-9BC9-415E-B942-FB2ABF0FF4EF}">
      <dgm:prSet custT="1"/>
      <dgm:spPr/>
      <dgm:t>
        <a:bodyPr/>
        <a:lstStyle/>
        <a:p>
          <a:pPr rtl="0"/>
          <a:r>
            <a:rPr lang="ru-RU" sz="1400" dirty="0" smtClean="0"/>
            <a:t>Составление, рассмотрение и утверждение проекта местного бюджета</a:t>
          </a:r>
          <a:endParaRPr lang="ru-RU" sz="1400" dirty="0">
            <a:latin typeface="Times New Roman" pitchFamily="18" charset="0"/>
            <a:cs typeface="Times New Roman" pitchFamily="18" charset="0"/>
          </a:endParaRPr>
        </a:p>
      </dgm:t>
    </dgm:pt>
    <dgm:pt modelId="{270867BA-9FEE-44D9-B1BD-855C52BE7CFE}" type="parTrans" cxnId="{C00D84FE-817F-459C-AE0F-955881CE96E5}">
      <dgm:prSet/>
      <dgm:spPr/>
      <dgm:t>
        <a:bodyPr/>
        <a:lstStyle/>
        <a:p>
          <a:endParaRPr lang="ru-RU"/>
        </a:p>
      </dgm:t>
    </dgm:pt>
    <dgm:pt modelId="{682608A3-FB28-4CC6-AFBD-17D0C68263BE}" type="sibTrans" cxnId="{C00D84FE-817F-459C-AE0F-955881CE96E5}">
      <dgm:prSet/>
      <dgm:spPr/>
      <dgm:t>
        <a:bodyPr/>
        <a:lstStyle/>
        <a:p>
          <a:endParaRPr lang="ru-RU"/>
        </a:p>
      </dgm:t>
    </dgm:pt>
    <dgm:pt modelId="{83589E0A-160D-4A07-98AB-F1E26A827646}">
      <dgm:prSet custT="1"/>
      <dgm:spPr/>
      <dgm:t>
        <a:bodyPr/>
        <a:lstStyle/>
        <a:p>
          <a:pPr rtl="0"/>
          <a:r>
            <a:rPr lang="ru-RU" sz="1400" dirty="0" smtClean="0"/>
            <a:t>Внесение изменений в бюджет</a:t>
          </a:r>
          <a:endParaRPr lang="ru-RU" sz="1400" dirty="0">
            <a:latin typeface="Times New Roman" pitchFamily="18" charset="0"/>
            <a:cs typeface="Times New Roman" pitchFamily="18" charset="0"/>
          </a:endParaRPr>
        </a:p>
      </dgm:t>
    </dgm:pt>
    <dgm:pt modelId="{9C474E71-5555-4F0F-B921-A755BF1DEBDA}" type="parTrans" cxnId="{D2C41DC8-DB6C-4ABF-8DA1-7D0207E74942}">
      <dgm:prSet/>
      <dgm:spPr/>
      <dgm:t>
        <a:bodyPr/>
        <a:lstStyle/>
        <a:p>
          <a:endParaRPr lang="ru-RU"/>
        </a:p>
      </dgm:t>
    </dgm:pt>
    <dgm:pt modelId="{5242CAE5-7F2D-4540-B6D2-601F363CC40E}" type="sibTrans" cxnId="{D2C41DC8-DB6C-4ABF-8DA1-7D0207E74942}">
      <dgm:prSet/>
      <dgm:spPr/>
      <dgm:t>
        <a:bodyPr/>
        <a:lstStyle/>
        <a:p>
          <a:endParaRPr lang="ru-RU"/>
        </a:p>
      </dgm:t>
    </dgm:pt>
    <dgm:pt modelId="{14DDF94C-FFC9-47B5-B9C9-8B3952D4BD17}">
      <dgm:prSet custT="1"/>
      <dgm:spPr/>
      <dgm:t>
        <a:bodyPr/>
        <a:lstStyle/>
        <a:p>
          <a:pPr rtl="0"/>
          <a:r>
            <a:rPr lang="ru-RU" sz="1400" dirty="0" smtClean="0"/>
            <a:t>Исполнение бюджета</a:t>
          </a:r>
          <a:endParaRPr lang="ru-RU" sz="1400" dirty="0">
            <a:latin typeface="Times New Roman" pitchFamily="18" charset="0"/>
            <a:cs typeface="Times New Roman" pitchFamily="18" charset="0"/>
          </a:endParaRPr>
        </a:p>
      </dgm:t>
    </dgm:pt>
    <dgm:pt modelId="{3308BCF3-A9C0-414A-9755-6B60CC32331E}" type="parTrans" cxnId="{41849B2B-7AE5-407B-A7BC-3E95E0293759}">
      <dgm:prSet/>
      <dgm:spPr/>
      <dgm:t>
        <a:bodyPr/>
        <a:lstStyle/>
        <a:p>
          <a:endParaRPr lang="ru-RU"/>
        </a:p>
      </dgm:t>
    </dgm:pt>
    <dgm:pt modelId="{CCAA3F26-73D3-45E2-BE62-CC385BD7099A}" type="sibTrans" cxnId="{41849B2B-7AE5-407B-A7BC-3E95E0293759}">
      <dgm:prSet/>
      <dgm:spPr/>
      <dgm:t>
        <a:bodyPr/>
        <a:lstStyle/>
        <a:p>
          <a:endParaRPr lang="ru-RU"/>
        </a:p>
      </dgm:t>
    </dgm:pt>
    <dgm:pt modelId="{870E1797-64E4-4B06-A26F-1A83A2DF2AAB}">
      <dgm:prSet custT="1"/>
      <dgm:spPr/>
      <dgm:t>
        <a:bodyPr/>
        <a:lstStyle/>
        <a:p>
          <a:pPr rtl="0"/>
          <a:r>
            <a:rPr lang="ru-RU" sz="1400" dirty="0" smtClean="0"/>
            <a:t>Составление, внешняя проверка, рассмотрение и утверждение бюджетной отчетности</a:t>
          </a:r>
          <a:endParaRPr lang="ru-RU" sz="1400" dirty="0">
            <a:latin typeface="Times New Roman" pitchFamily="18" charset="0"/>
            <a:cs typeface="Times New Roman" pitchFamily="18" charset="0"/>
          </a:endParaRPr>
        </a:p>
      </dgm:t>
    </dgm:pt>
    <dgm:pt modelId="{292D26D3-BE97-4B7D-B045-7C8CA94B76AD}" type="parTrans" cxnId="{FC6CFE0F-08A5-4B23-969D-CE39A360A4EF}">
      <dgm:prSet/>
      <dgm:spPr/>
      <dgm:t>
        <a:bodyPr/>
        <a:lstStyle/>
        <a:p>
          <a:endParaRPr lang="ru-RU"/>
        </a:p>
      </dgm:t>
    </dgm:pt>
    <dgm:pt modelId="{71B6164E-4A50-4E4D-8C3F-46E59FF63BB9}" type="sibTrans" cxnId="{FC6CFE0F-08A5-4B23-969D-CE39A360A4EF}">
      <dgm:prSet/>
      <dgm:spPr/>
      <dgm:t>
        <a:bodyPr/>
        <a:lstStyle/>
        <a:p>
          <a:endParaRPr lang="ru-RU"/>
        </a:p>
      </dgm:t>
    </dgm:pt>
    <dgm:pt modelId="{129887A5-0E79-49C7-B9E1-372735A1D0D6}" type="pres">
      <dgm:prSet presAssocID="{DBBBB080-98F9-432A-98F8-A54BE37669B3}" presName="linearFlow" presStyleCnt="0">
        <dgm:presLayoutVars>
          <dgm:dir/>
          <dgm:resizeHandles val="exact"/>
        </dgm:presLayoutVars>
      </dgm:prSet>
      <dgm:spPr/>
      <dgm:t>
        <a:bodyPr/>
        <a:lstStyle/>
        <a:p>
          <a:endParaRPr lang="ru-RU"/>
        </a:p>
      </dgm:t>
    </dgm:pt>
    <dgm:pt modelId="{274B3EB8-06B8-432E-B927-0914D3C53F2A}" type="pres">
      <dgm:prSet presAssocID="{9BD11B1A-9BC9-415E-B942-FB2ABF0FF4EF}" presName="composite" presStyleCnt="0"/>
      <dgm:spPr/>
    </dgm:pt>
    <dgm:pt modelId="{B8B77B19-ED5E-43D8-B710-1E1678649DCF}" type="pres">
      <dgm:prSet presAssocID="{9BD11B1A-9BC9-415E-B942-FB2ABF0FF4EF}" presName="imgShp" presStyleLbl="fgImgPlace1" presStyleIdx="0" presStyleCnt="4" custScaleX="71637" custScaleY="75421"/>
      <dgm:spPr/>
    </dgm:pt>
    <dgm:pt modelId="{5BF0DF50-4F46-445F-A011-AF2DA9E46C2D}" type="pres">
      <dgm:prSet presAssocID="{9BD11B1A-9BC9-415E-B942-FB2ABF0FF4EF}" presName="txShp" presStyleLbl="node1" presStyleIdx="0" presStyleCnt="4" custScaleX="130575" custScaleY="75421">
        <dgm:presLayoutVars>
          <dgm:bulletEnabled val="1"/>
        </dgm:presLayoutVars>
      </dgm:prSet>
      <dgm:spPr/>
      <dgm:t>
        <a:bodyPr/>
        <a:lstStyle/>
        <a:p>
          <a:endParaRPr lang="ru-RU"/>
        </a:p>
      </dgm:t>
    </dgm:pt>
    <dgm:pt modelId="{8BF2014B-B503-499B-8699-52B21B4DA580}" type="pres">
      <dgm:prSet presAssocID="{682608A3-FB28-4CC6-AFBD-17D0C68263BE}" presName="spacing" presStyleCnt="0"/>
      <dgm:spPr/>
    </dgm:pt>
    <dgm:pt modelId="{27116A2B-F7AA-4B7E-AEBE-6574736181B9}" type="pres">
      <dgm:prSet presAssocID="{83589E0A-160D-4A07-98AB-F1E26A827646}" presName="composite" presStyleCnt="0"/>
      <dgm:spPr/>
    </dgm:pt>
    <dgm:pt modelId="{5B89F00D-CED9-40EB-9EB1-398B1DEBB1D5}" type="pres">
      <dgm:prSet presAssocID="{83589E0A-160D-4A07-98AB-F1E26A827646}" presName="imgShp" presStyleLbl="fgImgPlace1" presStyleIdx="1" presStyleCnt="4" custScaleX="59318" custScaleY="62038"/>
      <dgm:spPr>
        <a:prstGeom prst="downArrow">
          <a:avLst/>
        </a:prstGeom>
      </dgm:spPr>
    </dgm:pt>
    <dgm:pt modelId="{7E570472-EACC-4E42-B1B9-86228EFCD8F8}" type="pres">
      <dgm:prSet presAssocID="{83589E0A-160D-4A07-98AB-F1E26A827646}" presName="txShp" presStyleLbl="node1" presStyleIdx="1" presStyleCnt="4" custScaleX="131852" custScaleY="62038">
        <dgm:presLayoutVars>
          <dgm:bulletEnabled val="1"/>
        </dgm:presLayoutVars>
      </dgm:prSet>
      <dgm:spPr/>
      <dgm:t>
        <a:bodyPr/>
        <a:lstStyle/>
        <a:p>
          <a:endParaRPr lang="ru-RU"/>
        </a:p>
      </dgm:t>
    </dgm:pt>
    <dgm:pt modelId="{C6902626-B0D5-4BD2-AFA3-266A11AE80A1}" type="pres">
      <dgm:prSet presAssocID="{5242CAE5-7F2D-4540-B6D2-601F363CC40E}" presName="spacing" presStyleCnt="0"/>
      <dgm:spPr/>
    </dgm:pt>
    <dgm:pt modelId="{29DD0468-A50D-4FF2-BCF9-42575340FD53}" type="pres">
      <dgm:prSet presAssocID="{14DDF94C-FFC9-47B5-B9C9-8B3952D4BD17}" presName="composite" presStyleCnt="0"/>
      <dgm:spPr/>
    </dgm:pt>
    <dgm:pt modelId="{7DB25796-C52E-436F-A942-ECACDE87731E}" type="pres">
      <dgm:prSet presAssocID="{14DDF94C-FFC9-47B5-B9C9-8B3952D4BD17}" presName="imgShp" presStyleLbl="fgImgPlace1" presStyleIdx="2" presStyleCnt="4" custScaleX="59318" custScaleY="62039"/>
      <dgm:spPr>
        <a:prstGeom prst="downArrow">
          <a:avLst/>
        </a:prstGeom>
      </dgm:spPr>
    </dgm:pt>
    <dgm:pt modelId="{D0BEEA48-B1B2-46A7-89A0-D343176A6ACC}" type="pres">
      <dgm:prSet presAssocID="{14DDF94C-FFC9-47B5-B9C9-8B3952D4BD17}" presName="txShp" presStyleLbl="node1" presStyleIdx="2" presStyleCnt="4" custScaleX="131852" custScaleY="62038">
        <dgm:presLayoutVars>
          <dgm:bulletEnabled val="1"/>
        </dgm:presLayoutVars>
      </dgm:prSet>
      <dgm:spPr/>
      <dgm:t>
        <a:bodyPr/>
        <a:lstStyle/>
        <a:p>
          <a:endParaRPr lang="ru-RU"/>
        </a:p>
      </dgm:t>
    </dgm:pt>
    <dgm:pt modelId="{A2A73B40-AE4F-4DC4-83EE-8D0114170617}" type="pres">
      <dgm:prSet presAssocID="{CCAA3F26-73D3-45E2-BE62-CC385BD7099A}" presName="spacing" presStyleCnt="0"/>
      <dgm:spPr/>
    </dgm:pt>
    <dgm:pt modelId="{08B785FC-AC49-4655-A5A7-7E0235949649}" type="pres">
      <dgm:prSet presAssocID="{870E1797-64E4-4B06-A26F-1A83A2DF2AAB}" presName="composite" presStyleCnt="0"/>
      <dgm:spPr/>
    </dgm:pt>
    <dgm:pt modelId="{B6B614C8-91A1-4F3D-90BB-19EA5C1DE8F8}" type="pres">
      <dgm:prSet presAssocID="{870E1797-64E4-4B06-A26F-1A83A2DF2AAB}" presName="imgShp" presStyleLbl="fgImgPlace1" presStyleIdx="3" presStyleCnt="4" custScaleX="74266" custScaleY="76660" custLinFactNeighborX="-767" custLinFactNeighborY="5008"/>
      <dgm:spPr/>
    </dgm:pt>
    <dgm:pt modelId="{1F843F1C-6FCC-4DE3-9166-873605F917F0}" type="pres">
      <dgm:prSet presAssocID="{870E1797-64E4-4B06-A26F-1A83A2DF2AAB}" presName="txShp" presStyleLbl="node1" presStyleIdx="3" presStyleCnt="4" custScaleX="130999" custScaleY="123633">
        <dgm:presLayoutVars>
          <dgm:bulletEnabled val="1"/>
        </dgm:presLayoutVars>
      </dgm:prSet>
      <dgm:spPr/>
      <dgm:t>
        <a:bodyPr/>
        <a:lstStyle/>
        <a:p>
          <a:endParaRPr lang="ru-RU"/>
        </a:p>
      </dgm:t>
    </dgm:pt>
  </dgm:ptLst>
  <dgm:cxnLst>
    <dgm:cxn modelId="{1D8DF586-5C62-4D58-9B7C-256F17659E74}" type="presOf" srcId="{83589E0A-160D-4A07-98AB-F1E26A827646}" destId="{7E570472-EACC-4E42-B1B9-86228EFCD8F8}" srcOrd="0" destOrd="0" presId="urn:microsoft.com/office/officeart/2005/8/layout/vList3"/>
    <dgm:cxn modelId="{41849B2B-7AE5-407B-A7BC-3E95E0293759}" srcId="{DBBBB080-98F9-432A-98F8-A54BE37669B3}" destId="{14DDF94C-FFC9-47B5-B9C9-8B3952D4BD17}" srcOrd="2" destOrd="0" parTransId="{3308BCF3-A9C0-414A-9755-6B60CC32331E}" sibTransId="{CCAA3F26-73D3-45E2-BE62-CC385BD7099A}"/>
    <dgm:cxn modelId="{4DB9E8BE-9894-4AA7-A378-AB506B99FD13}" type="presOf" srcId="{DBBBB080-98F9-432A-98F8-A54BE37669B3}" destId="{129887A5-0E79-49C7-B9E1-372735A1D0D6}" srcOrd="0" destOrd="0" presId="urn:microsoft.com/office/officeart/2005/8/layout/vList3"/>
    <dgm:cxn modelId="{B0F541DB-5E10-4B4E-A5F4-F3CCFF705A62}" type="presOf" srcId="{9BD11B1A-9BC9-415E-B942-FB2ABF0FF4EF}" destId="{5BF0DF50-4F46-445F-A011-AF2DA9E46C2D}" srcOrd="0" destOrd="0" presId="urn:microsoft.com/office/officeart/2005/8/layout/vList3"/>
    <dgm:cxn modelId="{D2C41DC8-DB6C-4ABF-8DA1-7D0207E74942}" srcId="{DBBBB080-98F9-432A-98F8-A54BE37669B3}" destId="{83589E0A-160D-4A07-98AB-F1E26A827646}" srcOrd="1" destOrd="0" parTransId="{9C474E71-5555-4F0F-B921-A755BF1DEBDA}" sibTransId="{5242CAE5-7F2D-4540-B6D2-601F363CC40E}"/>
    <dgm:cxn modelId="{C00D84FE-817F-459C-AE0F-955881CE96E5}" srcId="{DBBBB080-98F9-432A-98F8-A54BE37669B3}" destId="{9BD11B1A-9BC9-415E-B942-FB2ABF0FF4EF}" srcOrd="0" destOrd="0" parTransId="{270867BA-9FEE-44D9-B1BD-855C52BE7CFE}" sibTransId="{682608A3-FB28-4CC6-AFBD-17D0C68263BE}"/>
    <dgm:cxn modelId="{FC6CFE0F-08A5-4B23-969D-CE39A360A4EF}" srcId="{DBBBB080-98F9-432A-98F8-A54BE37669B3}" destId="{870E1797-64E4-4B06-A26F-1A83A2DF2AAB}" srcOrd="3" destOrd="0" parTransId="{292D26D3-BE97-4B7D-B045-7C8CA94B76AD}" sibTransId="{71B6164E-4A50-4E4D-8C3F-46E59FF63BB9}"/>
    <dgm:cxn modelId="{AF3CF9C4-DB78-46A0-B197-629E229BDB63}" type="presOf" srcId="{14DDF94C-FFC9-47B5-B9C9-8B3952D4BD17}" destId="{D0BEEA48-B1B2-46A7-89A0-D343176A6ACC}" srcOrd="0" destOrd="0" presId="urn:microsoft.com/office/officeart/2005/8/layout/vList3"/>
    <dgm:cxn modelId="{581EE517-D812-4838-847C-67AC7183CBAE}" type="presOf" srcId="{870E1797-64E4-4B06-A26F-1A83A2DF2AAB}" destId="{1F843F1C-6FCC-4DE3-9166-873605F917F0}" srcOrd="0" destOrd="0" presId="urn:microsoft.com/office/officeart/2005/8/layout/vList3"/>
    <dgm:cxn modelId="{3B2CD9D0-EAEC-4A26-A44E-D49D5527E461}" type="presParOf" srcId="{129887A5-0E79-49C7-B9E1-372735A1D0D6}" destId="{274B3EB8-06B8-432E-B927-0914D3C53F2A}" srcOrd="0" destOrd="0" presId="urn:microsoft.com/office/officeart/2005/8/layout/vList3"/>
    <dgm:cxn modelId="{D7B78734-5F2D-4A62-A229-5FCBE3637C35}" type="presParOf" srcId="{274B3EB8-06B8-432E-B927-0914D3C53F2A}" destId="{B8B77B19-ED5E-43D8-B710-1E1678649DCF}" srcOrd="0" destOrd="0" presId="urn:microsoft.com/office/officeart/2005/8/layout/vList3"/>
    <dgm:cxn modelId="{E877B129-E042-480D-8D53-367B91E38CC5}" type="presParOf" srcId="{274B3EB8-06B8-432E-B927-0914D3C53F2A}" destId="{5BF0DF50-4F46-445F-A011-AF2DA9E46C2D}" srcOrd="1" destOrd="0" presId="urn:microsoft.com/office/officeart/2005/8/layout/vList3"/>
    <dgm:cxn modelId="{272F4379-C255-4859-807B-96762F0DC20D}" type="presParOf" srcId="{129887A5-0E79-49C7-B9E1-372735A1D0D6}" destId="{8BF2014B-B503-499B-8699-52B21B4DA580}" srcOrd="1" destOrd="0" presId="urn:microsoft.com/office/officeart/2005/8/layout/vList3"/>
    <dgm:cxn modelId="{0B2DEA7A-FB48-4EC8-81FB-7D7AE7CA5073}" type="presParOf" srcId="{129887A5-0E79-49C7-B9E1-372735A1D0D6}" destId="{27116A2B-F7AA-4B7E-AEBE-6574736181B9}" srcOrd="2" destOrd="0" presId="urn:microsoft.com/office/officeart/2005/8/layout/vList3"/>
    <dgm:cxn modelId="{788B548B-0333-437F-8617-7A8CFD22892E}" type="presParOf" srcId="{27116A2B-F7AA-4B7E-AEBE-6574736181B9}" destId="{5B89F00D-CED9-40EB-9EB1-398B1DEBB1D5}" srcOrd="0" destOrd="0" presId="urn:microsoft.com/office/officeart/2005/8/layout/vList3"/>
    <dgm:cxn modelId="{24622A26-1D61-4F98-91C8-5A5CB47C5AB6}" type="presParOf" srcId="{27116A2B-F7AA-4B7E-AEBE-6574736181B9}" destId="{7E570472-EACC-4E42-B1B9-86228EFCD8F8}" srcOrd="1" destOrd="0" presId="urn:microsoft.com/office/officeart/2005/8/layout/vList3"/>
    <dgm:cxn modelId="{CE9D3A51-66F4-456E-A61A-4F0CA3E0B2D4}" type="presParOf" srcId="{129887A5-0E79-49C7-B9E1-372735A1D0D6}" destId="{C6902626-B0D5-4BD2-AFA3-266A11AE80A1}" srcOrd="3" destOrd="0" presId="urn:microsoft.com/office/officeart/2005/8/layout/vList3"/>
    <dgm:cxn modelId="{374960BD-4B75-4337-B031-698EABC55734}" type="presParOf" srcId="{129887A5-0E79-49C7-B9E1-372735A1D0D6}" destId="{29DD0468-A50D-4FF2-BCF9-42575340FD53}" srcOrd="4" destOrd="0" presId="urn:microsoft.com/office/officeart/2005/8/layout/vList3"/>
    <dgm:cxn modelId="{79920FDA-1E76-429A-81A2-832FA93651E5}" type="presParOf" srcId="{29DD0468-A50D-4FF2-BCF9-42575340FD53}" destId="{7DB25796-C52E-436F-A942-ECACDE87731E}" srcOrd="0" destOrd="0" presId="urn:microsoft.com/office/officeart/2005/8/layout/vList3"/>
    <dgm:cxn modelId="{A7460025-1500-4003-AB83-706FC0EBB688}" type="presParOf" srcId="{29DD0468-A50D-4FF2-BCF9-42575340FD53}" destId="{D0BEEA48-B1B2-46A7-89A0-D343176A6ACC}" srcOrd="1" destOrd="0" presId="urn:microsoft.com/office/officeart/2005/8/layout/vList3"/>
    <dgm:cxn modelId="{A1535395-4219-486B-AFEA-DBFCAE7EC450}" type="presParOf" srcId="{129887A5-0E79-49C7-B9E1-372735A1D0D6}" destId="{A2A73B40-AE4F-4DC4-83EE-8D0114170617}" srcOrd="5" destOrd="0" presId="urn:microsoft.com/office/officeart/2005/8/layout/vList3"/>
    <dgm:cxn modelId="{942A8A67-F370-486E-BFFE-4FA3363DE6FD}" type="presParOf" srcId="{129887A5-0E79-49C7-B9E1-372735A1D0D6}" destId="{08B785FC-AC49-4655-A5A7-7E0235949649}" srcOrd="6" destOrd="0" presId="urn:microsoft.com/office/officeart/2005/8/layout/vList3"/>
    <dgm:cxn modelId="{976FFC5D-16F3-4819-815F-E68BED282BD5}" type="presParOf" srcId="{08B785FC-AC49-4655-A5A7-7E0235949649}" destId="{B6B614C8-91A1-4F3D-90BB-19EA5C1DE8F8}" srcOrd="0" destOrd="0" presId="urn:microsoft.com/office/officeart/2005/8/layout/vList3"/>
    <dgm:cxn modelId="{CCB6D632-00A3-4936-B0B7-BF6BCE5E22E2}" type="presParOf" srcId="{08B785FC-AC49-4655-A5A7-7E0235949649}" destId="{1F843F1C-6FCC-4DE3-9166-873605F917F0}" srcOrd="1" destOrd="0" presId="urn:microsoft.com/office/officeart/2005/8/layout/vList3"/>
  </dgm:cxnLst>
  <dgm:bg>
    <a:gradFill>
      <a:gsLst>
        <a:gs pos="0">
          <a:srgbClr val="00B0F0"/>
        </a:gs>
        <a:gs pos="39999">
          <a:srgbClr val="85C2FF"/>
        </a:gs>
        <a:gs pos="70000">
          <a:srgbClr val="C4D6EB"/>
        </a:gs>
        <a:gs pos="100000">
          <a:srgbClr val="FFEBFA"/>
        </a:gs>
      </a:gsLst>
      <a:lin ang="5400000" scaled="0"/>
    </a:gradFill>
  </dgm:bg>
  <dgm:whole/>
</dgm:dataModel>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13.01.2015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chemal-altai.r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135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282" y="142853"/>
            <a:ext cx="8715436" cy="6500858"/>
          </a:xfrm>
        </p:spPr>
        <p:txBody>
          <a:bodyPr>
            <a:normAutofit/>
          </a:bodyPr>
          <a:lstStyle/>
          <a:p>
            <a:r>
              <a:rPr lang="ru-RU" dirty="0" smtClean="0">
                <a:latin typeface="Times New Roman" pitchFamily="18" charset="0"/>
                <a:cs typeface="Times New Roman" pitchFamily="18" charset="0"/>
              </a:rPr>
              <a:t>Бюджет МО «</a:t>
            </a:r>
            <a:r>
              <a:rPr lang="ru-RU" dirty="0" err="1" smtClean="0">
                <a:latin typeface="Times New Roman" pitchFamily="18" charset="0"/>
                <a:cs typeface="Times New Roman" pitchFamily="18" charset="0"/>
              </a:rPr>
              <a:t>Чемальский</a:t>
            </a:r>
            <a:r>
              <a:rPr lang="ru-RU" dirty="0" smtClean="0">
                <a:latin typeface="Times New Roman" pitchFamily="18" charset="0"/>
                <a:cs typeface="Times New Roman" pitchFamily="18" charset="0"/>
              </a:rPr>
              <a:t> район» на 2015 год и плановый период 2016 и 2017 годов</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5072074"/>
            <a:ext cx="6400800" cy="566726"/>
          </a:xfrm>
        </p:spPr>
        <p:txBody>
          <a:bodyPr>
            <a:normAutofit lnSpcReduction="10000"/>
          </a:bodyPr>
          <a:lstStyle/>
          <a:p>
            <a:r>
              <a:rPr lang="ru-RU" dirty="0" smtClean="0"/>
              <a:t>Открытый бюджет</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142844" y="273050"/>
            <a:ext cx="3429024" cy="512744"/>
          </a:xfrm>
          <a:gradFill>
            <a:gsLst>
              <a:gs pos="0">
                <a:srgbClr val="5E9EFF"/>
              </a:gs>
              <a:gs pos="39999">
                <a:srgbClr val="85C2FF"/>
              </a:gs>
              <a:gs pos="70000">
                <a:srgbClr val="C4D6EB"/>
              </a:gs>
              <a:gs pos="100000">
                <a:srgbClr val="FFEBFA"/>
              </a:gs>
            </a:gsLst>
            <a:lin ang="5400000" scaled="0"/>
          </a:gradFill>
        </p:spPr>
        <p:txBody>
          <a:bodyPr>
            <a:normAutofit/>
          </a:bodyPr>
          <a:lstStyle/>
          <a:p>
            <a:pPr algn="ctr"/>
            <a:r>
              <a:rPr lang="ru-RU" dirty="0" smtClean="0"/>
              <a:t>Этапы бюджетного процесса</a:t>
            </a:r>
            <a:endParaRPr lang="ru-RU" dirty="0"/>
          </a:p>
        </p:txBody>
      </p:sp>
      <p:sp>
        <p:nvSpPr>
          <p:cNvPr id="9" name="Содержимое 8"/>
          <p:cNvSpPr>
            <a:spLocks noGrp="1"/>
          </p:cNvSpPr>
          <p:nvPr>
            <p:ph idx="1"/>
          </p:nvPr>
        </p:nvSpPr>
        <p:spPr>
          <a:xfrm>
            <a:off x="3575050" y="273050"/>
            <a:ext cx="5111750" cy="6442098"/>
          </a:xfrm>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ru-RU" sz="1100" dirty="0" smtClean="0">
                <a:latin typeface="Times New Roman" pitchFamily="18" charset="0"/>
                <a:cs typeface="Times New Roman" pitchFamily="18" charset="0"/>
              </a:rPr>
              <a:t>Участниками бюджетного процесса, обладающими бюджетными полномочиями в соответствии с Бюджетным кодексом РФ и Положением, являются:</a:t>
            </a:r>
          </a:p>
          <a:p>
            <a:pPr marL="361950" indent="-180975">
              <a:buNone/>
              <a:tabLst>
                <a:tab pos="361950" algn="l"/>
              </a:tabLst>
            </a:pPr>
            <a:r>
              <a:rPr lang="ru-RU" sz="1100" dirty="0" smtClean="0">
                <a:latin typeface="Times New Roman" pitchFamily="18" charset="0"/>
                <a:cs typeface="Times New Roman" pitchFamily="18" charset="0"/>
              </a:rPr>
              <a:t>1. Совет депутатов </a:t>
            </a:r>
            <a:r>
              <a:rPr lang="ru-RU" sz="1100" dirty="0" err="1" smtClean="0">
                <a:latin typeface="Times New Roman" pitchFamily="18" charset="0"/>
                <a:cs typeface="Times New Roman" pitchFamily="18" charset="0"/>
              </a:rPr>
              <a:t>Чемальского</a:t>
            </a:r>
            <a:r>
              <a:rPr lang="ru-RU" sz="1100" dirty="0" smtClean="0">
                <a:latin typeface="Times New Roman" pitchFamily="18" charset="0"/>
                <a:cs typeface="Times New Roman" pitchFamily="18" charset="0"/>
              </a:rPr>
              <a:t> района;</a:t>
            </a:r>
          </a:p>
          <a:p>
            <a:pPr marL="361950" indent="-180975">
              <a:buNone/>
              <a:tabLst>
                <a:tab pos="361950" algn="l"/>
              </a:tabLst>
            </a:pPr>
            <a:r>
              <a:rPr lang="ru-RU" sz="1100" dirty="0" smtClean="0">
                <a:latin typeface="Times New Roman" pitchFamily="18" charset="0"/>
                <a:cs typeface="Times New Roman" pitchFamily="18" charset="0"/>
              </a:rPr>
              <a:t> 2. Глава </a:t>
            </a:r>
            <a:r>
              <a:rPr lang="ru-RU" sz="1100" dirty="0" err="1" smtClean="0">
                <a:latin typeface="Times New Roman" pitchFamily="18" charset="0"/>
                <a:cs typeface="Times New Roman" pitchFamily="18" charset="0"/>
              </a:rPr>
              <a:t>Чемальского</a:t>
            </a:r>
            <a:r>
              <a:rPr lang="ru-RU" sz="1100" dirty="0" smtClean="0">
                <a:latin typeface="Times New Roman" pitchFamily="18" charset="0"/>
                <a:cs typeface="Times New Roman" pitchFamily="18" charset="0"/>
              </a:rPr>
              <a:t> района;</a:t>
            </a:r>
          </a:p>
          <a:p>
            <a:pPr marL="361950" indent="-180975">
              <a:buNone/>
              <a:tabLst>
                <a:tab pos="361950" algn="l"/>
              </a:tabLst>
            </a:pPr>
            <a:r>
              <a:rPr lang="ru-RU" sz="1100" dirty="0" smtClean="0">
                <a:latin typeface="Times New Roman" pitchFamily="18" charset="0"/>
                <a:cs typeface="Times New Roman" pitchFamily="18" charset="0"/>
              </a:rPr>
              <a:t>3. Администрация </a:t>
            </a:r>
            <a:r>
              <a:rPr lang="ru-RU" sz="1100" dirty="0" err="1" smtClean="0">
                <a:latin typeface="Times New Roman" pitchFamily="18" charset="0"/>
                <a:cs typeface="Times New Roman" pitchFamily="18" charset="0"/>
              </a:rPr>
              <a:t>Чемальского</a:t>
            </a:r>
            <a:r>
              <a:rPr lang="ru-RU" sz="1100" dirty="0" smtClean="0">
                <a:latin typeface="Times New Roman" pitchFamily="18" charset="0"/>
                <a:cs typeface="Times New Roman" pitchFamily="18" charset="0"/>
              </a:rPr>
              <a:t> района;</a:t>
            </a:r>
          </a:p>
          <a:p>
            <a:pPr marL="361950" indent="-180975">
              <a:buNone/>
              <a:tabLst>
                <a:tab pos="361950" algn="l"/>
              </a:tabLst>
            </a:pPr>
            <a:r>
              <a:rPr lang="ru-RU" sz="1100" dirty="0" smtClean="0">
                <a:latin typeface="Times New Roman" pitchFamily="18" charset="0"/>
                <a:cs typeface="Times New Roman" pitchFamily="18" charset="0"/>
              </a:rPr>
              <a:t>4. Контрольно-счетная комиссия муниципального образования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a:t>
            </a:r>
          </a:p>
          <a:p>
            <a:pPr marL="361950" indent="-180975">
              <a:buNone/>
              <a:tabLst>
                <a:tab pos="361950" algn="l"/>
              </a:tabLst>
            </a:pPr>
            <a:r>
              <a:rPr lang="ru-RU" sz="1100" dirty="0" smtClean="0">
                <a:latin typeface="Times New Roman" pitchFamily="18" charset="0"/>
                <a:cs typeface="Times New Roman" pitchFamily="18" charset="0"/>
              </a:rPr>
              <a:t>5. Финансовый отдел Администрации района;</a:t>
            </a:r>
          </a:p>
          <a:p>
            <a:pPr marL="361950" indent="-180975">
              <a:buNone/>
              <a:tabLst>
                <a:tab pos="361950" algn="l"/>
              </a:tabLst>
            </a:pPr>
            <a:r>
              <a:rPr lang="ru-RU" sz="1100" dirty="0" smtClean="0">
                <a:latin typeface="Times New Roman" pitchFamily="18" charset="0"/>
                <a:cs typeface="Times New Roman" pitchFamily="18" charset="0"/>
              </a:rPr>
              <a:t>6. Главные администраторы доходов местного бюджета;</a:t>
            </a:r>
          </a:p>
          <a:p>
            <a:pPr marL="361950" indent="-180975">
              <a:buNone/>
              <a:tabLst>
                <a:tab pos="361950" algn="l"/>
              </a:tabLst>
            </a:pPr>
            <a:r>
              <a:rPr lang="ru-RU" sz="1100" dirty="0" smtClean="0">
                <a:latin typeface="Times New Roman" pitchFamily="18" charset="0"/>
                <a:cs typeface="Times New Roman" pitchFamily="18" charset="0"/>
              </a:rPr>
              <a:t>7. Главные администраторы источников финансирования дефицита бюджета.</a:t>
            </a:r>
          </a:p>
          <a:p>
            <a:pPr marL="361950" indent="-180975">
              <a:buNone/>
              <a:tabLst>
                <a:tab pos="361950" algn="l"/>
              </a:tabLst>
            </a:pPr>
            <a:r>
              <a:rPr lang="ru-RU" sz="1100" dirty="0" smtClean="0">
                <a:latin typeface="Times New Roman" pitchFamily="18" charset="0"/>
                <a:cs typeface="Times New Roman" pitchFamily="18" charset="0"/>
              </a:rPr>
              <a:t>8. Главные  распорядители бюджетных средств;</a:t>
            </a:r>
          </a:p>
          <a:p>
            <a:pPr marL="361950" indent="-180975">
              <a:buNone/>
              <a:tabLst>
                <a:tab pos="361950" algn="l"/>
              </a:tabLst>
            </a:pPr>
            <a:r>
              <a:rPr lang="ru-RU" sz="1100" dirty="0" smtClean="0">
                <a:latin typeface="Times New Roman" pitchFamily="18" charset="0"/>
                <a:cs typeface="Times New Roman" pitchFamily="18" charset="0"/>
              </a:rPr>
              <a:t> 9. Получатели бюджетных средств.</a:t>
            </a:r>
          </a:p>
          <a:p>
            <a:pPr marL="361950" indent="-180975">
              <a:buNone/>
              <a:tabLst>
                <a:tab pos="361950" algn="l"/>
              </a:tabLst>
            </a:pPr>
            <a:endParaRPr lang="ru-RU" sz="1100" dirty="0" smtClean="0">
              <a:latin typeface="Times New Roman" pitchFamily="18" charset="0"/>
              <a:cs typeface="Times New Roman" pitchFamily="18" charset="0"/>
            </a:endParaRPr>
          </a:p>
          <a:p>
            <a:pPr marL="0" indent="361950" algn="just">
              <a:buNone/>
            </a:pPr>
            <a:r>
              <a:rPr lang="ru-RU" sz="1100" dirty="0" smtClean="0">
                <a:latin typeface="Times New Roman" pitchFamily="18" charset="0"/>
                <a:cs typeface="Times New Roman" pitchFamily="18" charset="0"/>
              </a:rPr>
              <a:t>Проект Решения « О бюджете МО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 на 2015 год и на  плановый период 2016 и 2017 годов» подготовлен и вносится на рассмотрение Главой </a:t>
            </a:r>
            <a:r>
              <a:rPr lang="ru-RU" sz="1100" dirty="0" err="1" smtClean="0">
                <a:latin typeface="Times New Roman" pitchFamily="18" charset="0"/>
                <a:cs typeface="Times New Roman" pitchFamily="18" charset="0"/>
              </a:rPr>
              <a:t>Чемальского</a:t>
            </a:r>
            <a:r>
              <a:rPr lang="ru-RU" sz="1100" dirty="0" smtClean="0">
                <a:latin typeface="Times New Roman" pitchFamily="18" charset="0"/>
                <a:cs typeface="Times New Roman" pitchFamily="18" charset="0"/>
              </a:rPr>
              <a:t> района».</a:t>
            </a:r>
          </a:p>
          <a:p>
            <a:pPr marL="0" indent="361950" algn="just">
              <a:buNone/>
            </a:pPr>
            <a:r>
              <a:rPr lang="ru-RU" sz="1100" dirty="0" smtClean="0">
                <a:latin typeface="Times New Roman" pitchFamily="18" charset="0"/>
                <a:cs typeface="Times New Roman" pitchFamily="18" charset="0"/>
              </a:rPr>
              <a:t>Проект бюджета на 2015 год и на  плановый период 2016 и 2017 годов подготовлен в соответствии с требованиями бюджетного, налогового законодательства и  с учетом наличия ресурсов, потребностей и возможностей  для достижения показателей прогноза социально-экономического  развития МО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a:t>
            </a:r>
          </a:p>
          <a:p>
            <a:pPr marL="0" indent="361950" algn="just">
              <a:buNone/>
            </a:pPr>
            <a:r>
              <a:rPr lang="ru-RU" sz="1100" dirty="0" smtClean="0">
                <a:latin typeface="Times New Roman" pitchFamily="18" charset="0"/>
                <a:cs typeface="Times New Roman" pitchFamily="18" charset="0"/>
              </a:rPr>
              <a:t>Проект бюджета подготовлен в соответствии с законодательно установленным принципом «скользящей трехлетки» (ч. 4 ст.184.1 БК), который предусматривает изменение показателей ведомственной структуры расходов бюджета на 2015 и 2016 годы, утвержденных в предыдущем бюджете и утверждением значений  показателей на 2017 год.</a:t>
            </a:r>
          </a:p>
          <a:p>
            <a:pPr marL="0" indent="361950" algn="just">
              <a:buNone/>
            </a:pPr>
            <a:r>
              <a:rPr lang="ru-RU" sz="1100" dirty="0" smtClean="0">
                <a:latin typeface="Times New Roman" pitchFamily="18" charset="0"/>
                <a:cs typeface="Times New Roman" pitchFamily="18" charset="0"/>
              </a:rPr>
              <a:t>Формирование проекта бюджета МО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 осуществлено в соответствии с Основными направлениями бюджетной и налоговой политики Республики Алтай и МО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 на 2015 – 2017 годы, прогнозом социально-экономического развития МО «</a:t>
            </a:r>
            <a:r>
              <a:rPr lang="ru-RU" sz="1100" dirty="0" err="1" smtClean="0">
                <a:latin typeface="Times New Roman" pitchFamily="18" charset="0"/>
                <a:cs typeface="Times New Roman" pitchFamily="18" charset="0"/>
              </a:rPr>
              <a:t>Чемальский</a:t>
            </a:r>
            <a:r>
              <a:rPr lang="ru-RU" sz="1100" dirty="0" smtClean="0">
                <a:latin typeface="Times New Roman" pitchFamily="18" charset="0"/>
                <a:cs typeface="Times New Roman" pitchFamily="18" charset="0"/>
              </a:rPr>
              <a:t> район».</a:t>
            </a:r>
          </a:p>
          <a:p>
            <a:pPr marL="0" indent="361950" algn="just">
              <a:buNone/>
            </a:pPr>
            <a:r>
              <a:rPr lang="ru-RU" sz="1100" dirty="0" smtClean="0">
                <a:latin typeface="Times New Roman" pitchFamily="18" charset="0"/>
                <a:cs typeface="Times New Roman" pitchFamily="18" charset="0"/>
              </a:rPr>
              <a:t>При этом основными задачами бюджетной политики  при формировании проекта бюджета, является: выполнение расходных обязательств и повышение результативности бюджетных расходов.</a:t>
            </a:r>
          </a:p>
          <a:p>
            <a:pPr>
              <a:buNone/>
            </a:pPr>
            <a:endParaRPr lang="ru-RU" sz="1100" dirty="0" smtClean="0"/>
          </a:p>
          <a:p>
            <a:endParaRPr lang="ru-RU" sz="1100" dirty="0"/>
          </a:p>
        </p:txBody>
      </p:sp>
      <p:graphicFrame>
        <p:nvGraphicFramePr>
          <p:cNvPr id="11" name="Схема 10"/>
          <p:cNvGraphicFramePr/>
          <p:nvPr/>
        </p:nvGraphicFramePr>
        <p:xfrm>
          <a:off x="0" y="785794"/>
          <a:ext cx="3465513"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0" y="0"/>
          <a:ext cx="9144000" cy="32861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0" y="3643314"/>
          <a:ext cx="9144000" cy="321468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142844" y="142852"/>
          <a:ext cx="9001156" cy="65722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p:cNvGraphicFramePr/>
          <p:nvPr/>
        </p:nvGraphicFramePr>
        <p:xfrm>
          <a:off x="0" y="0"/>
          <a:ext cx="4572016" cy="33575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Диаграмма 9"/>
          <p:cNvGraphicFramePr/>
          <p:nvPr/>
        </p:nvGraphicFramePr>
        <p:xfrm>
          <a:off x="4572000" y="0"/>
          <a:ext cx="4572000" cy="32861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p:cNvGraphicFramePr/>
          <p:nvPr/>
        </p:nvGraphicFramePr>
        <p:xfrm>
          <a:off x="142844" y="3500438"/>
          <a:ext cx="4572000" cy="33575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Диаграмма 11"/>
          <p:cNvGraphicFramePr/>
          <p:nvPr/>
        </p:nvGraphicFramePr>
        <p:xfrm>
          <a:off x="4572000" y="3643314"/>
          <a:ext cx="4572000" cy="321468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142844" y="0"/>
          <a:ext cx="8786874" cy="671514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0" y="1"/>
          <a:ext cx="9144000" cy="671514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nvGraphicFramePr>
        <p:xfrm>
          <a:off x="142844" y="142852"/>
          <a:ext cx="8858312" cy="65722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28596" y="285728"/>
            <a:ext cx="8429684" cy="4308872"/>
          </a:xfrm>
          <a:prstGeom prst="rect">
            <a:avLst/>
          </a:prstGeom>
          <a:gradFill>
            <a:gsLst>
              <a:gs pos="0">
                <a:srgbClr val="00B0F0"/>
              </a:gs>
              <a:gs pos="39999">
                <a:srgbClr val="85C2FF"/>
              </a:gs>
              <a:gs pos="70000">
                <a:srgbClr val="C4D6EB"/>
              </a:gs>
              <a:gs pos="100000">
                <a:srgbClr val="FFEBFA"/>
              </a:gs>
            </a:gsLst>
            <a:lin ang="13500000" scaled="1"/>
          </a:gra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Основные направления  налоговой  и бюджетной политики</a:t>
            </a:r>
          </a:p>
          <a:p>
            <a:pPr marL="0" marR="0" lvl="0" indent="342900" algn="ctr" defTabSz="914400" rtl="0" eaLnBrk="1" fontAlgn="base" latinLnBrk="0" hangingPunct="1">
              <a:lnSpc>
                <a:spcPct val="100000"/>
              </a:lnSpc>
              <a:spcBef>
                <a:spcPct val="0"/>
              </a:spcBef>
              <a:spcAft>
                <a:spcPct val="0"/>
              </a:spcAft>
              <a:buClrTx/>
              <a:buSzTx/>
              <a:buFontTx/>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indent="361950"/>
            <a:r>
              <a:rPr lang="ru-RU" sz="1300" dirty="0" smtClean="0">
                <a:latin typeface="Times New Roman" pitchFamily="18" charset="0"/>
                <a:cs typeface="Times New Roman" pitchFamily="18" charset="0"/>
              </a:rPr>
              <a:t>Основными целями налоговой политики в трехлетней перспективе являются, с одной стороны, сохранение бюджетной устойчивости посредством получения необходимого объема бюджетных доходов, с другой стороны, поддержка предпринимательской и инвестиционной активности.</a:t>
            </a:r>
          </a:p>
          <a:p>
            <a:pPr indent="361950"/>
            <a:r>
              <a:rPr lang="ru-RU" sz="1300" dirty="0" smtClean="0">
                <a:latin typeface="Times New Roman" pitchFamily="18" charset="0"/>
                <a:cs typeface="Times New Roman" pitchFamily="18" charset="0"/>
              </a:rPr>
              <a:t>Основные направления в среднесрочной и долгосрочной перспективе должны быть направлены на реализацию долгосрочной бюджетной стратегии с целью обеспечения стабильности, предсказуемости бюджетной политики в </a:t>
            </a:r>
            <a:r>
              <a:rPr lang="ru-RU" sz="1300" dirty="0" err="1" smtClean="0">
                <a:latin typeface="Times New Roman" pitchFamily="18" charset="0"/>
                <a:cs typeface="Times New Roman" pitchFamily="18" charset="0"/>
              </a:rPr>
              <a:t>Чемальском</a:t>
            </a:r>
            <a:r>
              <a:rPr lang="ru-RU" sz="1300" dirty="0" smtClean="0">
                <a:latin typeface="Times New Roman" pitchFamily="18" charset="0"/>
                <a:cs typeface="Times New Roman" pitchFamily="18" charset="0"/>
              </a:rPr>
              <a:t> районе.</a:t>
            </a:r>
          </a:p>
          <a:p>
            <a:pPr indent="361950"/>
            <a:r>
              <a:rPr lang="ru-RU" sz="1300" dirty="0" smtClean="0">
                <a:latin typeface="Times New Roman" pitchFamily="18" charset="0"/>
                <a:cs typeface="Times New Roman" pitchFamily="18" charset="0"/>
              </a:rPr>
              <a:t>В части межбюджетных отношений приоритетными направлениями являются:</a:t>
            </a:r>
          </a:p>
          <a:p>
            <a:pPr indent="361950"/>
            <a:r>
              <a:rPr lang="ru-RU" sz="1300" dirty="0" smtClean="0">
                <a:latin typeface="Times New Roman" pitchFamily="18" charset="0"/>
                <a:cs typeface="Times New Roman" pitchFamily="18" charset="0"/>
              </a:rPr>
              <a:t>1) поддержание устойчивого исполнения бюджетов сельских поселений, включая недопущение принятия необеспеченных расходных обязательств, обеспечение соответствия объема расходных обязательств реальным доходным источникам и источникам покрытия дефицита бюджета;</a:t>
            </a:r>
          </a:p>
          <a:p>
            <a:pPr indent="361950" algn="just"/>
            <a:r>
              <a:rPr lang="ru-RU" sz="1300" dirty="0" smtClean="0">
                <a:latin typeface="Times New Roman" pitchFamily="18" charset="0"/>
                <a:cs typeface="Times New Roman" pitchFamily="18" charset="0"/>
              </a:rPr>
              <a:t>2) содействие повышению качества управления бюджетным процессом на муниципальном уровне;</a:t>
            </a:r>
          </a:p>
          <a:p>
            <a:pPr indent="361950" algn="just"/>
            <a:r>
              <a:rPr lang="ru-RU" sz="1300" dirty="0" smtClean="0">
                <a:latin typeface="Times New Roman" pitchFamily="18" charset="0"/>
                <a:cs typeface="Times New Roman" pitchFamily="18" charset="0"/>
              </a:rPr>
              <a:t>3) оказание методической и консультационной поддержки органам местного самоуправления в части перехода к программно-целевому методу формирования и исполнения местных бюджетов.</a:t>
            </a:r>
          </a:p>
          <a:p>
            <a:pPr indent="361950" algn="just"/>
            <a:r>
              <a:rPr lang="ru-RU" sz="1300" dirty="0" smtClean="0">
                <a:latin typeface="Times New Roman" pitchFamily="18" charset="0"/>
                <a:cs typeface="Times New Roman" pitchFamily="18" charset="0"/>
              </a:rPr>
              <a:t>Отдельным направлением бюджетной политики определено повышение уровня прозрачности, открытости местного бюджета.</a:t>
            </a:r>
          </a:p>
          <a:p>
            <a:pPr indent="361950"/>
            <a:r>
              <a:rPr lang="ru-RU" sz="1300" dirty="0" smtClean="0">
                <a:latin typeface="Times New Roman" pitchFamily="18" charset="0"/>
                <a:cs typeface="Times New Roman" pitchFamily="18" charset="0"/>
              </a:rPr>
              <a:t>Процесс формирования и исполнения местного бюджета должен стать более открытым и понятным для каждого заинтересованного гражданина. Для этого наряду с существующими мерами обеспечения информационной прозрачности бюджетного процесса создать необходимые условия для возможности обратной связи с населением.</a:t>
            </a: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42844" y="214290"/>
            <a:ext cx="8858312" cy="3785652"/>
          </a:xfrm>
          <a:prstGeom prst="rect">
            <a:avLst/>
          </a:prstGeom>
          <a:gradFill>
            <a:gsLst>
              <a:gs pos="0">
                <a:srgbClr val="00B0F0"/>
              </a:gs>
              <a:gs pos="39999">
                <a:srgbClr val="85C2FF"/>
              </a:gs>
              <a:gs pos="70000">
                <a:srgbClr val="C4D6EB"/>
              </a:gs>
              <a:gs pos="100000">
                <a:srgbClr val="FFEBFA"/>
              </a:gs>
            </a:gsLst>
            <a:lin ang="13500000" scaled="1"/>
          </a:gradFill>
        </p:spPr>
        <p:txBody>
          <a:bodyPr wrap="square">
            <a:spAutoFit/>
          </a:bodyPr>
          <a:lstStyle/>
          <a:p>
            <a:pPr lvl="0" indent="342900" algn="ctr" fontAlgn="base">
              <a:spcBef>
                <a:spcPct val="0"/>
              </a:spcBef>
              <a:spcAft>
                <a:spcPct val="0"/>
              </a:spcAft>
            </a:pPr>
            <a:r>
              <a:rPr lang="ru-RU" sz="1600" b="1" dirty="0" smtClean="0">
                <a:latin typeface="Times New Roman" pitchFamily="18" charset="0"/>
                <a:ea typeface="Times New Roman" pitchFamily="18" charset="0"/>
                <a:cs typeface="Times New Roman" pitchFamily="18" charset="0"/>
              </a:rPr>
              <a:t>Публичность бюджета</a:t>
            </a:r>
          </a:p>
          <a:p>
            <a:pPr lvl="0" indent="342900" fontAlgn="base">
              <a:spcBef>
                <a:spcPct val="0"/>
              </a:spcBef>
              <a:spcAft>
                <a:spcPct val="0"/>
              </a:spcAft>
            </a:pP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В целях обеспечения публичности бюджета муниципального образования утверждено Положение о порядке организации и проведения публичных слушаний  Решением </a:t>
            </a:r>
            <a:r>
              <a:rPr lang="ru-RU" sz="1600" dirty="0" err="1" smtClean="0">
                <a:latin typeface="Times New Roman" pitchFamily="18" charset="0"/>
                <a:ea typeface="Times New Roman" pitchFamily="18" charset="0"/>
                <a:cs typeface="Times New Roman" pitchFamily="18" charset="0"/>
              </a:rPr>
              <a:t>Чемальского</a:t>
            </a:r>
            <a:r>
              <a:rPr lang="ru-RU" sz="1600" dirty="0" smtClean="0">
                <a:latin typeface="Times New Roman" pitchFamily="18" charset="0"/>
                <a:ea typeface="Times New Roman" pitchFamily="18" charset="0"/>
                <a:cs typeface="Times New Roman" pitchFamily="18" charset="0"/>
              </a:rPr>
              <a:t> районного совета депутатов от 29.07.2005г. № 1-216.</a:t>
            </a: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Публичные слушания могут проводиться по инициативе населения </a:t>
            </a:r>
            <a:r>
              <a:rPr lang="ru-RU" sz="1600" dirty="0" err="1" smtClean="0">
                <a:latin typeface="Times New Roman" pitchFamily="18" charset="0"/>
                <a:ea typeface="Times New Roman" pitchFamily="18" charset="0"/>
                <a:cs typeface="Times New Roman" pitchFamily="18" charset="0"/>
              </a:rPr>
              <a:t>Чемальского</a:t>
            </a:r>
            <a:r>
              <a:rPr lang="ru-RU" sz="1600" dirty="0" smtClean="0">
                <a:latin typeface="Times New Roman" pitchFamily="18" charset="0"/>
                <a:ea typeface="Times New Roman" pitchFamily="18" charset="0"/>
                <a:cs typeface="Times New Roman" pitchFamily="18" charset="0"/>
              </a:rPr>
              <a:t> района, </a:t>
            </a:r>
            <a:r>
              <a:rPr lang="ru-RU" sz="1600" dirty="0" err="1" smtClean="0">
                <a:latin typeface="Times New Roman" pitchFamily="18" charset="0"/>
                <a:ea typeface="Times New Roman" pitchFamily="18" charset="0"/>
                <a:cs typeface="Times New Roman" pitchFamily="18" charset="0"/>
              </a:rPr>
              <a:t>Чемальского</a:t>
            </a:r>
            <a:r>
              <a:rPr lang="ru-RU" sz="1600" dirty="0" smtClean="0">
                <a:latin typeface="Times New Roman" pitchFamily="18" charset="0"/>
                <a:ea typeface="Times New Roman" pitchFamily="18" charset="0"/>
                <a:cs typeface="Times New Roman" pitchFamily="18" charset="0"/>
              </a:rPr>
              <a:t> районного Совета депутатов (далее – районный Совет), Главы </a:t>
            </a:r>
            <a:r>
              <a:rPr lang="ru-RU" sz="1600" dirty="0" err="1" smtClean="0">
                <a:latin typeface="Times New Roman" pitchFamily="18" charset="0"/>
                <a:ea typeface="Times New Roman" pitchFamily="18" charset="0"/>
                <a:cs typeface="Times New Roman" pitchFamily="18" charset="0"/>
              </a:rPr>
              <a:t>Чемальского</a:t>
            </a:r>
            <a:r>
              <a:rPr lang="ru-RU" sz="1600" dirty="0" smtClean="0">
                <a:latin typeface="Times New Roman" pitchFamily="18" charset="0"/>
                <a:ea typeface="Times New Roman" pitchFamily="18" charset="0"/>
                <a:cs typeface="Times New Roman" pitchFamily="18" charset="0"/>
              </a:rPr>
              <a:t> района (далее – Глава района).</a:t>
            </a: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На публичные слушания выносятся  проект местного бюджета и отчет о его исполнении.</a:t>
            </a: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Организационно-техническое и информационное обеспечение проведения публичных слушаний возлагается на администрацию </a:t>
            </a:r>
            <a:r>
              <a:rPr lang="ru-RU" sz="1600" dirty="0" err="1" smtClean="0">
                <a:latin typeface="Times New Roman" pitchFamily="18" charset="0"/>
                <a:ea typeface="Times New Roman" pitchFamily="18" charset="0"/>
                <a:cs typeface="Times New Roman" pitchFamily="18" charset="0"/>
              </a:rPr>
              <a:t>Чемальского</a:t>
            </a:r>
            <a:r>
              <a:rPr lang="ru-RU" sz="1600" dirty="0" smtClean="0">
                <a:latin typeface="Times New Roman" pitchFamily="18" charset="0"/>
                <a:ea typeface="Times New Roman" pitchFamily="18" charset="0"/>
                <a:cs typeface="Times New Roman" pitchFamily="18" charset="0"/>
              </a:rPr>
              <a:t> района.</a:t>
            </a: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Осуществление подготовки и проведения публичных слушаний организует комиссия, создаваемая органом, назначившим публичные слушания. </a:t>
            </a:r>
            <a:endParaRPr lang="ru-RU" sz="1600" dirty="0" smtClean="0">
              <a:latin typeface="Times New Roman" pitchFamily="18" charset="0"/>
              <a:cs typeface="Times New Roman" pitchFamily="18" charset="0"/>
            </a:endParaRPr>
          </a:p>
          <a:p>
            <a:pPr lvl="0" indent="36195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Сведения для населения о бюджете и бюджетном процессе размещаются на официальном сайте МО «</a:t>
            </a:r>
            <a:r>
              <a:rPr lang="ru-RU" sz="1600" dirty="0" err="1" smtClean="0">
                <a:latin typeface="Times New Roman" pitchFamily="18" charset="0"/>
                <a:ea typeface="Times New Roman" pitchFamily="18" charset="0"/>
                <a:cs typeface="Times New Roman" pitchFamily="18" charset="0"/>
              </a:rPr>
              <a:t>Чемальский</a:t>
            </a:r>
            <a:r>
              <a:rPr lang="ru-RU" sz="1600" dirty="0" smtClean="0">
                <a:latin typeface="Times New Roman" pitchFamily="18" charset="0"/>
                <a:ea typeface="Times New Roman" pitchFamily="18" charset="0"/>
                <a:cs typeface="Times New Roman" pitchFamily="18" charset="0"/>
              </a:rPr>
              <a:t> район» </a:t>
            </a:r>
            <a:r>
              <a:rPr lang="en-US" sz="1600" dirty="0" smtClean="0">
                <a:latin typeface="Times New Roman" pitchFamily="18" charset="0"/>
                <a:ea typeface="Times New Roman" pitchFamily="18" charset="0"/>
                <a:cs typeface="Times New Roman" pitchFamily="18" charset="0"/>
                <a:hlinkClick r:id="rId2"/>
              </a:rPr>
              <a:t>www</a:t>
            </a:r>
            <a:r>
              <a:rPr lang="ru-RU" sz="1600" dirty="0" smtClean="0">
                <a:latin typeface="Times New Roman" pitchFamily="18" charset="0"/>
                <a:ea typeface="Times New Roman" pitchFamily="18" charset="0"/>
                <a:cs typeface="Times New Roman" pitchFamily="18" charset="0"/>
                <a:hlinkClick r:id="rId2"/>
              </a:rPr>
              <a:t>.</a:t>
            </a:r>
            <a:r>
              <a:rPr lang="en-US" sz="1600" dirty="0" err="1" smtClean="0">
                <a:latin typeface="Times New Roman" pitchFamily="18" charset="0"/>
                <a:ea typeface="Times New Roman" pitchFamily="18" charset="0"/>
                <a:cs typeface="Times New Roman" pitchFamily="18" charset="0"/>
                <a:hlinkClick r:id="rId2"/>
              </a:rPr>
              <a:t>chemal</a:t>
            </a:r>
            <a:r>
              <a:rPr lang="ru-RU" sz="1600" dirty="0" smtClean="0">
                <a:latin typeface="Times New Roman" pitchFamily="18" charset="0"/>
                <a:ea typeface="Times New Roman" pitchFamily="18" charset="0"/>
                <a:cs typeface="Times New Roman" pitchFamily="18" charset="0"/>
                <a:hlinkClick r:id="rId2"/>
              </a:rPr>
              <a:t>-</a:t>
            </a:r>
            <a:r>
              <a:rPr lang="en-US" sz="1600" dirty="0" err="1" smtClean="0">
                <a:latin typeface="Times New Roman" pitchFamily="18" charset="0"/>
                <a:ea typeface="Times New Roman" pitchFamily="18" charset="0"/>
                <a:cs typeface="Times New Roman" pitchFamily="18" charset="0"/>
                <a:hlinkClick r:id="rId2"/>
              </a:rPr>
              <a:t>altai</a:t>
            </a:r>
            <a:r>
              <a:rPr lang="ru-RU" sz="1600" dirty="0" smtClean="0">
                <a:latin typeface="Times New Roman" pitchFamily="18" charset="0"/>
                <a:ea typeface="Times New Roman" pitchFamily="18" charset="0"/>
                <a:cs typeface="Times New Roman" pitchFamily="18" charset="0"/>
                <a:hlinkClick r:id="rId2"/>
              </a:rPr>
              <a:t>.</a:t>
            </a:r>
            <a:r>
              <a:rPr lang="en-US" sz="1600" dirty="0" err="1" smtClean="0">
                <a:latin typeface="Times New Roman" pitchFamily="18" charset="0"/>
                <a:ea typeface="Times New Roman" pitchFamily="18" charset="0"/>
                <a:cs typeface="Times New Roman" pitchFamily="18" charset="0"/>
                <a:hlinkClick r:id="rId2"/>
              </a:rPr>
              <a:t>ru</a:t>
            </a:r>
            <a:r>
              <a:rPr lang="ru-RU" sz="1600" dirty="0" smtClean="0">
                <a:latin typeface="Times New Roman" pitchFamily="18" charset="0"/>
                <a:ea typeface="Times New Roman" pitchFamily="18" charset="0"/>
                <a:cs typeface="Times New Roman" pitchFamily="18" charset="0"/>
              </a:rPr>
              <a:t> и публикуется в газете «</a:t>
            </a:r>
            <a:r>
              <a:rPr lang="ru-RU" sz="1600" dirty="0" err="1" smtClean="0">
                <a:latin typeface="Times New Roman" pitchFamily="18" charset="0"/>
                <a:ea typeface="Times New Roman" pitchFamily="18" charset="0"/>
                <a:cs typeface="Times New Roman" pitchFamily="18" charset="0"/>
              </a:rPr>
              <a:t>Чемальский</a:t>
            </a:r>
            <a:r>
              <a:rPr lang="ru-RU" sz="1600" dirty="0" smtClean="0">
                <a:latin typeface="Times New Roman" pitchFamily="18" charset="0"/>
                <a:ea typeface="Times New Roman" pitchFamily="18" charset="0"/>
                <a:cs typeface="Times New Roman" pitchFamily="18" charset="0"/>
              </a:rPr>
              <a:t> вестник».</a:t>
            </a:r>
            <a:endParaRPr lang="ru-RU" sz="1600"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428604"/>
            <a:ext cx="8501122" cy="6072230"/>
          </a:xfrm>
          <a:prstGeom prst="rect">
            <a:avLst/>
          </a:prstGeom>
          <a:gradFill flip="none" rotWithShape="1">
            <a:gsLst>
              <a:gs pos="0">
                <a:srgbClr val="00B0F0"/>
              </a:gs>
              <a:gs pos="39999">
                <a:srgbClr val="85C2FF"/>
              </a:gs>
              <a:gs pos="70000">
                <a:srgbClr val="C4D6EB"/>
              </a:gs>
              <a:gs pos="100000">
                <a:srgbClr val="FFEBFA"/>
              </a:gs>
            </a:gsLst>
            <a:lin ang="13500000" scaled="1"/>
            <a:tileRect/>
          </a:gradFill>
        </p:spPr>
        <p:txBody>
          <a:bodyPr wrap="square">
            <a:spAutoFit/>
          </a:bodyPr>
          <a:lstStyle/>
          <a:p>
            <a:pPr marL="285750" indent="-285750" algn="ctr"/>
            <a:r>
              <a:rPr lang="ru-RU" sz="1300" b="1" i="1" dirty="0" smtClean="0">
                <a:latin typeface="Times New Roman" pitchFamily="18" charset="0"/>
                <a:cs typeface="Times New Roman" pitchFamily="18" charset="0"/>
              </a:rPr>
              <a:t>Условия Соглашений о мерах по повышению эффективности использования бюджетных средств и увеличению поступлений налоговых и неналоговых доходов бюджетов муниципальных образований (п.4 ст.136 БК РФ)</a:t>
            </a:r>
            <a:r>
              <a:rPr lang="ru-RU" sz="1300" dirty="0" smtClean="0">
                <a:latin typeface="Times New Roman" pitchFamily="18" charset="0"/>
                <a:cs typeface="Times New Roman" pitchFamily="18" charset="0"/>
              </a:rPr>
              <a:t> </a:t>
            </a:r>
          </a:p>
          <a:p>
            <a:pPr marL="285750" indent="-285750" algn="just"/>
            <a:endParaRPr lang="ru-RU" sz="1300" dirty="0" smtClean="0">
              <a:latin typeface="Times New Roman" pitchFamily="18" charset="0"/>
              <a:cs typeface="Times New Roman" pitchFamily="18" charset="0"/>
            </a:endParaRPr>
          </a:p>
          <a:p>
            <a:pPr indent="361950">
              <a:buFont typeface="Wingdings" pitchFamily="2" charset="2"/>
              <a:buChar char="ü"/>
            </a:pPr>
            <a:r>
              <a:rPr lang="ru-RU" sz="1300" dirty="0" smtClean="0">
                <a:latin typeface="Times New Roman" pitchFamily="18" charset="0"/>
                <a:cs typeface="Times New Roman" pitchFamily="18" charset="0"/>
              </a:rPr>
              <a:t>предельный объем муниципального долга (без учета объема муниципального долга по бюджетным кредитам по состоянию на 1 января текущего года и (или)  утвержденных решением  о бюджете муниципального образования в составе источников финансирования дефицита местного бюджета бюджетных кредитов, привлекаемых в текущем финансовом году в местный бюджет от других бюджетов бюджетной системы Российской Федерации) не должен превышать 50 процентов утвержденного общего годового объема доходов местного бюджета без учета утвержденного объема безвозмездных поступлений и (или) поступлений налоговых доходов по дополнительным нормативам отчислений;</a:t>
            </a:r>
          </a:p>
          <a:p>
            <a:pPr indent="361950">
              <a:buFont typeface="Wingdings" pitchFamily="2" charset="2"/>
              <a:buChar char="ü"/>
            </a:pPr>
            <a:r>
              <a:rPr lang="ru-RU" sz="1300" dirty="0" smtClean="0">
                <a:latin typeface="Times New Roman" pitchFamily="18" charset="0"/>
                <a:cs typeface="Times New Roman" pitchFamily="18" charset="0"/>
              </a:rPr>
              <a:t> дефицит местного бюджета (без учета утвержденных решением о бюджете муниципального образования в составе источников финансирования дефицита местного бюджета поступлений от продажи акций и иных форм участия в капитале, находящихся в собственности муниципального образования, снижения остатков средств на счетах по учету средств местного бюджета и разницы между полученными и погашенными муниципальным образованием бюджетными кредитами, предоставленными местному бюджету другими бюджетами  бюджетной системы Российской Федерации)  не должен превышать 5 процентов утвержденного общего годового объема доходов местного бюджета без учета утвержденного объема безвозмездных поступлений и (или) поступлений налоговых доходов по дополнительным нормативам отчислений;</a:t>
            </a:r>
          </a:p>
          <a:p>
            <a:pPr indent="361950">
              <a:buFont typeface="Wingdings" pitchFamily="2" charset="2"/>
              <a:buChar char="ü"/>
            </a:pPr>
            <a:r>
              <a:rPr lang="ru-RU" sz="1300" dirty="0" smtClean="0">
                <a:latin typeface="Times New Roman" pitchFamily="18" charset="0"/>
                <a:cs typeface="Times New Roman" pitchFamily="18" charset="0"/>
              </a:rPr>
              <a:t>объем расходов на обслуживание муниципального долга, утвержденный решением о бюджете муниципального образования, по данным отчета об исполнении бюджета муниципального образования за отчетный финансовый год не должен превышать 15 процентов объема расходов бюджета муниципального образования, за исключением объема расходов, которые осуществляются за счет субвенций, предоставляемых из бюджетов бюджетной системы Российской Федерации;</a:t>
            </a:r>
          </a:p>
          <a:p>
            <a:pPr indent="361950">
              <a:buFont typeface="Wingdings" pitchFamily="2" charset="2"/>
              <a:buChar char="ü"/>
            </a:pPr>
            <a:r>
              <a:rPr lang="ru-RU" sz="1300" dirty="0" smtClean="0">
                <a:latin typeface="Times New Roman" pitchFamily="18" charset="0"/>
                <a:cs typeface="Times New Roman" pitchFamily="18" charset="0"/>
              </a:rPr>
              <a:t>не устанавливать и не исполнять расходные обязательства, не связанные с решением вопросов, отнесенных Конституцией Российской Федерации и Республики Алтай, федеральными законами, законами Республики Алтай к вопросам местного значения;</a:t>
            </a:r>
          </a:p>
          <a:p>
            <a:pPr indent="361950">
              <a:buFont typeface="Wingdings" pitchFamily="2" charset="2"/>
              <a:buChar char="ü"/>
            </a:pPr>
            <a:r>
              <a:rPr lang="ru-RU" sz="1300" dirty="0" smtClean="0">
                <a:latin typeface="Times New Roman" pitchFamily="18" charset="0"/>
                <a:cs typeface="Times New Roman" pitchFamily="18" charset="0"/>
              </a:rPr>
              <a:t>не превышать установленные Правительством Республики Алтай нормативы формирования расходов на оплату труда депутатов, выборных должностных лиц местного самоуправления, осуществляющих свои полномочия на постоянной основе, муниципальных служащих и на содержание органов местного самоуправления.</a:t>
            </a:r>
            <a:endParaRPr lang="ru-RU" sz="13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1197</Words>
  <PresentationFormat>Экран (4:3)</PresentationFormat>
  <Paragraphs>93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Бюджет МО «Чемальский район» на 2015 год и плановый период 2016 и 2017 годов</vt:lpstr>
      <vt:lpstr>Этапы бюджетного процесса</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МО «Чемальский район» на 2013 год и плановый период 2014 и 2015 годов</dc:title>
  <cp:lastModifiedBy>1</cp:lastModifiedBy>
  <cp:revision>26</cp:revision>
  <dcterms:modified xsi:type="dcterms:W3CDTF">2015-01-13T02:48:58Z</dcterms:modified>
</cp:coreProperties>
</file>