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54;&#1048;_&#1044;&#1054;&#1050;&#1059;&#1052;&#1045;&#1053;&#1058;&#1067;\&#1041;&#1102;&#1076;&#1078;&#1077;&#1090;\2013-2015\&#1054;&#1058;&#1050;&#1056;&#1067;&#1058;&#1067;&#1049;%20&#1041;&#1070;&#1044;&#1046;&#1045;&#1058;\&#1050;&#1085;&#1080;&#1075;&#1072;%20Microsoft%20Office%20Excel%20200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Основные </a:t>
            </a:r>
            <a:r>
              <a:rPr lang="ru-RU" dirty="0"/>
              <a:t>характеристики бюджета МО "Чемальский район по годам</a:t>
            </a:r>
          </a:p>
        </c:rich>
      </c:tx>
      <c:layout/>
    </c:title>
    <c:view3D>
      <c:depthPercent val="80"/>
      <c:rAngAx val="1"/>
    </c:view3D>
    <c:floor>
      <c:spPr>
        <a:solidFill>
          <a:sysClr val="window" lastClr="FFFFFF">
            <a:lumMod val="95000"/>
          </a:sysClr>
        </a:solidFill>
      </c:spPr>
    </c:floor>
    <c:sideWall>
      <c:spPr>
        <a:solidFill>
          <a:sysClr val="window" lastClr="FFFFFF">
            <a:lumMod val="95000"/>
          </a:sysClr>
        </a:solidFill>
      </c:spPr>
    </c:sideWall>
    <c:backWall>
      <c:spPr>
        <a:solidFill>
          <a:sysClr val="window" lastClr="FFFFFF">
            <a:lumMod val="95000"/>
          </a:sysClr>
        </a:solidFill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Лист1!$A$9</c:f>
              <c:strCache>
                <c:ptCount val="1"/>
                <c:pt idx="0">
                  <c:v>Доходы</c:v>
                </c:pt>
              </c:strCache>
            </c:strRef>
          </c:tx>
          <c:dLbls>
            <c:dLbl>
              <c:idx val="0"/>
              <c:layout>
                <c:manualLayout>
                  <c:x val="1.993024101781705E-3"/>
                  <c:y val="-2.2222412321879641E-2"/>
                </c:manualLayout>
              </c:layout>
              <c:showVal val="1"/>
            </c:dLbl>
            <c:dLbl>
              <c:idx val="1"/>
              <c:layout>
                <c:manualLayout>
                  <c:x val="5.9790723053451209E-3"/>
                  <c:y val="-1.9753082579355971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1.9753082579355971E-2"/>
                </c:manualLayout>
              </c:layout>
              <c:showVal val="1"/>
            </c:dLbl>
            <c:dLbl>
              <c:idx val="3"/>
              <c:layout>
                <c:manualLayout>
                  <c:x val="7.9720964071268129E-3"/>
                  <c:y val="-1.2345871032201625E-2"/>
                </c:manualLayout>
              </c:layout>
              <c:showVal val="1"/>
            </c:dLbl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Лист1!$D$9:$G$9</c:f>
              <c:numCache>
                <c:formatCode>General</c:formatCode>
                <c:ptCount val="4"/>
                <c:pt idx="0">
                  <c:v>316295.40000000002</c:v>
                </c:pt>
                <c:pt idx="1">
                  <c:v>225406</c:v>
                </c:pt>
                <c:pt idx="2">
                  <c:v>228024.6</c:v>
                </c:pt>
                <c:pt idx="3">
                  <c:v>237389.2</c:v>
                </c:pt>
              </c:numCache>
            </c:numRef>
          </c:val>
        </c:ser>
        <c:ser>
          <c:idx val="1"/>
          <c:order val="1"/>
          <c:tx>
            <c:strRef>
              <c:f>Лист1!$A$29</c:f>
              <c:strCache>
                <c:ptCount val="1"/>
                <c:pt idx="0">
                  <c:v>Расходы</c:v>
                </c:pt>
              </c:strCache>
            </c:strRef>
          </c:tx>
          <c:dLbls>
            <c:dLbl>
              <c:idx val="0"/>
              <c:layout>
                <c:manualLayout>
                  <c:x val="3.1888385628507265E-2"/>
                  <c:y val="-1.7284141677040614E-2"/>
                </c:manualLayout>
              </c:layout>
              <c:showVal val="1"/>
            </c:dLbl>
            <c:dLbl>
              <c:idx val="1"/>
              <c:layout>
                <c:manualLayout>
                  <c:x val="1.5944192814253619E-2"/>
                  <c:y val="-9.8765412896779682E-3"/>
                </c:manualLayout>
              </c:layout>
              <c:showVal val="1"/>
            </c:dLbl>
            <c:dLbl>
              <c:idx val="2"/>
              <c:layout>
                <c:manualLayout>
                  <c:x val="1.1958144610690214E-2"/>
                  <c:y val="-2.7160488546614452E-2"/>
                </c:manualLayout>
              </c:layout>
              <c:showVal val="1"/>
            </c:dLbl>
            <c:dLbl>
              <c:idx val="3"/>
              <c:layout>
                <c:manualLayout>
                  <c:x val="2.1923265119598731E-2"/>
                  <c:y val="-1.4814811934516931E-2"/>
                </c:manualLayout>
              </c:layout>
              <c:showVal val="1"/>
            </c:dLbl>
            <c:showVal val="1"/>
          </c:dLbls>
          <c:val>
            <c:numRef>
              <c:f>Лист1!$D$29:$G$29</c:f>
              <c:numCache>
                <c:formatCode>General</c:formatCode>
                <c:ptCount val="4"/>
                <c:pt idx="0">
                  <c:v>321766.40000000002</c:v>
                </c:pt>
                <c:pt idx="1">
                  <c:v>227918</c:v>
                </c:pt>
                <c:pt idx="2">
                  <c:v>230629.6</c:v>
                </c:pt>
                <c:pt idx="3">
                  <c:v>240224.2</c:v>
                </c:pt>
              </c:numCache>
            </c:numRef>
          </c:val>
        </c:ser>
        <c:gapWidth val="75"/>
        <c:shape val="cylinder"/>
        <c:axId val="39645952"/>
        <c:axId val="39647488"/>
        <c:axId val="0"/>
      </c:bar3DChart>
      <c:catAx>
        <c:axId val="39645952"/>
        <c:scaling>
          <c:orientation val="minMax"/>
        </c:scaling>
        <c:axPos val="b"/>
        <c:majorTickMark val="none"/>
        <c:tickLblPos val="nextTo"/>
        <c:crossAx val="39647488"/>
        <c:crosses val="autoZero"/>
        <c:auto val="1"/>
        <c:lblAlgn val="ctr"/>
        <c:lblOffset val="100"/>
      </c:catAx>
      <c:valAx>
        <c:axId val="396474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  <a:p>
                <a:pPr>
                  <a:defRPr sz="1400"/>
                </a:pPr>
                <a:endParaRPr lang="ru-RU" sz="1400"/>
              </a:p>
            </c:rich>
          </c:tx>
          <c:layout/>
        </c:title>
        <c:numFmt formatCode="General" sourceLinked="1"/>
        <c:majorTickMark val="none"/>
        <c:tickLblPos val="nextTo"/>
        <c:spPr>
          <a:ln w="9525">
            <a:noFill/>
          </a:ln>
        </c:spPr>
        <c:crossAx val="39645952"/>
        <c:crosses val="autoZero"/>
        <c:crossBetween val="between"/>
      </c:valAx>
    </c:plotArea>
    <c:legend>
      <c:legendPos val="r"/>
      <c:layout/>
    </c:legend>
    <c:plotVisOnly val="1"/>
  </c:chart>
  <c:spPr>
    <a:ln>
      <a:solidFill>
        <a:srgbClr val="FFFF00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доходов МО "Чемальский район" по годам</a:t>
            </a:r>
          </a:p>
        </c:rich>
      </c:tx>
      <c:layout/>
    </c:title>
    <c:view3D>
      <c:rAngAx val="1"/>
    </c:view3D>
    <c:sideWall>
      <c:spPr>
        <a:solidFill>
          <a:sysClr val="window" lastClr="FFFFFF">
            <a:lumMod val="95000"/>
          </a:sysClr>
        </a:solidFill>
      </c:spPr>
    </c:sideWall>
    <c:backWall>
      <c:spPr>
        <a:solidFill>
          <a:sysClr val="window" lastClr="FFFFFF">
            <a:lumMod val="95000"/>
          </a:sysClr>
        </a:solidFill>
      </c:spPr>
    </c:backWall>
    <c:plotArea>
      <c:layout/>
      <c:bar3DChart>
        <c:barDir val="col"/>
        <c:grouping val="stacked"/>
        <c:ser>
          <c:idx val="2"/>
          <c:order val="0"/>
          <c:tx>
            <c:strRef>
              <c:f>Лист1!$A$6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Лист1!$D$6:$G$6</c:f>
              <c:numCache>
                <c:formatCode>General</c:formatCode>
                <c:ptCount val="4"/>
                <c:pt idx="0">
                  <c:v>48948</c:v>
                </c:pt>
                <c:pt idx="1">
                  <c:v>53049</c:v>
                </c:pt>
                <c:pt idx="2">
                  <c:v>55389</c:v>
                </c:pt>
                <c:pt idx="3">
                  <c:v>58374</c:v>
                </c:pt>
              </c:numCache>
            </c:numRef>
          </c:val>
        </c:ser>
        <c:ser>
          <c:idx val="3"/>
          <c:order val="1"/>
          <c:tx>
            <c:strRef>
              <c:f>Лист1!$A$7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Лист1!$D$7:$G$7</c:f>
              <c:numCache>
                <c:formatCode>General</c:formatCode>
                <c:ptCount val="4"/>
                <c:pt idx="0">
                  <c:v>23199.9</c:v>
                </c:pt>
                <c:pt idx="1">
                  <c:v>17205</c:v>
                </c:pt>
                <c:pt idx="2">
                  <c:v>18709</c:v>
                </c:pt>
                <c:pt idx="3">
                  <c:v>20330</c:v>
                </c:pt>
              </c:numCache>
            </c:numRef>
          </c:val>
        </c:ser>
        <c:ser>
          <c:idx val="4"/>
          <c:order val="2"/>
          <c:tx>
            <c:strRef>
              <c:f>Лист1!$A$8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Лист1!$D$8:$G$8</c:f>
              <c:numCache>
                <c:formatCode>General</c:formatCode>
                <c:ptCount val="4"/>
                <c:pt idx="0">
                  <c:v>244147.5</c:v>
                </c:pt>
                <c:pt idx="1">
                  <c:v>155152</c:v>
                </c:pt>
                <c:pt idx="2">
                  <c:v>153926.6</c:v>
                </c:pt>
                <c:pt idx="3">
                  <c:v>158685.20000000001</c:v>
                </c:pt>
              </c:numCache>
            </c:numRef>
          </c:val>
        </c:ser>
        <c:gapWidth val="55"/>
        <c:gapDepth val="55"/>
        <c:shape val="box"/>
        <c:axId val="52820224"/>
        <c:axId val="53481472"/>
        <c:axId val="0"/>
      </c:bar3DChart>
      <c:catAx>
        <c:axId val="52820224"/>
        <c:scaling>
          <c:orientation val="minMax"/>
        </c:scaling>
        <c:axPos val="b"/>
        <c:majorTickMark val="none"/>
        <c:tickLblPos val="nextTo"/>
        <c:crossAx val="53481472"/>
        <c:crosses val="autoZero"/>
        <c:auto val="1"/>
        <c:lblAlgn val="ctr"/>
        <c:lblOffset val="100"/>
      </c:catAx>
      <c:valAx>
        <c:axId val="5348147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5282022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расходов МО "Чемальский район" по годам</a:t>
            </a:r>
          </a:p>
        </c:rich>
      </c:tx>
      <c:layout/>
    </c:title>
    <c:view3D>
      <c:rAngAx val="1"/>
    </c:view3D>
    <c:floor>
      <c:spPr>
        <a:solidFill>
          <a:schemeClr val="bg1">
            <a:lumMod val="95000"/>
          </a:schemeClr>
        </a:solidFill>
      </c:spPr>
    </c:floor>
    <c:sideWall>
      <c:spPr>
        <a:solidFill>
          <a:sysClr val="window" lastClr="FFFFFF">
            <a:lumMod val="95000"/>
          </a:sysClr>
        </a:solidFill>
      </c:spPr>
    </c:sideWall>
    <c:backWall>
      <c:spPr>
        <a:solidFill>
          <a:sysClr val="window" lastClr="FFFFFF">
            <a:lumMod val="95000"/>
          </a:sysClr>
        </a:solid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Лист1!$A$15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elete val="1"/>
          </c:dLbls>
          <c:cat>
            <c:strRef>
              <c:f>Лист1!$D$14:$G$14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Лист1!$D$15:$G$15</c:f>
              <c:numCache>
                <c:formatCode>0.00</c:formatCode>
                <c:ptCount val="4"/>
                <c:pt idx="0">
                  <c:v>30335.7</c:v>
                </c:pt>
                <c:pt idx="1">
                  <c:v>33843.9</c:v>
                </c:pt>
                <c:pt idx="2">
                  <c:v>28053.4</c:v>
                </c:pt>
                <c:pt idx="3">
                  <c:v>28065.4</c:v>
                </c:pt>
              </c:numCache>
            </c:numRef>
          </c:val>
        </c:ser>
        <c:ser>
          <c:idx val="1"/>
          <c:order val="1"/>
          <c:tx>
            <c:strRef>
              <c:f>Лист1!$A$16</c:f>
              <c:strCache>
                <c:ptCount val="1"/>
                <c:pt idx="0">
                  <c:v>Национальная оборона</c:v>
                </c:pt>
              </c:strCache>
            </c:strRef>
          </c:tx>
          <c:val>
            <c:numRef>
              <c:f>Лист1!$D$16:$G$16</c:f>
              <c:numCache>
                <c:formatCode>General</c:formatCode>
                <c:ptCount val="4"/>
                <c:pt idx="0">
                  <c:v>439.8</c:v>
                </c:pt>
                <c:pt idx="1">
                  <c:v>454.5</c:v>
                </c:pt>
                <c:pt idx="2">
                  <c:v>465.8</c:v>
                </c:pt>
                <c:pt idx="3">
                  <c:v>466.6</c:v>
                </c:pt>
              </c:numCache>
            </c:numRef>
          </c:val>
        </c:ser>
        <c:ser>
          <c:idx val="2"/>
          <c:order val="2"/>
          <c:tx>
            <c:strRef>
              <c:f>Лист1!$A$17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val>
            <c:numRef>
              <c:f>Лист1!$D$17:$G$17</c:f>
              <c:numCache>
                <c:formatCode>General</c:formatCode>
                <c:ptCount val="4"/>
                <c:pt idx="0">
                  <c:v>764.5</c:v>
                </c:pt>
                <c:pt idx="1">
                  <c:v>530</c:v>
                </c:pt>
                <c:pt idx="2">
                  <c:v>530</c:v>
                </c:pt>
                <c:pt idx="3">
                  <c:v>530</c:v>
                </c:pt>
              </c:numCache>
            </c:numRef>
          </c:val>
        </c:ser>
        <c:ser>
          <c:idx val="3"/>
          <c:order val="3"/>
          <c:tx>
            <c:strRef>
              <c:f>Лист1!$A$18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val>
            <c:numRef>
              <c:f>Лист1!$D$18:$G$18</c:f>
              <c:numCache>
                <c:formatCode>General</c:formatCode>
                <c:ptCount val="4"/>
                <c:pt idx="0">
                  <c:v>27330.7</c:v>
                </c:pt>
                <c:pt idx="1">
                  <c:v>600</c:v>
                </c:pt>
                <c:pt idx="2">
                  <c:v>600</c:v>
                </c:pt>
                <c:pt idx="3">
                  <c:v>600</c:v>
                </c:pt>
              </c:numCache>
            </c:numRef>
          </c:val>
        </c:ser>
        <c:ser>
          <c:idx val="4"/>
          <c:order val="4"/>
          <c:tx>
            <c:strRef>
              <c:f>Лист1!$A$18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dLbl>
              <c:idx val="1"/>
              <c:layout>
                <c:manualLayout>
                  <c:x val="-1.8518518518518538E-2"/>
                  <c:y val="-1.9417475728155373E-2"/>
                </c:manualLayout>
              </c:layout>
              <c:showVal val="1"/>
            </c:dLbl>
            <c:showVal val="1"/>
          </c:dLbls>
          <c:val>
            <c:numRef>
              <c:f>Лист1!$D$18:$G$18</c:f>
              <c:numCache>
                <c:formatCode>General</c:formatCode>
                <c:ptCount val="4"/>
                <c:pt idx="0">
                  <c:v>27330.7</c:v>
                </c:pt>
                <c:pt idx="1">
                  <c:v>600</c:v>
                </c:pt>
                <c:pt idx="2">
                  <c:v>600</c:v>
                </c:pt>
                <c:pt idx="3">
                  <c:v>600</c:v>
                </c:pt>
              </c:numCache>
            </c:numRef>
          </c:val>
        </c:ser>
        <c:ser>
          <c:idx val="5"/>
          <c:order val="5"/>
          <c:tx>
            <c:strRef>
              <c:f>Лист1!$A$19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dLbls>
            <c:showVal val="1"/>
          </c:dLbls>
          <c:val>
            <c:numRef>
              <c:f>Лист1!$D$19:$G$19</c:f>
              <c:numCache>
                <c:formatCode>General</c:formatCode>
                <c:ptCount val="4"/>
                <c:pt idx="0">
                  <c:v>36996.1</c:v>
                </c:pt>
                <c:pt idx="1">
                  <c:v>1500</c:v>
                </c:pt>
              </c:numCache>
            </c:numRef>
          </c:val>
        </c:ser>
        <c:ser>
          <c:idx val="6"/>
          <c:order val="6"/>
          <c:tx>
            <c:strRef>
              <c:f>Лист1!$A$20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showVal val="1"/>
          </c:dLbls>
          <c:val>
            <c:numRef>
              <c:f>Лист1!$D$20:$G$20</c:f>
              <c:numCache>
                <c:formatCode>General</c:formatCode>
                <c:ptCount val="4"/>
                <c:pt idx="0">
                  <c:v>161672</c:v>
                </c:pt>
                <c:pt idx="1">
                  <c:v>132876.29999999999</c:v>
                </c:pt>
                <c:pt idx="2">
                  <c:v>138482</c:v>
                </c:pt>
                <c:pt idx="3">
                  <c:v>141121</c:v>
                </c:pt>
              </c:numCache>
            </c:numRef>
          </c:val>
        </c:ser>
        <c:ser>
          <c:idx val="7"/>
          <c:order val="7"/>
          <c:tx>
            <c:strRef>
              <c:f>Лист1!$A$21</c:f>
              <c:strCache>
                <c:ptCount val="1"/>
                <c:pt idx="0">
                  <c:v>Культура и кинематография</c:v>
                </c:pt>
              </c:strCache>
            </c:strRef>
          </c:tx>
          <c:dLbls>
            <c:showVal val="1"/>
          </c:dLbls>
          <c:val>
            <c:numRef>
              <c:f>Лист1!$D$21:$G$21</c:f>
              <c:numCache>
                <c:formatCode>General</c:formatCode>
                <c:ptCount val="4"/>
                <c:pt idx="0">
                  <c:v>15617.4</c:v>
                </c:pt>
                <c:pt idx="1">
                  <c:v>13777</c:v>
                </c:pt>
                <c:pt idx="2">
                  <c:v>13597.8</c:v>
                </c:pt>
                <c:pt idx="3">
                  <c:v>13597.6</c:v>
                </c:pt>
              </c:numCache>
            </c:numRef>
          </c:val>
        </c:ser>
        <c:ser>
          <c:idx val="8"/>
          <c:order val="8"/>
          <c:tx>
            <c:strRef>
              <c:f>Лист1!$A$23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showVal val="1"/>
          </c:dLbls>
          <c:val>
            <c:numRef>
              <c:f>Лист1!$D$23:$G$23</c:f>
              <c:numCache>
                <c:formatCode>General</c:formatCode>
                <c:ptCount val="4"/>
                <c:pt idx="0">
                  <c:v>26701.599999999984</c:v>
                </c:pt>
                <c:pt idx="1">
                  <c:v>21213.7</c:v>
                </c:pt>
                <c:pt idx="2">
                  <c:v>17244.2</c:v>
                </c:pt>
                <c:pt idx="3">
                  <c:v>17240.2</c:v>
                </c:pt>
              </c:numCache>
            </c:numRef>
          </c:val>
        </c:ser>
        <c:ser>
          <c:idx val="9"/>
          <c:order val="9"/>
          <c:tx>
            <c:strRef>
              <c:f>Лист1!$A$24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val>
            <c:numRef>
              <c:f>Лист1!$D$24:$G$24</c:f>
              <c:numCache>
                <c:formatCode>General</c:formatCode>
                <c:ptCount val="4"/>
                <c:pt idx="0">
                  <c:v>2077.6999999999998</c:v>
                </c:pt>
                <c:pt idx="1">
                  <c:v>1318.2</c:v>
                </c:pt>
                <c:pt idx="2">
                  <c:v>1342.2</c:v>
                </c:pt>
                <c:pt idx="3">
                  <c:v>1342.2</c:v>
                </c:pt>
              </c:numCache>
            </c:numRef>
          </c:val>
        </c:ser>
        <c:ser>
          <c:idx val="10"/>
          <c:order val="10"/>
          <c:tx>
            <c:strRef>
              <c:f>Лист1!$A$25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val>
            <c:numRef>
              <c:f>Лист1!$D$25:$G$25</c:f>
              <c:numCache>
                <c:formatCode>General</c:formatCode>
                <c:ptCount val="4"/>
                <c:pt idx="0">
                  <c:v>707</c:v>
                </c:pt>
                <c:pt idx="1">
                  <c:v>742</c:v>
                </c:pt>
                <c:pt idx="2">
                  <c:v>764</c:v>
                </c:pt>
                <c:pt idx="3">
                  <c:v>764</c:v>
                </c:pt>
              </c:numCache>
            </c:numRef>
          </c:val>
        </c:ser>
        <c:ser>
          <c:idx val="11"/>
          <c:order val="11"/>
          <c:tx>
            <c:strRef>
              <c:f>Лист1!$A$26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val>
            <c:numRef>
              <c:f>Лист1!$D$26:$G$26</c:f>
              <c:numCache>
                <c:formatCode>General</c:formatCode>
                <c:ptCount val="4"/>
                <c:pt idx="0">
                  <c:v>39</c:v>
                </c:pt>
                <c:pt idx="1">
                  <c:v>113</c:v>
                </c:pt>
                <c:pt idx="2">
                  <c:v>72</c:v>
                </c:pt>
                <c:pt idx="3">
                  <c:v>22</c:v>
                </c:pt>
              </c:numCache>
            </c:numRef>
          </c:val>
        </c:ser>
        <c:ser>
          <c:idx val="12"/>
          <c:order val="12"/>
          <c:tx>
            <c:strRef>
              <c:f>Лист1!$A$27</c:f>
              <c:strCache>
                <c:ptCount val="1"/>
                <c:pt idx="0">
                  <c:v>Межбюджетные трансферты общего характера бюджетам сельских поселений</c:v>
                </c:pt>
              </c:strCache>
            </c:strRef>
          </c:tx>
          <c:dLbls>
            <c:showVal val="1"/>
          </c:dLbls>
          <c:val>
            <c:numRef>
              <c:f>Лист1!$D$27:$G$27</c:f>
              <c:numCache>
                <c:formatCode>General</c:formatCode>
                <c:ptCount val="4"/>
                <c:pt idx="0">
                  <c:v>19084.900000000001</c:v>
                </c:pt>
                <c:pt idx="1">
                  <c:v>20949.400000000001</c:v>
                </c:pt>
                <c:pt idx="2">
                  <c:v>18449.400000000001</c:v>
                </c:pt>
                <c:pt idx="3">
                  <c:v>18449.400000000001</c:v>
                </c:pt>
              </c:numCache>
            </c:numRef>
          </c:val>
        </c:ser>
        <c:ser>
          <c:idx val="13"/>
          <c:order val="13"/>
          <c:tx>
            <c:strRef>
              <c:f>Лист1!$A$28</c:f>
              <c:strCache>
                <c:ptCount val="1"/>
                <c:pt idx="0">
                  <c:v>Условно утверждаемые расходы</c:v>
                </c:pt>
              </c:strCache>
            </c:strRef>
          </c:tx>
          <c:dLbls>
            <c:showVal val="1"/>
          </c:dLbls>
          <c:val>
            <c:numRef>
              <c:f>Лист1!$D$28:$G$28</c:f>
              <c:numCache>
                <c:formatCode>General</c:formatCode>
                <c:ptCount val="4"/>
                <c:pt idx="2">
                  <c:v>11028.8</c:v>
                </c:pt>
                <c:pt idx="3">
                  <c:v>18025.8</c:v>
                </c:pt>
              </c:numCache>
            </c:numRef>
          </c:val>
        </c:ser>
        <c:shape val="box"/>
        <c:axId val="53614848"/>
        <c:axId val="53629312"/>
        <c:axId val="0"/>
      </c:bar3DChart>
      <c:catAx>
        <c:axId val="53614848"/>
        <c:scaling>
          <c:orientation val="minMax"/>
        </c:scaling>
        <c:axPos val="t"/>
        <c:title>
          <c:layout/>
        </c:title>
        <c:numFmt formatCode="General" sourceLinked="1"/>
        <c:tickLblPos val="low"/>
        <c:crossAx val="53629312"/>
        <c:crosses val="max"/>
        <c:auto val="1"/>
        <c:lblAlgn val="ctr"/>
        <c:lblOffset val="100"/>
      </c:catAx>
      <c:valAx>
        <c:axId val="53629312"/>
        <c:scaling>
          <c:orientation val="minMax"/>
          <c:max val="35000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</c:rich>
          </c:tx>
          <c:layout/>
        </c:title>
        <c:numFmt formatCode="0.00" sourceLinked="0"/>
        <c:tickLblPos val="nextTo"/>
        <c:crossAx val="5361484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Динамика поступления доходов</a:t>
            </a:r>
            <a:r>
              <a:rPr lang="ru-RU" baseline="0"/>
              <a:t> МО "Чемальский район" по годам</a:t>
            </a:r>
            <a:endParaRPr lang="ru-RU"/>
          </a:p>
        </c:rich>
      </c:tx>
      <c:layout/>
    </c:title>
    <c:plotArea>
      <c:layout/>
      <c:lineChart>
        <c:grouping val="stacked"/>
        <c:ser>
          <c:idx val="0"/>
          <c:order val="0"/>
          <c:tx>
            <c:strRef>
              <c:f>Лист1!$A$6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dLblPos val="b"/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Лист1!$D$6:$G$6</c:f>
              <c:numCache>
                <c:formatCode>General</c:formatCode>
                <c:ptCount val="4"/>
                <c:pt idx="0">
                  <c:v>48948</c:v>
                </c:pt>
                <c:pt idx="1">
                  <c:v>53049</c:v>
                </c:pt>
                <c:pt idx="2">
                  <c:v>55389</c:v>
                </c:pt>
                <c:pt idx="3">
                  <c:v>58374</c:v>
                </c:pt>
              </c:numCache>
            </c:numRef>
          </c:val>
        </c:ser>
        <c:ser>
          <c:idx val="1"/>
          <c:order val="1"/>
          <c:tx>
            <c:strRef>
              <c:f>Лист1!$A$7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dLblPos val="t"/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Лист1!$D$7:$G$7</c:f>
              <c:numCache>
                <c:formatCode>General</c:formatCode>
                <c:ptCount val="4"/>
                <c:pt idx="0">
                  <c:v>23199.9</c:v>
                </c:pt>
                <c:pt idx="1">
                  <c:v>17205</c:v>
                </c:pt>
                <c:pt idx="2">
                  <c:v>18709</c:v>
                </c:pt>
                <c:pt idx="3">
                  <c:v>20330</c:v>
                </c:pt>
              </c:numCache>
            </c:numRef>
          </c:val>
        </c:ser>
        <c:ser>
          <c:idx val="2"/>
          <c:order val="2"/>
          <c:tx>
            <c:strRef>
              <c:f>Лист1!$A$8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2"/>
              <c:layout>
                <c:manualLayout>
                  <c:x val="8.3333333333333367E-3"/>
                  <c:y val="-2.5348542458808618E-2"/>
                </c:manualLayout>
              </c:layout>
              <c:dLblPos val="t"/>
              <c:showVal val="1"/>
            </c:dLbl>
            <c:dLbl>
              <c:idx val="3"/>
              <c:layout>
                <c:manualLayout>
                  <c:x val="3.333333333333334E-2"/>
                  <c:y val="5.0697084917617355E-3"/>
                </c:manualLayout>
              </c:layout>
              <c:dLblPos val="t"/>
              <c:showVal val="1"/>
            </c:dLbl>
            <c:dLblPos val="t"/>
            <c:showVal val="1"/>
          </c:dLbls>
          <c:cat>
            <c:strRef>
              <c:f>Лист1!$D$4:$G$4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Лист1!$D$8:$G$8</c:f>
              <c:numCache>
                <c:formatCode>General</c:formatCode>
                <c:ptCount val="4"/>
                <c:pt idx="0">
                  <c:v>244147.5</c:v>
                </c:pt>
                <c:pt idx="1">
                  <c:v>155152</c:v>
                </c:pt>
                <c:pt idx="2">
                  <c:v>153926.6</c:v>
                </c:pt>
                <c:pt idx="3">
                  <c:v>158685.20000000001</c:v>
                </c:pt>
              </c:numCache>
            </c:numRef>
          </c:val>
        </c:ser>
        <c:dLbls>
          <c:showVal val="1"/>
        </c:dLbls>
        <c:marker val="1"/>
        <c:axId val="53644672"/>
        <c:axId val="53662848"/>
      </c:lineChart>
      <c:catAx>
        <c:axId val="53644672"/>
        <c:scaling>
          <c:orientation val="minMax"/>
        </c:scaling>
        <c:axPos val="b"/>
        <c:tickLblPos val="nextTo"/>
        <c:crossAx val="53662848"/>
        <c:crosses val="autoZero"/>
        <c:auto val="1"/>
        <c:lblAlgn val="ctr"/>
        <c:lblOffset val="100"/>
      </c:catAx>
      <c:valAx>
        <c:axId val="5366284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  <a:p>
                <a:pPr>
                  <a:defRPr sz="1400"/>
                </a:pPr>
                <a:endParaRPr lang="ru-RU" sz="1400"/>
              </a:p>
            </c:rich>
          </c:tx>
          <c:layout/>
        </c:title>
        <c:numFmt formatCode="General" sourceLinked="1"/>
        <c:tickLblPos val="nextTo"/>
        <c:crossAx val="5364467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Динамика поступления финансовой помощи по</a:t>
            </a:r>
            <a:r>
              <a:rPr lang="ru-RU" baseline="0"/>
              <a:t> годам</a:t>
            </a:r>
            <a:r>
              <a:rPr lang="ru-RU"/>
              <a:t> </a:t>
            </a:r>
          </a:p>
        </c:rich>
      </c:tx>
      <c:layout/>
    </c:title>
    <c:plotArea>
      <c:layout/>
      <c:lineChart>
        <c:grouping val="stacked"/>
        <c:ser>
          <c:idx val="0"/>
          <c:order val="0"/>
          <c:tx>
            <c:strRef>
              <c:f>Лист1!$A$50</c:f>
              <c:strCache>
                <c:ptCount val="1"/>
                <c:pt idx="0">
                  <c:v>Дотации</c:v>
                </c:pt>
              </c:strCache>
            </c:strRef>
          </c:tx>
          <c:dLbls>
            <c:dLblPos val="b"/>
            <c:showVal val="1"/>
          </c:dLbls>
          <c:cat>
            <c:strRef>
              <c:f>Лист1!$D$45:$G$45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Лист1!$D$50:$G$50</c:f>
              <c:numCache>
                <c:formatCode>0.0</c:formatCode>
                <c:ptCount val="4"/>
                <c:pt idx="0">
                  <c:v>45630.5</c:v>
                </c:pt>
                <c:pt idx="1">
                  <c:v>41381.800000000003</c:v>
                </c:pt>
                <c:pt idx="2">
                  <c:v>41381.800000000003</c:v>
                </c:pt>
                <c:pt idx="3">
                  <c:v>41381.800000000003</c:v>
                </c:pt>
              </c:numCache>
            </c:numRef>
          </c:val>
        </c:ser>
        <c:ser>
          <c:idx val="1"/>
          <c:order val="1"/>
          <c:tx>
            <c:strRef>
              <c:f>Лист1!$A$51</c:f>
              <c:strCache>
                <c:ptCount val="1"/>
                <c:pt idx="0">
                  <c:v>Субсидии</c:v>
                </c:pt>
              </c:strCache>
            </c:strRef>
          </c:tx>
          <c:dLbls>
            <c:dLblPos val="t"/>
            <c:showVal val="1"/>
          </c:dLbls>
          <c:cat>
            <c:strRef>
              <c:f>Лист1!$D$45:$G$45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Лист1!$D$51:$G$51</c:f>
              <c:numCache>
                <c:formatCode>General</c:formatCode>
                <c:ptCount val="4"/>
                <c:pt idx="0">
                  <c:v>96744</c:v>
                </c:pt>
                <c:pt idx="1">
                  <c:v>1529</c:v>
                </c:pt>
                <c:pt idx="2">
                  <c:v>1557.8</c:v>
                </c:pt>
                <c:pt idx="3">
                  <c:v>1624.6</c:v>
                </c:pt>
              </c:numCache>
            </c:numRef>
          </c:val>
        </c:ser>
        <c:ser>
          <c:idx val="2"/>
          <c:order val="2"/>
          <c:tx>
            <c:strRef>
              <c:f>Лист1!$A$52</c:f>
              <c:strCache>
                <c:ptCount val="1"/>
                <c:pt idx="0">
                  <c:v>Субвенции</c:v>
                </c:pt>
              </c:strCache>
            </c:strRef>
          </c:tx>
          <c:dLbls>
            <c:dLblPos val="b"/>
            <c:showVal val="1"/>
          </c:dLbls>
          <c:cat>
            <c:strRef>
              <c:f>Лист1!$D$45:$G$45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Лист1!$D$52:$G$52</c:f>
              <c:numCache>
                <c:formatCode>General</c:formatCode>
                <c:ptCount val="4"/>
                <c:pt idx="0">
                  <c:v>97638.3</c:v>
                </c:pt>
                <c:pt idx="1">
                  <c:v>106492.8</c:v>
                </c:pt>
                <c:pt idx="2">
                  <c:v>107137.60000000002</c:v>
                </c:pt>
                <c:pt idx="3">
                  <c:v>111829.4</c:v>
                </c:pt>
              </c:numCache>
            </c:numRef>
          </c:val>
        </c:ser>
        <c:ser>
          <c:idx val="3"/>
          <c:order val="3"/>
          <c:tx>
            <c:strRef>
              <c:f>Лист1!$A$53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dLbls>
            <c:dLblPos val="t"/>
            <c:showVal val="1"/>
          </c:dLbls>
          <c:cat>
            <c:strRef>
              <c:f>Лист1!$D$45:$G$45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Лист1!$D$53:$G$53</c:f>
              <c:numCache>
                <c:formatCode>General</c:formatCode>
                <c:ptCount val="4"/>
                <c:pt idx="0">
                  <c:v>5130.9000000000005</c:v>
                </c:pt>
                <c:pt idx="1">
                  <c:v>5748.4</c:v>
                </c:pt>
                <c:pt idx="2">
                  <c:v>3849.4</c:v>
                </c:pt>
                <c:pt idx="3">
                  <c:v>3849.4</c:v>
                </c:pt>
              </c:numCache>
            </c:numRef>
          </c:val>
        </c:ser>
        <c:marker val="1"/>
        <c:axId val="53962240"/>
        <c:axId val="53963776"/>
      </c:lineChart>
      <c:catAx>
        <c:axId val="53962240"/>
        <c:scaling>
          <c:orientation val="minMax"/>
        </c:scaling>
        <c:axPos val="b"/>
        <c:tickLblPos val="low"/>
        <c:crossAx val="53963776"/>
        <c:crosses val="autoZero"/>
        <c:auto val="1"/>
        <c:lblAlgn val="ctr"/>
        <c:lblOffset val="100"/>
      </c:catAx>
      <c:valAx>
        <c:axId val="5396377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</c:rich>
          </c:tx>
          <c:layout/>
        </c:title>
        <c:numFmt formatCode="0.0" sourceLinked="1"/>
        <c:tickLblPos val="nextTo"/>
        <c:crossAx val="5396224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15904855643044646"/>
          <c:y val="2.7777777777777842E-2"/>
        </c:manualLayout>
      </c:layout>
    </c:title>
    <c:plotArea>
      <c:layout>
        <c:manualLayout>
          <c:layoutTarget val="inner"/>
          <c:xMode val="edge"/>
          <c:yMode val="edge"/>
          <c:x val="7.88345363079615E-2"/>
          <c:y val="7.4217701953922507E-2"/>
          <c:w val="0.89894324146981663"/>
          <c:h val="0.86192884222805577"/>
        </c:manualLayout>
      </c:layout>
      <c:barChart>
        <c:barDir val="col"/>
        <c:grouping val="clustered"/>
        <c:ser>
          <c:idx val="0"/>
          <c:order val="0"/>
          <c:tx>
            <c:strRef>
              <c:f>Лист1!$A$34</c:f>
              <c:strCache>
                <c:ptCount val="1"/>
                <c:pt idx="0">
                  <c:v>Объем муниципального долга</c:v>
                </c:pt>
              </c:strCache>
            </c:strRef>
          </c:tx>
          <c:dLbls>
            <c:dLblPos val="outEnd"/>
            <c:showVal val="1"/>
          </c:dLbls>
          <c:cat>
            <c:strRef>
              <c:f>Лист1!$D$33:$G$33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Лист1!$D$34:$G$34</c:f>
              <c:numCache>
                <c:formatCode>General</c:formatCode>
                <c:ptCount val="4"/>
                <c:pt idx="0">
                  <c:v>3200</c:v>
                </c:pt>
                <c:pt idx="1">
                  <c:v>3200</c:v>
                </c:pt>
                <c:pt idx="2">
                  <c:v>2200</c:v>
                </c:pt>
                <c:pt idx="3">
                  <c:v>1100</c:v>
                </c:pt>
              </c:numCache>
            </c:numRef>
          </c:val>
        </c:ser>
        <c:axId val="53997568"/>
        <c:axId val="53999104"/>
      </c:barChart>
      <c:catAx>
        <c:axId val="53997568"/>
        <c:scaling>
          <c:orientation val="minMax"/>
        </c:scaling>
        <c:axPos val="b"/>
        <c:tickLblPos val="nextTo"/>
        <c:crossAx val="53999104"/>
        <c:crosses val="autoZero"/>
        <c:auto val="1"/>
        <c:lblAlgn val="ctr"/>
        <c:lblOffset val="100"/>
      </c:catAx>
      <c:valAx>
        <c:axId val="539991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</c:rich>
          </c:tx>
          <c:layout/>
        </c:title>
        <c:numFmt formatCode="General" sourceLinked="1"/>
        <c:tickLblPos val="nextTo"/>
        <c:crossAx val="53997568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Объем муниципальных программ в разрезе</a:t>
            </a:r>
            <a:r>
              <a:rPr lang="ru-RU" baseline="0"/>
              <a:t> отраслей</a:t>
            </a:r>
            <a:endParaRPr lang="ru-RU"/>
          </a:p>
        </c:rich>
      </c:tx>
      <c:layout/>
    </c:title>
    <c:view3D>
      <c:rAngAx val="1"/>
    </c:view3D>
    <c:floor>
      <c:spPr>
        <a:solidFill>
          <a:sysClr val="window" lastClr="FFFFFF">
            <a:lumMod val="95000"/>
          </a:sysClr>
        </a:solidFill>
      </c:spPr>
    </c:floor>
    <c:sideWall>
      <c:spPr>
        <a:solidFill>
          <a:sysClr val="window" lastClr="FFFFFF">
            <a:lumMod val="95000"/>
          </a:sysClr>
        </a:solidFill>
      </c:spPr>
    </c:sideWall>
    <c:backWall>
      <c:spPr>
        <a:solidFill>
          <a:sysClr val="window" lastClr="FFFFFF">
            <a:lumMod val="95000"/>
          </a:sysClr>
        </a:solid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Лист1!$A$57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Лист1!$B$57:$E$57</c:f>
              <c:numCache>
                <c:formatCode>General</c:formatCode>
                <c:ptCount val="4"/>
                <c:pt idx="0">
                  <c:v>545.5</c:v>
                </c:pt>
                <c:pt idx="1">
                  <c:v>381.5</c:v>
                </c:pt>
                <c:pt idx="2">
                  <c:v>381.5</c:v>
                </c:pt>
                <c:pt idx="3">
                  <c:v>381.5</c:v>
                </c:pt>
              </c:numCache>
            </c:numRef>
          </c:val>
        </c:ser>
        <c:ser>
          <c:idx val="1"/>
          <c:order val="1"/>
          <c:tx>
            <c:strRef>
              <c:f>Лист1!$A$58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Лист1!$B$58:$E$58</c:f>
              <c:numCache>
                <c:formatCode>General</c:formatCode>
                <c:ptCount val="4"/>
                <c:pt idx="0">
                  <c:v>229.3</c:v>
                </c:pt>
                <c:pt idx="1">
                  <c:v>530</c:v>
                </c:pt>
                <c:pt idx="2">
                  <c:v>530</c:v>
                </c:pt>
                <c:pt idx="3">
                  <c:v>530</c:v>
                </c:pt>
              </c:numCache>
            </c:numRef>
          </c:val>
        </c:ser>
        <c:ser>
          <c:idx val="2"/>
          <c:order val="2"/>
          <c:tx>
            <c:strRef>
              <c:f>Лист1!$A$59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Лист1!$B$59:$E$59</c:f>
              <c:numCache>
                <c:formatCode>General</c:formatCode>
                <c:ptCount val="4"/>
                <c:pt idx="0">
                  <c:v>386.9</c:v>
                </c:pt>
                <c:pt idx="1">
                  <c:v>600</c:v>
                </c:pt>
                <c:pt idx="2">
                  <c:v>600</c:v>
                </c:pt>
                <c:pt idx="3">
                  <c:v>600</c:v>
                </c:pt>
              </c:numCache>
            </c:numRef>
          </c:val>
        </c:ser>
        <c:ser>
          <c:idx val="3"/>
          <c:order val="3"/>
          <c:tx>
            <c:strRef>
              <c:f>Лист1!$A$60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Лист1!$B$60:$E$60</c:f>
              <c:numCache>
                <c:formatCode>General</c:formatCode>
                <c:ptCount val="4"/>
                <c:pt idx="0">
                  <c:v>6218.9</c:v>
                </c:pt>
                <c:pt idx="1">
                  <c:v>1500</c:v>
                </c:pt>
              </c:numCache>
            </c:numRef>
          </c:val>
        </c:ser>
        <c:ser>
          <c:idx val="4"/>
          <c:order val="4"/>
          <c:tx>
            <c:strRef>
              <c:f>Лист1!$A$61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Лист1!$B$61:$E$61</c:f>
              <c:numCache>
                <c:formatCode>General</c:formatCode>
                <c:ptCount val="4"/>
                <c:pt idx="0">
                  <c:v>7837.6</c:v>
                </c:pt>
                <c:pt idx="1">
                  <c:v>4647.3</c:v>
                </c:pt>
                <c:pt idx="2">
                  <c:v>4863.6000000000004</c:v>
                </c:pt>
                <c:pt idx="3">
                  <c:v>2752.6</c:v>
                </c:pt>
              </c:numCache>
            </c:numRef>
          </c:val>
        </c:ser>
        <c:ser>
          <c:idx val="5"/>
          <c:order val="5"/>
          <c:tx>
            <c:strRef>
              <c:f>Лист1!$A$62</c:f>
              <c:strCache>
                <c:ptCount val="1"/>
                <c:pt idx="0">
                  <c:v>Культура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Лист1!$B$62:$E$62</c:f>
              <c:numCache>
                <c:formatCode>General</c:formatCode>
                <c:ptCount val="4"/>
                <c:pt idx="0">
                  <c:v>3986.7</c:v>
                </c:pt>
                <c:pt idx="1">
                  <c:v>565.6</c:v>
                </c:pt>
                <c:pt idx="2">
                  <c:v>565.70000000000005</c:v>
                </c:pt>
                <c:pt idx="3">
                  <c:v>565.70000000000005</c:v>
                </c:pt>
              </c:numCache>
            </c:numRef>
          </c:val>
        </c:ser>
        <c:ser>
          <c:idx val="6"/>
          <c:order val="6"/>
          <c:tx>
            <c:strRef>
              <c:f>Лист1!$A$63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showVal val="1"/>
          </c:dLbls>
          <c:cat>
            <c:strRef>
              <c:f>Лист1!$B$56:$E$56</c:f>
              <c:strCache>
                <c:ptCount val="4"/>
                <c:pt idx="0">
                  <c:v>2012</c:v>
                </c:pt>
                <c:pt idx="1">
                  <c:v>2013 план</c:v>
                </c:pt>
                <c:pt idx="2">
                  <c:v>2014 план</c:v>
                </c:pt>
                <c:pt idx="3">
                  <c:v>2015 план</c:v>
                </c:pt>
              </c:strCache>
            </c:strRef>
          </c:cat>
          <c:val>
            <c:numRef>
              <c:f>Лист1!$B$63:$E$63</c:f>
              <c:numCache>
                <c:formatCode>General</c:formatCode>
                <c:ptCount val="4"/>
                <c:pt idx="0">
                  <c:v>1481.5</c:v>
                </c:pt>
                <c:pt idx="1">
                  <c:v>1385.7</c:v>
                </c:pt>
                <c:pt idx="2">
                  <c:v>1385.7</c:v>
                </c:pt>
                <c:pt idx="3">
                  <c:v>1385.7</c:v>
                </c:pt>
              </c:numCache>
            </c:numRef>
          </c:val>
        </c:ser>
        <c:dLbls>
          <c:showVal val="1"/>
        </c:dLbls>
        <c:shape val="box"/>
        <c:axId val="54023680"/>
        <c:axId val="54025216"/>
        <c:axId val="0"/>
      </c:bar3DChart>
      <c:catAx>
        <c:axId val="54023680"/>
        <c:scaling>
          <c:orientation val="minMax"/>
        </c:scaling>
        <c:axPos val="b"/>
        <c:tickLblPos val="nextTo"/>
        <c:crossAx val="54025216"/>
        <c:crosses val="autoZero"/>
        <c:auto val="1"/>
        <c:lblAlgn val="ctr"/>
        <c:lblOffset val="100"/>
      </c:catAx>
      <c:valAx>
        <c:axId val="5402521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/>
                  <a:t>тыс.руб.</a:t>
                </a:r>
              </a:p>
            </c:rich>
          </c:tx>
          <c:layout/>
        </c:title>
        <c:numFmt formatCode="General" sourceLinked="1"/>
        <c:tickLblPos val="nextTo"/>
        <c:crossAx val="54023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940151910553482"/>
          <c:y val="0.29072499304507604"/>
          <c:w val="0.24933548743125936"/>
          <c:h val="0.49050133803420998"/>
        </c:manualLayout>
      </c:layout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main?base=LAW;n=78251;fld=134;dst=82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al-altai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737"/>
            <a:ext cx="7772400" cy="2171714"/>
          </a:xfrm>
        </p:spPr>
        <p:txBody>
          <a:bodyPr>
            <a:normAutofit/>
          </a:bodyPr>
          <a:lstStyle/>
          <a:p>
            <a:r>
              <a:rPr lang="ru-RU" dirty="0" smtClean="0"/>
              <a:t>Бюджет МО «</a:t>
            </a:r>
            <a:r>
              <a:rPr lang="ru-RU" dirty="0" err="1" smtClean="0"/>
              <a:t>Чемальский</a:t>
            </a:r>
            <a:r>
              <a:rPr lang="ru-RU" dirty="0" smtClean="0"/>
              <a:t> район» на 2013 год и плановый период 2014 и 2015 годов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Открытый бюджет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0" y="1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07259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71406" y="0"/>
          <a:ext cx="907259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4282" y="0"/>
            <a:ext cx="8786874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Бюджетный процесс</a:t>
            </a:r>
            <a:endParaRPr kumimoji="0" lang="ru-RU" sz="1300" b="1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соответствии 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со  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  <a:hlinkClick r:id="rId2"/>
              </a:rPr>
              <a:t>ст. 6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БК РФ бюджетный процесс представляет собой нормативный документ регламентирующий деятельность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над их исполнением, осуществлению бюджетного учета, составлению, внешней проверке, рассмотрению и утверждению бюджетной отчетности.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Участниками бюджетного процесса</a:t>
            </a:r>
            <a:r>
              <a:rPr kumimoji="0" lang="ru-RU" sz="1300" b="0" i="0" u="none" strike="noStrike" cap="none" normalizeH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муниципального образования, являются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1.Совет депутатов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района;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2.Глава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района;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3.Администрация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района;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4.Контрольно-счетная комиссия муниципального образования «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Чемальский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район»;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5.Финансовый отдел Администрации района;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6.Главные администраторы доходов местного бюджета;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7.Главные администраторы источников финансирования дефицита бюджета.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8.Главные  распорядители бюджетных средств;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9.Получатели бюджетных средств.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itchFamily="18" charset="0"/>
              </a:rPr>
              <a:t>К</a:t>
            </a:r>
            <a:r>
              <a:rPr kumimoji="0" lang="ru-RU" sz="1300" b="0" i="0" u="none" strike="noStrike" cap="none" normalizeH="0" dirty="0" smtClean="0">
                <a:ln>
                  <a:noFill/>
                </a:ln>
                <a:effectLst/>
                <a:latin typeface="+mn-lt"/>
                <a:cs typeface="Times New Roman" pitchFamily="18" charset="0"/>
              </a:rPr>
              <a:t>  основным вопросам  регулирующим бюджетный процесс относятся: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ru-RU" sz="1300" baseline="0" dirty="0" smtClean="0">
                <a:latin typeface="+mn-lt"/>
                <a:cs typeface="Times New Roman" pitchFamily="18" charset="0"/>
              </a:rPr>
              <a:t>-формирование проекта бюджета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dirty="0" smtClean="0">
                <a:ln>
                  <a:noFill/>
                </a:ln>
                <a:effectLst/>
                <a:latin typeface="+mn-lt"/>
                <a:cs typeface="Times New Roman" pitchFamily="18" charset="0"/>
              </a:rPr>
              <a:t>-исполнение бюджета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ru-RU" sz="1300" baseline="0" dirty="0" smtClean="0">
                <a:latin typeface="+mn-lt"/>
                <a:cs typeface="Times New Roman" pitchFamily="18" charset="0"/>
              </a:rPr>
              <a:t>-контроль</a:t>
            </a:r>
            <a:r>
              <a:rPr lang="ru-RU" sz="1300" dirty="0" smtClean="0">
                <a:latin typeface="+mn-lt"/>
                <a:cs typeface="Times New Roman" pitchFamily="18" charset="0"/>
              </a:rPr>
              <a:t> за эффективным использованием бюджетных средств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 формировании проекта бюджета Администрация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района по результатам публичных слушаний не </a:t>
            </a:r>
            <a:r>
              <a:rPr kumimoji="0" lang="ru-RU" sz="1300" b="1" i="0" u="sng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позднее 15 ноября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текущего года вносит проект местного бюджета  с протоколом публичных слушаний на рассмотрение Совета депутатов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района.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Подлежат официальному опубликованию в газете «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Чемальский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вестник», следующие нормативные акты в установленные законодательно сроки:</a:t>
            </a:r>
            <a:endParaRPr kumimoji="0" lang="ru-RU" sz="13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Проект местного бюджета (в срок не позднее 15 октября), Решение об утверждении бюджета, Решения о внесении в него изменений и дополнений (в недельный срок после принятия Решения), годовой отчет о его исполнении </a:t>
            </a:r>
            <a:r>
              <a:rPr kumimoji="0" lang="ru-RU" sz="1300" b="0" i="0" u="sng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(в срок не позднее 1 июля года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следующего за отчетным), ежеквартальные сведения о ходе его исполнения и о численности муниципальных служащих органов местного самоуправления, работников муниципальных учреждений с указанием фактических затрат на их денежное содержание (в срок не позднее 25 числа месяца, следующего за отчетным).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596" y="285729"/>
            <a:ext cx="8429684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Основные направления  налоговой  и бюджетной политики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Основными направлениями налоговой политики является: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1. Повышение уровня ответственности главных администраторов доходов за качественное планирование и выполнение годовых плановых назначений, повышение уровня собираемости доходов, актуализация налоговой базы, увеличение собственной доходной базы за счет развития и поддержки малого и среднего предпринимательства, повышение эффективности использования муниципальной собственности.  Администрация организует работу по сокращению недоимки по платежам в бюджетную систему РФ, в соответствии с планом работы комиссии по мобилизации доходов консолидированного бюджета МО «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Чемальский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район».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2. Приоритетным направлением бюджетной политики является обеспечение сбалансированности бюджета, повышение эффективности бюджетных расходов, повышение эффективности оказания муниципальных услуг, в том числе повышения качества их предоставления, совершенствование финансового контроля с использованием механизмов, ориентированных на определение результативности и эффективности бюджетных расходов.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Комплексная реализация всех выше перечисленных направлений ориентирована на обеспечение сбалансированности бюджета, для достижения основной цели - повышение уровня и качества жизни населения., в соответствии с  Планов социально-экономического развития МО «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Чемальский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район»</a:t>
            </a:r>
            <a:r>
              <a:rPr lang="ru-RU" sz="1300" dirty="0" smtClean="0">
                <a:ea typeface="Times New Roman" pitchFamily="18" charset="0"/>
              </a:rPr>
              <a:t>.</a:t>
            </a:r>
          </a:p>
          <a:p>
            <a:pPr algn="just"/>
            <a:r>
              <a:rPr lang="ru-RU" sz="1300" dirty="0" smtClean="0"/>
              <a:t>    Бюджет МО «</a:t>
            </a:r>
            <a:r>
              <a:rPr lang="ru-RU" sz="1300" dirty="0" err="1" smtClean="0"/>
              <a:t>Чемальский</a:t>
            </a:r>
            <a:r>
              <a:rPr lang="ru-RU" sz="1300" dirty="0" smtClean="0"/>
              <a:t> район» является социально направленным. Наибольший удельный вес в общих расходах бюджета занимают расходы направленные на  функционирование учреждений образования.</a:t>
            </a:r>
          </a:p>
          <a:p>
            <a:pPr algn="just"/>
            <a:r>
              <a:rPr lang="ru-RU" sz="1300" dirty="0" smtClean="0"/>
              <a:t>       В общих расходах 37,5% приходится на оплату труда с начислением. При  исполнении бюджета  2012 года  произведено увеличение оплаты труда работникам бюджетной сферы на 6% с 1 октября 2012 года в соответствии с законодательством за счет средств местного бюджета. Данное повышение оплаты труда учтено при формировании проекта бюджета на 2013-2015 годы.</a:t>
            </a:r>
          </a:p>
          <a:p>
            <a:pPr algn="just"/>
            <a:r>
              <a:rPr lang="ru-RU" sz="1300" dirty="0" smtClean="0"/>
              <a:t>       Бюджет МО «</a:t>
            </a:r>
            <a:r>
              <a:rPr lang="ru-RU" sz="1300" dirty="0" err="1" smtClean="0"/>
              <a:t>Чемальский</a:t>
            </a:r>
            <a:r>
              <a:rPr lang="ru-RU" sz="1300" dirty="0" smtClean="0"/>
              <a:t> район» направлен на обеспечение первоочередных расходов:</a:t>
            </a:r>
          </a:p>
          <a:p>
            <a:pPr algn="just"/>
            <a:r>
              <a:rPr lang="ru-RU" sz="1300" dirty="0" smtClean="0"/>
              <a:t>-на оплату труда  с начислением;</a:t>
            </a:r>
          </a:p>
          <a:p>
            <a:pPr algn="just"/>
            <a:r>
              <a:rPr lang="ru-RU" sz="1300" dirty="0" smtClean="0"/>
              <a:t>-исполнение публичных нормативных обязательств;</a:t>
            </a:r>
          </a:p>
          <a:p>
            <a:pPr algn="just"/>
            <a:r>
              <a:rPr lang="ru-RU" sz="1300" dirty="0" smtClean="0"/>
              <a:t>-коммунальные  расходы с учетом энергосберегающих мероприятий,  согласно нормативов потребления топливно-энергетических ресурсов в натуральных показателях.</a:t>
            </a:r>
          </a:p>
          <a:p>
            <a:pPr algn="just"/>
            <a:r>
              <a:rPr lang="ru-RU" sz="1300" dirty="0" smtClean="0"/>
              <a:t>      Планируемые мероприятия в целях снижения уровня муниципального долга: повышение собираемости доходов, снижение задолженности по налоговым и неналоговым доходам, оптимизация расходов.</a:t>
            </a:r>
          </a:p>
          <a:p>
            <a:pPr algn="just"/>
            <a:endParaRPr lang="ru-RU" sz="1300" dirty="0" smtClean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14290"/>
            <a:ext cx="878687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/>
              <a:t>      МО «</a:t>
            </a:r>
            <a:r>
              <a:rPr lang="ru-RU" sz="1300" dirty="0" err="1" smtClean="0"/>
              <a:t>Чемальский</a:t>
            </a:r>
            <a:r>
              <a:rPr lang="ru-RU" sz="1300" dirty="0" smtClean="0"/>
              <a:t> район» реализуется 22 муниципальных целевых программ направленные на повышение благосостояния и обеспечение благоприятных условий жизни населения, на обеспечение высоких темпов экономического развития и на совершенствование  механизмов управления экономикой и социальной сферой.</a:t>
            </a:r>
            <a:endParaRPr lang="ru-RU" sz="13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214422"/>
            <a:ext cx="885831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ea typeface="Times New Roman" pitchFamily="18" charset="0"/>
                <a:cs typeface="Times New Roman" pitchFamily="18" charset="0"/>
              </a:rPr>
              <a:t>Публичность бюджета</a:t>
            </a:r>
          </a:p>
          <a:p>
            <a:pPr lvl="0" indent="342900" fontAlgn="base">
              <a:spcBef>
                <a:spcPct val="0"/>
              </a:spcBef>
              <a:spcAft>
                <a:spcPct val="0"/>
              </a:spcAft>
            </a:pPr>
            <a:endParaRPr lang="ru-RU" sz="13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В целях обеспечения публичности бюджета муниципального образования утверждено Положение о порядке организации и проведения публичных слушаний  Решением 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районного совета депутатов от 29.07.2005г. № 1-216.</a:t>
            </a:r>
            <a:endParaRPr lang="ru-RU" sz="13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Публичные слушания могут проводиться по инициативе населения 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района, 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районного Совета депутатов (далее – районный Совет), Главы 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района (далее – Глава района).</a:t>
            </a:r>
            <a:endParaRPr lang="ru-RU" sz="13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	На публичные слушания выносятся  проект местного бюджета и отчет о его исполнении.</a:t>
            </a:r>
            <a:endParaRPr lang="ru-RU" sz="13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Организационно-техническое и информационное обеспечение проведения публичных слушаний возлагается на администрацию 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Чемальского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района.</a:t>
            </a:r>
            <a:endParaRPr lang="ru-RU" sz="13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Осуществление подготовки и проведения публичных слушаний организует комиссия, создаваемая органом, назначившим публичные слушания. </a:t>
            </a:r>
            <a:endParaRPr lang="ru-RU" sz="13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Сведения для населения о бюджете и бюджетном процессе размещаются на официальном сайте МО «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район» </a:t>
            </a:r>
            <a:r>
              <a:rPr lang="en-US" sz="1300" dirty="0" smtClean="0">
                <a:ea typeface="Times New Roman" pitchFamily="18" charset="0"/>
                <a:cs typeface="Times New Roman" pitchFamily="18" charset="0"/>
                <a:hlinkClick r:id="rId2"/>
              </a:rPr>
              <a:t>www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300" dirty="0" err="1" smtClean="0">
                <a:ea typeface="Times New Roman" pitchFamily="18" charset="0"/>
                <a:cs typeface="Times New Roman" pitchFamily="18" charset="0"/>
                <a:hlinkClick r:id="rId2"/>
              </a:rPr>
              <a:t>chemal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  <a:hlinkClick r:id="rId2"/>
              </a:rPr>
              <a:t>-</a:t>
            </a:r>
            <a:r>
              <a:rPr lang="en-US" sz="1300" dirty="0" err="1" smtClean="0">
                <a:ea typeface="Times New Roman" pitchFamily="18" charset="0"/>
                <a:cs typeface="Times New Roman" pitchFamily="18" charset="0"/>
                <a:hlinkClick r:id="rId2"/>
              </a:rPr>
              <a:t>altai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300" dirty="0" err="1" smtClean="0">
                <a:ea typeface="Times New Roman" pitchFamily="18" charset="0"/>
                <a:cs typeface="Times New Roman" pitchFamily="18" charset="0"/>
                <a:hlinkClick r:id="rId2"/>
              </a:rPr>
              <a:t>ru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и публикуется в газете «</a:t>
            </a:r>
            <a:r>
              <a:rPr lang="ru-RU" sz="1300" dirty="0" err="1" smtClean="0">
                <a:ea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300" dirty="0" smtClean="0">
                <a:ea typeface="Times New Roman" pitchFamily="18" charset="0"/>
                <a:cs typeface="Times New Roman" pitchFamily="18" charset="0"/>
              </a:rPr>
              <a:t> вестник».</a:t>
            </a:r>
            <a:endParaRPr lang="ru-RU" sz="13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428604"/>
            <a:ext cx="850112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ru-RU" sz="1300" b="1" i="1" dirty="0" smtClean="0"/>
              <a:t>Условия Соглашений о мерах по повышению эффективности использования бюджетных средств и увеличению поступлений налоговых и неналоговых доходов бюджетов муниципальных образований (п.4 ст.136 БК РФ)</a:t>
            </a:r>
            <a:r>
              <a:rPr lang="ru-RU" sz="1300" dirty="0" smtClean="0"/>
              <a:t> </a:t>
            </a:r>
          </a:p>
          <a:p>
            <a:pPr marL="285750" indent="-285750" algn="just"/>
            <a:endParaRPr lang="ru-RU" sz="13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300" dirty="0" smtClean="0"/>
              <a:t>не устанавливать и не исполнять расходные обязательства, не связанные с решением вопросов, отнесенных Конституцией Российской Федерации и Республики Алтай, федеральными законами, законами Республики Алтай к вопросам местного значения;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300" dirty="0" smtClean="0"/>
              <a:t> соблюдать уровень </a:t>
            </a:r>
            <a:r>
              <a:rPr lang="ru-RU" sz="1300" dirty="0" err="1" smtClean="0"/>
              <a:t>софинансирования</a:t>
            </a:r>
            <a:r>
              <a:rPr lang="ru-RU" sz="1300" dirty="0" smtClean="0"/>
              <a:t> субсидий, предоставляемых из республиканского бюджета Республики Алтай;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300" dirty="0" smtClean="0"/>
              <a:t> предельный объем муниципального долга не должен превышать 50 % утвержденного годового объема доходов бюджета муниципального образования (без учета утвержденного объема безвозмездных поступлений и (или) доходов по дополнительным нормативам отчислений);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300" dirty="0" smtClean="0"/>
              <a:t> дефицит местного бюджета не должен превышать 5 % утвержденного общего годового объема доходов местного бюджета (без учета утвержденного объема безвозмездных поступлений и (или) доходов по дополнительным нормативам отчислений);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300" dirty="0" smtClean="0"/>
              <a:t> предельный объем расходов на обслуживание муниципального долга в текущем финансовом году не должен превышать 15 % объема расходов соответствующего бюджета (за исключением объема расходов, которые осуществляются за счет субвенций);</a:t>
            </a:r>
          </a:p>
          <a:p>
            <a:pPr marL="285750" indent="-285750" algn="just"/>
            <a:r>
              <a:rPr lang="ru-RU" sz="1300" dirty="0" smtClean="0"/>
              <a:t> </a:t>
            </a:r>
            <a:endParaRPr lang="ru-RU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962</Words>
  <PresentationFormat>Экран (4:3)</PresentationFormat>
  <Paragraphs>79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Бюджет МО «Чемальский район» на 2013 год и плановый период 2014 и 2015 годов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МО «Чемальский район» на 2013 год и плановый период 2014 и 2015 годов</dc:title>
  <cp:lastModifiedBy>FINOTDEL1</cp:lastModifiedBy>
  <cp:revision>5</cp:revision>
  <dcterms:modified xsi:type="dcterms:W3CDTF">2013-02-01T07:10:35Z</dcterms:modified>
</cp:coreProperties>
</file>