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rawings/drawing3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8" r:id="rId4"/>
    <p:sldId id="269" r:id="rId5"/>
    <p:sldId id="258" r:id="rId6"/>
    <p:sldId id="259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53" autoAdjust="0"/>
  </p:normalViewPr>
  <p:slideViewPr>
    <p:cSldViewPr>
      <p:cViewPr varScale="1">
        <p:scale>
          <a:sx n="94" d="100"/>
          <a:sy n="94" d="100"/>
        </p:scale>
        <p:origin x="-108" y="-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Finotdel9\&#1056;&#1072;&#1073;&#1086;&#1095;&#1080;&#1081;%20&#1089;&#1090;&#1086;&#1083;\&#1054;&#1090;&#1082;&#1088;&#1099;&#1090;&#1099;&#1081;%20&#1073;&#1102;&#1076;&#1078;&#1077;&#1090;\2014&#1075;&#1086;&#1076;\&#1050;%20&#1080;&#1089;&#1087;&#1086;&#1083;&#1085;&#1077;&#1085;&#1080;&#1102;%20&#1079;&#1072;%202014%20&#1075;&#1086;&#1076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Documents%20and%20Settings\Finotdel9\&#1056;&#1072;&#1073;&#1086;&#1095;&#1080;&#1081;%20&#1089;&#1090;&#1086;&#1083;\&#1054;&#1090;&#1082;&#1088;&#1099;&#1090;&#1099;&#1081;%20&#1073;&#1102;&#1076;&#1078;&#1077;&#1090;\2014&#1075;&#1086;&#1076;\&#1050;%20&#1080;&#1089;&#1087;&#1086;&#1083;&#1085;&#1077;&#1085;&#1080;&#1102;%20&#1079;&#1072;%202014%20&#1075;&#1086;&#1076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Documents%20and%20Settings\Finotdel9\&#1056;&#1072;&#1073;&#1086;&#1095;&#1080;&#1081;%20&#1089;&#1090;&#1086;&#1083;\&#1054;&#1090;&#1082;&#1088;&#1099;&#1090;&#1099;&#1081;%20&#1073;&#1102;&#1076;&#1078;&#1077;&#1090;\2014&#1075;&#1086;&#1076;\&#1050;%20&#1080;&#1089;&#1087;&#1086;&#1083;&#1085;&#1077;&#1085;&#1080;&#1102;%20&#1079;&#1072;%202014%20&#1075;&#1086;&#1076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>
        <c:manualLayout>
          <c:layoutTarget val="inner"/>
          <c:xMode val="edge"/>
          <c:yMode val="edge"/>
          <c:x val="8.9316933344788726E-3"/>
          <c:y val="0.15262015814902141"/>
          <c:w val="0.65560950410783891"/>
          <c:h val="0.60341140478459365"/>
        </c:manualLayout>
      </c:layout>
      <c:doughnutChart>
        <c:varyColors val="1"/>
        <c:ser>
          <c:idx val="1"/>
          <c:order val="0"/>
          <c:tx>
            <c:strRef>
              <c:f>Лист1!$C$77</c:f>
              <c:strCache>
                <c:ptCount val="1"/>
                <c:pt idx="0">
                  <c:v>2013 год</c:v>
                </c:pt>
              </c:strCache>
            </c:strRef>
          </c:tx>
          <c:dLbls>
            <c:dLbl>
              <c:idx val="0"/>
              <c:layout>
                <c:manualLayout>
                  <c:x val="4.3829288463379246E-2"/>
                  <c:y val="-4.246284501061617E-3"/>
                </c:manualLayout>
              </c:layout>
              <c:showPercent val="1"/>
            </c:dLbl>
            <c:dLbl>
              <c:idx val="1"/>
              <c:layout>
                <c:manualLayout>
                  <c:x val="-9.2272186238693231E-3"/>
                  <c:y val="2.5477707006369612E-2"/>
                </c:manualLayout>
              </c:layout>
              <c:showPercent val="1"/>
            </c:dLbl>
            <c:dLbl>
              <c:idx val="2"/>
              <c:spPr/>
              <c:txPr>
                <a:bodyPr/>
                <a:lstStyle/>
                <a:p>
                  <a:pPr>
                    <a:defRPr sz="1600" i="0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</c:dLbl>
            <c:dLbl>
              <c:idx val="3"/>
              <c:layout>
                <c:manualLayout>
                  <c:x val="1.3840827935804014E-2"/>
                  <c:y val="8.2802547770700646E-2"/>
                </c:manualLayout>
              </c:layout>
              <c:showPercent val="1"/>
            </c:dLbl>
            <c:dLbl>
              <c:idx val="4"/>
              <c:layout>
                <c:manualLayout>
                  <c:x val="2.0761241903705985E-2"/>
                  <c:y val="1.6985138004246243E-2"/>
                </c:manualLayout>
              </c:layout>
              <c:showPercent val="1"/>
            </c:dLbl>
            <c:dLbl>
              <c:idx val="5"/>
              <c:layout>
                <c:manualLayout>
                  <c:x val="-5.5363311743216084E-2"/>
                  <c:y val="0.28025477707006424"/>
                </c:manualLayout>
              </c:layout>
              <c:showPercent val="1"/>
            </c:dLbl>
            <c:dLbl>
              <c:idx val="6"/>
              <c:layout>
                <c:manualLayout>
                  <c:x val="-6.9204139679019949E-2"/>
                  <c:y val="0"/>
                </c:manualLayout>
              </c:layout>
              <c:showPercent val="1"/>
            </c:dLbl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Percent val="1"/>
          </c:dLbls>
          <c:cat>
            <c:strRef>
              <c:f>'[К исполнению за 2014 год.xlsx]Лист1'!$B$79:$B$81,'[К исполнению за 2014 год.xlsx]Лист1'!$B$83,'[К исполнению за 2014 год.xlsx]Лист1'!$B$85</c:f>
              <c:strCache>
                <c:ptCount val="5"/>
                <c:pt idx="0">
                  <c:v>Налог на доходы физических лиц</c:v>
                </c:pt>
                <c:pt idx="1">
                  <c:v>Налоги на совокупный доход</c:v>
                </c:pt>
                <c:pt idx="2">
                  <c:v>Налоги на имущество</c:v>
                </c:pt>
                <c:pt idx="3">
                  <c:v>Государственная пошлина</c:v>
                </c:pt>
                <c:pt idx="4">
                  <c:v> НЕНАЛОГОВЫЕ ДОХОДЫ</c:v>
                </c:pt>
              </c:strCache>
            </c:strRef>
          </c:cat>
          <c:val>
            <c:numRef>
              <c:f>'[К исполнению за 2014 год.xlsx]Лист1'!$C$79:$C$81,'[К исполнению за 2014 год.xlsx]Лист1'!$C$83,'[К исполнению за 2014 год.xlsx]Лист1'!$C$85</c:f>
              <c:numCache>
                <c:formatCode>0.0</c:formatCode>
                <c:ptCount val="5"/>
                <c:pt idx="0">
                  <c:v>30675</c:v>
                </c:pt>
                <c:pt idx="1">
                  <c:v>15154.3</c:v>
                </c:pt>
                <c:pt idx="2">
                  <c:v>5843.5</c:v>
                </c:pt>
                <c:pt idx="3">
                  <c:v>1341.1</c:v>
                </c:pt>
                <c:pt idx="4">
                  <c:v>18186.599999999969</c:v>
                </c:pt>
              </c:numCache>
            </c:numRef>
          </c:val>
        </c:ser>
        <c:dLbls>
          <c:showPercent val="1"/>
        </c:dLbls>
        <c:firstSliceAng val="271"/>
        <c:holeSize val="30"/>
      </c:doughnutChart>
    </c:plotArea>
    <c:legend>
      <c:legendPos val="r"/>
      <c:layout/>
    </c:legend>
    <c:plotVisOnly val="1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>
        <c:manualLayout>
          <c:layoutTarget val="inner"/>
          <c:xMode val="edge"/>
          <c:yMode val="edge"/>
          <c:x val="0.15612605705298771"/>
          <c:y val="0.19990610470187184"/>
          <c:w val="0.66268295762024365"/>
          <c:h val="0.59651969393751636"/>
        </c:manualLayout>
      </c:layout>
      <c:doughnutChart>
        <c:varyColors val="1"/>
        <c:ser>
          <c:idx val="1"/>
          <c:order val="0"/>
          <c:tx>
            <c:strRef>
              <c:f>Лист1!$D$77</c:f>
              <c:strCache>
                <c:ptCount val="1"/>
                <c:pt idx="0">
                  <c:v>2014 год</c:v>
                </c:pt>
              </c:strCache>
            </c:strRef>
          </c:tx>
          <c:dLbls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Percent val="1"/>
          </c:dLbls>
          <c:cat>
            <c:strRef>
              <c:f>'[К исполнению за 2014 год.xlsx]Лист1'!$B$79,'[К исполнению за 2014 год.xlsx]Лист1'!$B$80,'[К исполнению за 2014 год.xlsx]Лист1'!$B$81,'[К исполнению за 2014 год.xlsx]Лист1'!$B$83,'[К исполнению за 2014 год.xlsx]Лист1'!$B$85</c:f>
              <c:strCache>
                <c:ptCount val="5"/>
                <c:pt idx="0">
                  <c:v>Налог на доходы физических лиц</c:v>
                </c:pt>
                <c:pt idx="1">
                  <c:v>Налоги на совокупный доход</c:v>
                </c:pt>
                <c:pt idx="2">
                  <c:v>Налоги на имущество</c:v>
                </c:pt>
                <c:pt idx="3">
                  <c:v>Государственная пошлина</c:v>
                </c:pt>
                <c:pt idx="4">
                  <c:v> НЕНАЛОГОВЫЕ ДОХОДЫ</c:v>
                </c:pt>
              </c:strCache>
            </c:strRef>
          </c:cat>
          <c:val>
            <c:numRef>
              <c:f>'[К исполнению за 2014 год.xlsx]Лист1'!$D$79,'[К исполнению за 2014 год.xlsx]Лист1'!$D$80,'[К исполнению за 2014 год.xlsx]Лист1'!$D$81,'[К исполнению за 2014 год.xlsx]Лист1'!$D$83,'[К исполнению за 2014 год.xlsx]Лист1'!$D$85</c:f>
              <c:numCache>
                <c:formatCode>0.0</c:formatCode>
                <c:ptCount val="5"/>
                <c:pt idx="0">
                  <c:v>29232.400000000001</c:v>
                </c:pt>
                <c:pt idx="1">
                  <c:v>17617.3</c:v>
                </c:pt>
                <c:pt idx="2">
                  <c:v>5719.4</c:v>
                </c:pt>
                <c:pt idx="3">
                  <c:v>1520.8</c:v>
                </c:pt>
                <c:pt idx="4">
                  <c:v>25493.8</c:v>
                </c:pt>
              </c:numCache>
            </c:numRef>
          </c:val>
        </c:ser>
        <c:dLbls>
          <c:showPercent val="1"/>
        </c:dLbls>
        <c:firstSliceAng val="0"/>
        <c:holeSize val="31"/>
      </c:doughnutChart>
    </c:plotArea>
    <c:plotVisOnly val="1"/>
  </c:chart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7137730716070992"/>
          <c:y val="8.0377619662401201E-2"/>
          <c:w val="0.82862270341207422"/>
          <c:h val="0.79822506561679785"/>
        </c:manualLayout>
      </c:layout>
      <c:barChart>
        <c:barDir val="col"/>
        <c:grouping val="stacked"/>
        <c:ser>
          <c:idx val="0"/>
          <c:order val="0"/>
          <c:cat>
            <c:strRef>
              <c:f>Лист1!$B$90:$C$90</c:f>
              <c:strCache>
                <c:ptCount val="2"/>
                <c:pt idx="0">
                  <c:v>2013 год</c:v>
                </c:pt>
                <c:pt idx="1">
                  <c:v>2014 год</c:v>
                </c:pt>
              </c:strCache>
            </c:strRef>
          </c:cat>
          <c:val>
            <c:numRef>
              <c:f>Лист1!$B$91:$C$91</c:f>
              <c:numCache>
                <c:formatCode>General</c:formatCode>
                <c:ptCount val="2"/>
                <c:pt idx="0">
                  <c:v>313756.7</c:v>
                </c:pt>
                <c:pt idx="1">
                  <c:v>362454.5</c:v>
                </c:pt>
              </c:numCache>
            </c:numRef>
          </c:val>
        </c:ser>
        <c:overlap val="100"/>
        <c:axId val="36651008"/>
        <c:axId val="36652544"/>
      </c:barChart>
      <c:catAx>
        <c:axId val="36651008"/>
        <c:scaling>
          <c:orientation val="minMax"/>
        </c:scaling>
        <c:axPos val="b"/>
        <c:tickLblPos val="nextTo"/>
        <c:crossAx val="36652544"/>
        <c:crosses val="autoZero"/>
        <c:auto val="1"/>
        <c:lblAlgn val="ctr"/>
        <c:lblOffset val="100"/>
      </c:catAx>
      <c:valAx>
        <c:axId val="36652544"/>
        <c:scaling>
          <c:orientation val="minMax"/>
        </c:scaling>
        <c:axPos val="l"/>
        <c:majorGridlines/>
        <c:numFmt formatCode="General" sourceLinked="1"/>
        <c:tickLblPos val="nextTo"/>
        <c:crossAx val="36651008"/>
        <c:crosses val="autoZero"/>
        <c:crossBetween val="between"/>
      </c:valAx>
    </c:plotArea>
    <c:plotVisOnly val="1"/>
  </c:chart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0.23437</cdr:x>
      <cdr:y>0.34848</cdr:y>
    </cdr:from>
    <cdr:to>
      <cdr:x>0.45312</cdr:x>
      <cdr:y>0.5303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71538" y="1643074"/>
          <a:ext cx="1000132" cy="857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0.2647</cdr:x>
      <cdr:y>0.36364</cdr:y>
    </cdr:from>
    <cdr:to>
      <cdr:x>0.41176</cdr:x>
      <cdr:y>0.54545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85852" y="1714512"/>
          <a:ext cx="714379" cy="857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000" dirty="0" smtClean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Всего </a:t>
          </a:r>
        </a:p>
        <a:p xmlns:a="http://schemas.openxmlformats.org/drawingml/2006/main"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71 488,3</a:t>
          </a:r>
        </a:p>
        <a:p xmlns:a="http://schemas.openxmlformats.org/drawingml/2006/main"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 тыс. руб</a:t>
          </a:r>
          <a:r>
            <a:rPr lang="ru-RU" sz="1100" b="1" dirty="0" smtClean="0"/>
            <a:t>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0.40351</cdr:x>
      <cdr:y>0.4</cdr:y>
    </cdr:from>
    <cdr:to>
      <cdr:x>0.5965</cdr:x>
      <cdr:y>0.58462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43074" y="1857388"/>
          <a:ext cx="785818" cy="857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 smtClean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Всего </a:t>
          </a:r>
        </a:p>
        <a:p xmlns:a="http://schemas.openxmlformats.org/drawingml/2006/main"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79 939,4</a:t>
          </a:r>
        </a:p>
        <a:p xmlns:a="http://schemas.openxmlformats.org/drawingml/2006/main"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 тыс. руб</a:t>
          </a:r>
          <a:r>
            <a:rPr lang="ru-RU" sz="10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0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0.4608</cdr:x>
      <cdr:y>0.37355</cdr:y>
    </cdr:from>
    <cdr:to>
      <cdr:x>0.7135</cdr:x>
      <cdr:y>0.58035</cdr:y>
    </cdr:to>
    <cdr:sp macro="" textlink="">
      <cdr:nvSpPr>
        <cdr:cNvPr id="2" name="Стрелка вправо 1"/>
        <cdr:cNvSpPr/>
      </cdr:nvSpPr>
      <cdr:spPr>
        <a:xfrm xmlns:a="http://schemas.openxmlformats.org/drawingml/2006/main" rot="19520066">
          <a:off x="3522275" y="1681182"/>
          <a:ext cx="1931652" cy="930754"/>
        </a:xfrm>
        <a:prstGeom xmlns:a="http://schemas.openxmlformats.org/drawingml/2006/main" prst="rightArrow">
          <a:avLst/>
        </a:prstGeom>
        <a:solidFill xmlns:a="http://schemas.openxmlformats.org/drawingml/2006/main">
          <a:srgbClr val="FFCC00"/>
        </a:solidFill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 lang="ru-RU" dirty="0" smtClean="0">
              <a:solidFill>
                <a:schemeClr val="tx1"/>
              </a:solidFill>
            </a:rPr>
            <a:t>+48 697,8 тыс.руб.; +15,5%</a:t>
          </a:r>
          <a:r>
            <a:rPr lang="ru-RU" dirty="0" smtClean="0"/>
            <a:t> </a:t>
          </a:r>
          <a:endParaRPr lang="ru-RU" dirty="0"/>
        </a:p>
      </cdr:txBody>
    </cdr:sp>
  </cdr:relSizeAnchor>
  <cdr:relSizeAnchor xmlns:cdr="http://schemas.openxmlformats.org/drawingml/2006/chartDrawing">
    <cdr:from>
      <cdr:x>0.30841</cdr:x>
      <cdr:y>0.65574</cdr:y>
    </cdr:from>
    <cdr:to>
      <cdr:x>0.43925</cdr:x>
      <cdr:y>0.83607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357454" y="2857520"/>
          <a:ext cx="1000132" cy="7858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313 756,7 тыс.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0.74766</cdr:x>
      <cdr:y>0.44262</cdr:y>
    </cdr:from>
    <cdr:to>
      <cdr:x>0.85981</cdr:x>
      <cdr:y>0.63934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715040" y="1928826"/>
          <a:ext cx="857256" cy="857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362 454,5 тыс.руб.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04.08.2015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00108"/>
            <a:ext cx="7772400" cy="4500594"/>
          </a:xfrm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</a:rPr>
              <a:t>Бюджет для граждан к Решению Совета депутатов  </a:t>
            </a:r>
            <a:r>
              <a:rPr lang="ru-RU" sz="3200" b="1" dirty="0" err="1" smtClean="0">
                <a:solidFill>
                  <a:schemeClr val="bg1"/>
                </a:solidFill>
                <a:latin typeface="Times New Roman" pitchFamily="18" charset="0"/>
              </a:rPr>
              <a:t>Чемальского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</a:rPr>
              <a:t> района</a:t>
            </a:r>
            <a:br>
              <a:rPr lang="ru-RU" sz="3200" b="1" dirty="0" smtClean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</a:rPr>
              <a:t>«Утверждение отчета об исполнении бюджета Муниципального образования «</a:t>
            </a:r>
            <a:r>
              <a:rPr lang="ru-RU" sz="3200" b="1" dirty="0" err="1" smtClean="0">
                <a:solidFill>
                  <a:schemeClr val="bg1"/>
                </a:solidFill>
                <a:latin typeface="Times New Roman" pitchFamily="18" charset="0"/>
              </a:rPr>
              <a:t>Чемальский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</a:rPr>
              <a:t> район за 2014 год» </a:t>
            </a:r>
            <a:br>
              <a:rPr lang="ru-RU" sz="3200" b="1" dirty="0" smtClean="0">
                <a:solidFill>
                  <a:schemeClr val="bg1"/>
                </a:solidFill>
                <a:latin typeface="Times New Roman" pitchFamily="18" charset="0"/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929330"/>
            <a:ext cx="6400800" cy="571504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ru-RU" i="1" dirty="0" smtClean="0">
                <a:solidFill>
                  <a:schemeClr val="bg1"/>
                </a:solidFill>
              </a:rPr>
              <a:t> мая </a:t>
            </a:r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2015</a:t>
            </a:r>
            <a:r>
              <a:rPr lang="ru-RU" i="1" dirty="0" smtClean="0">
                <a:solidFill>
                  <a:schemeClr val="bg1"/>
                </a:solidFill>
              </a:rPr>
              <a:t> года</a:t>
            </a:r>
            <a:endParaRPr lang="ru-RU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85786" y="1571613"/>
          <a:ext cx="7500990" cy="4786344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tblPr>
              <a:tblGrid>
                <a:gridCol w="3444715"/>
                <a:gridCol w="1485221"/>
                <a:gridCol w="1085833"/>
                <a:gridCol w="1485221"/>
              </a:tblGrid>
              <a:tr h="11591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Процент исполнения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9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354359,6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347124,2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9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  том числе: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9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81530,3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79939,4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2090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272829,3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267184,8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68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latin typeface="Times New Roman"/>
                        </a:rPr>
                        <a:t>РАСХОДЫ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371459,2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362454,5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7800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Результат исполнения бюджета (- дефицит; + профицит)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-17099,6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-15330,3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0100" y="642918"/>
            <a:ext cx="70009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параметры исполнения бюджета МО "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район" за 2014 год (тыс. руб.)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4" name="Object 1"/>
          <p:cNvGraphicFramePr>
            <a:graphicFrameLocks noChangeAspect="1"/>
          </p:cNvGraphicFramePr>
          <p:nvPr/>
        </p:nvGraphicFramePr>
        <p:xfrm>
          <a:off x="714348" y="857232"/>
          <a:ext cx="7715304" cy="5643602"/>
        </p:xfrm>
        <a:graphic>
          <a:graphicData uri="http://schemas.openxmlformats.org/presentationml/2006/ole">
            <p:oleObj spid="_x0000_s74754" name="Слайд" r:id="rId3" imgW="246979" imgH="184326" progId="PowerPoint.Slide.12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14348" y="357166"/>
            <a:ext cx="7715304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Структура доходов бюджета МО "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район"  в 2014 году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0" y="1785926"/>
          <a:ext cx="4857752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/>
        </p:nvGraphicFramePr>
        <p:xfrm>
          <a:off x="4857752" y="1785926"/>
          <a:ext cx="4071934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71472" y="952954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Структура налоговых и неналоговых доходов бюджета МО "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район</a:t>
            </a:r>
            <a:r>
              <a:rPr lang="ru-RU" b="1" dirty="0" smtClean="0"/>
              <a:t>"</a:t>
            </a:r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2976" y="357166"/>
            <a:ext cx="6929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Сведения об исполнении бюджета МО "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район"  по расходам за 2014 год  (тыс. руб.)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60" y="1016552"/>
          <a:ext cx="8572557" cy="56387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071832"/>
                <a:gridCol w="642942"/>
                <a:gridCol w="785818"/>
                <a:gridCol w="928694"/>
                <a:gridCol w="1055956"/>
                <a:gridCol w="621340"/>
                <a:gridCol w="1465975"/>
              </a:tblGrid>
              <a:tr h="301007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Код бюджетной классификации по ФКР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Уточненный план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lang="ru-RU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исп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Причины отклонения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05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Рз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07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30007,1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29591,6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98,6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5220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1434,0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1417,8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98,9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6924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</a:t>
                      </a:r>
                      <a:r>
                        <a:rPr lang="ru-RU" sz="10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1447,4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1439,3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7525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</a:t>
                      </a:r>
                      <a:r>
                        <a:rPr lang="ru-RU" sz="10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администраций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15971,6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15915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5238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</a:t>
                      </a:r>
                      <a:r>
                        <a:rPr lang="ru-RU" sz="10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надзора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4220,8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4098,2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97,1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3010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Обеспечение проведения выборов и референдумов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129,4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129,4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0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Резервные фонды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86,2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0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Другие общегосударственные вопросы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6717,7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6591,9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0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438,4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433,3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98,8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6100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Мобилизационная и вневойсковая подготовка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372,8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372,8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0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Мобилизационная подготовка экономики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65,6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60,5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92,2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3010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1064,6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984,2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92,4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52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943,4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943,4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4515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121,2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33,7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Не </a:t>
                      </a:r>
                      <a:r>
                        <a:rPr lang="ru-RU" sz="10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допоступление</a:t>
                      </a:r>
                      <a:r>
                        <a:rPr lang="ru-RU" sz="10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собственных доходов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00034" y="142845"/>
          <a:ext cx="8358245" cy="651891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612542"/>
                <a:gridCol w="1126423"/>
                <a:gridCol w="823519"/>
                <a:gridCol w="1126423"/>
                <a:gridCol w="634205"/>
                <a:gridCol w="605806"/>
                <a:gridCol w="1429327"/>
              </a:tblGrid>
              <a:tr h="1518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58214,6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58070,4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5837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51786,8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51786,8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30370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экономики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6427,8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6283,6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97,8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18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35305,3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34678,4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98,2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18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Жилищное хозяйство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13443,1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13442,7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18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Коммунальное хозяйство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21807,2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21181,3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97,1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18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Благоустройство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55,0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54,4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98,9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18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160534,3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159705,6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18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29482,2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29482,2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18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Общее образование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121587,4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121016,4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49303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 и оздоровление детей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1481,4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1250,2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84,4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Отсутствие потребности в сфинансовых средствах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18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7983,3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7956,8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18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36005,4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29493,1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81,9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30370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Культура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36005,4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29493,1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81,9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Недопоступление собственных доходов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18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10813,6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10555,4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97,6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41291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Социальное обеспечение населения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3345,3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3175,1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94,9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Отсутствие потребности в финансовых средствах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18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Охрана семьи и детства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7468,3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7380,3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98,8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18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7424,1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7387,7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18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Массовый спорт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7424,1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7387,7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18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764,0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764,0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18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Периодическая печать и издательства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764,0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764,0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30370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Обслуживание государственного и муниципального долга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196,8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196,6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30370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Обслуживание государственного внутреннего и муниципального долга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196,8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196,6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45556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 общего характера бюджетам субъектов РФ и муниципальных образований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30691,0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30594,2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99,7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45556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Дотации на выравнивание бюджетной обеспеченности субъектов РФ и муниципальных образований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18564,3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18564,3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30370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Прочие межбюджетные трасферты общего характера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12126,7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12029,9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18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Итого расходов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371459,2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362454,5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97,6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714348" y="1500174"/>
          <a:ext cx="7643865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85853" y="785794"/>
            <a:ext cx="7643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Динамика расходов бюджета МО "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район" (тыс. руб.)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71473" y="1285860"/>
          <a:ext cx="8215369" cy="499765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4704237"/>
                <a:gridCol w="1053543"/>
                <a:gridCol w="2457589"/>
              </a:tblGrid>
              <a:tr h="7601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публичного нормативного обязательства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Объем средств, тыс. руб.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граждан, получивших социальную поддержку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5683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Осуществление назначения и выплаты доплат к пенсиям муниципальных служащих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132,0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12 человек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6005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Социальные выплаты на строительство (приобретение) жилья гражданам Российской Федерации, проживающим в сельской местности, в том числе молодым семьям и молодым специалистам, проживающим и работающим на селе либо изъявившим желание переехать на постоянное место жительства в сельскую местность и работать там</a:t>
                      </a:r>
                      <a:b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2080,2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 семей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73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Обеспечение предоставления жилых помещений детям-сиротам и детям, оставшимся без попечения родителей, лицам из их числа по договорам найма специализированных жилых помещений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5445,0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 человек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1366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Обеспечением жильем отдельных категорий граждан, установленных Федеральными </a:t>
                      </a:r>
                      <a:r>
                        <a:rPr lang="ru-RU" sz="12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закономи</a:t>
                      </a:r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от 12.01.1995г. № 5-ФЗ "О ветеранах" и от 24.11.1995г. № 181-ФЗ "О социальной защите инвалидов в Российской Федерации"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609,2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человек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009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8266,4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00100" y="714356"/>
            <a:ext cx="7572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Объем средств, направленных в 2015 году на исполнение публичных нормативных обязательств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428601"/>
          <a:ext cx="8572559" cy="6072232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5500726"/>
                <a:gridCol w="1071570"/>
                <a:gridCol w="1000132"/>
                <a:gridCol w="1000131"/>
              </a:tblGrid>
              <a:tr h="29530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программы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Сумма  на 2014г.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46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ВЦП "Развитие малого и среднего предпринимательства"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1828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1824,1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46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ВЦП "Организация мероприятий в сфере обращения с отходами"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2216,1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2215,5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46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ВЦП "Обеспечение доступным и комфортным жильем"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2111,4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2080,2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98,5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6963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ВЦП "Формирование эффективной системы управления и распоряжения муниципальным имуществом"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1343,8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1259,9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93,8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464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ВЦП "Обеспечение </a:t>
                      </a:r>
                      <a:r>
                        <a:rPr lang="ru-RU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сбалансированости</a:t>
                      </a:r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и устойчивости местного бюджета"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12307,2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12307,2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6963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АВЦП "Обеспечение деятельности Финансового отдела Администрации </a:t>
                      </a:r>
                      <a:r>
                        <a:rPr lang="ru-RU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Чемальского</a:t>
                      </a:r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района"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3192,8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3088,5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96,7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46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ВЦП "Развитие системы дошкольного и общего образования"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141972,2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141359,3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01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ВЦП "Развитие систем дополнительного образования физкультурно-спортивной направленности"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3233,8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3233,8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46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ВЦП "Развитие творческой направленности"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2176,6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2176,6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928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АВЦП "Повышение эффективности муниципального управления в Отделе Образования Администрации </a:t>
                      </a:r>
                      <a:r>
                        <a:rPr lang="ru-RU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Чемальского</a:t>
                      </a:r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района"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6785,7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6769,1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5749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ВЦП "Молодежь"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125,4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57,2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45,6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5749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ВЦП "Развитие массового спорта"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2415,1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2378,7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98,5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928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ВЦП "Сохранение и развитие местного народного творчества, библиотечного дела и </a:t>
                      </a:r>
                      <a:r>
                        <a:rPr lang="ru-RU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культурно-досуговой</a:t>
                      </a:r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деятельности"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25655,8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24046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93,7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46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ВЦП "Энергосбережение и повышение энергетической эффективности"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3524,8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3434,5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97,4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46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ВЦП "Развитие системы дополнительного образования"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5408,8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5289,9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97,8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46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ВЦП "Обеспечение доступности услуг сферы культуры и спорта"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10009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10009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840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ВЦП "Профилактика терроризма и экстремизма, обеспечение межнационального и </a:t>
                      </a:r>
                      <a:r>
                        <a:rPr lang="ru-RU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межконфесионального</a:t>
                      </a:r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согласия, другие вопросы в области национальной безопасности"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19,6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19,6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6963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ВЦП «Поддержка социально ориентированных некоммерческих организаций на 2013-2015годы»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492,7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353,7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71,8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46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ВЦП "Развитие электроэнергетики и водоснабжения на 2013-2015 годы"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15748,1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15122,4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96,0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5749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240647,3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237025,2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98,5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928662" y="71414"/>
            <a:ext cx="8001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Сведения о реализуемых муниципальных программах в 2014 году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28596" y="642926"/>
          <a:ext cx="8501121" cy="6000783"/>
        </p:xfrm>
        <a:graphic>
          <a:graphicData uri="http://schemas.openxmlformats.org/drawingml/2006/table">
            <a:tbl>
              <a:tblPr/>
              <a:tblGrid>
                <a:gridCol w="1693679"/>
                <a:gridCol w="730245"/>
                <a:gridCol w="505034"/>
                <a:gridCol w="714380"/>
                <a:gridCol w="500066"/>
                <a:gridCol w="571504"/>
                <a:gridCol w="571504"/>
                <a:gridCol w="642942"/>
                <a:gridCol w="500066"/>
                <a:gridCol w="500066"/>
                <a:gridCol w="571504"/>
                <a:gridCol w="500066"/>
                <a:gridCol w="500065"/>
              </a:tblGrid>
              <a:tr h="178394"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объектов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том числе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89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 федерального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 республиканского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 местного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89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Лимит на 2014г.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исп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Лимит на 2014г.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исп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Лимит на 2014г.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исп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Лимит на 2014г.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исп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9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ВЦП "Обеспечение доступности услуг сферы культуры и спорта"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7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Приобретение спортивного зала в с.Чемал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9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Приобретение культурно-оздоровительного центра в с.Куюс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523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ВЦП "Развитие электроэнергетики и водоснабжения на 2013-2015 годы"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15348,1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14731,3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7512,4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6958,2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1535,7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1473,1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95,9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523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Строительство магистрального водопровода с. Элекмонар микрорайон "Барантал"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92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Электроснабжение микрорайона "Новый Аскат" с.Аскат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92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Электроснабжение микрорайона "Кемчик-2" с.Элекмонар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748,9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92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Электроснабжение микрорайона "Барантал" с.Элекмонар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1161,2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62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25357,1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24740,3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13612,4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13058,2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5444,7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5382,1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42976" y="142852"/>
            <a:ext cx="6715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Расходы бюджета МО "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район" на капитальное строительство объектов 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58" y="1000108"/>
          <a:ext cx="8501122" cy="571807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4679518"/>
                <a:gridCol w="1403855"/>
                <a:gridCol w="1247871"/>
                <a:gridCol w="1169878"/>
              </a:tblGrid>
              <a:tr h="3166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Предусмотрено в бюджете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Исполнено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% исп.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7311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Администрация района всего, в том числе: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898,6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898,6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47500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1.1. Оказание гражданам единовременной материальной помощи в связи с утратой жилья в результате пожара в соответствии с Распоряжением Главы № 3-р от 10.01.2014г.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15,0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15,0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50669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1.2. Мероприятия на предупреждение и ликвидацию чрезвычайной ситуации по устранению аварии в системе водоснабжения </a:t>
                      </a:r>
                      <a:r>
                        <a:rPr lang="ru-RU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с.Толгоек</a:t>
                      </a:r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,  в соответствии с Распоряжением Главы № 34-р от 11.02.2014г.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90,4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90,4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71020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1.3. Мероприятия на предупреждение и ликвидацию чрезвычайной ситуации  связанных с ремонтом навесного пешеходного моста через р.Катунь, соединяющего с.Элекмонар и </a:t>
                      </a:r>
                      <a:r>
                        <a:rPr lang="ru-RU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с.Аюла</a:t>
                      </a:r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в соответствии с Распоряжением Главы № 41-р от 18.02.2014г., Распоряжение Главы № 96-р от 27.03.2014г.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449,2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449,2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63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1.4. Проведение неотложных аварийно- восстановительных работ в том числе утилизация и захоронение органических отходов( корней деревьев, веток, ила, грунта и другого строительного мусора) в соответствии с Распоряжением Главы № 243-р от 15.07.2014г.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63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1.5.Оплата работ по изготовлению смет на срочные аварийно-спасательные и аварийно-восстановительные работы связанные с ликвидации последствий паводка из-за дождей в соответствии с Распоряжением Главы № 293-р от 22.08.2014г.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32,5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32,5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35510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1.6.Оплата работ по утилизации мусора на полигоне ТБО в соответствии с Распоряжением Главы № 303-р от 08.09.2014г.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65,0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65,0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532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1.7.Оплата за горюче-смазочные материалы, использованные на аварийно-спасательные и аварийно-восстановительные работы в соответствии с Распоряжением Главы № 421-р от 02.12.2014г.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131,6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131,6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532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1.8.Оплата за проживание и питания военнослужащих, проводивших демонтаж мостового перехода (ТММ-3)через р.Чемал в соответствии с Распоряжением Главы № 432-р от 15.12.2014г.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24,9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833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Эликмонарское сельское поселение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532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2.1..Оплата за горюче-смазочные материалы, использованные на аварийно-спасательные и аварийно-восстановительные работы в соответствии с Распоряжением Главы № 432-р от 15.12.2014г.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5833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948,6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948,6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42976" y="428605"/>
            <a:ext cx="7500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Сведения об использовании средств  Резервного фонда  МО "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район" за 2014 год (тыс. руб.)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126</TotalTime>
  <Words>1563</Words>
  <Application>Microsoft Office PowerPoint</Application>
  <PresentationFormat>Экран (4:3)</PresentationFormat>
  <Paragraphs>640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Поток</vt:lpstr>
      <vt:lpstr>Слайд</vt:lpstr>
      <vt:lpstr>Бюджет для граждан к Решению Совета депутатов  Чемальского района «Утверждение отчета об исполнении бюджета Муниципального образования «Чемальский район за 2014 год»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 к Решению Совета депутатов  Чемальского района «Утверждение отчета об исполнении бюджета Муниципального образования «Чемальский район за 2014 год»</dc:title>
  <dc:creator>Шмальц МА</dc:creator>
  <cp:lastModifiedBy>Шмальц МА</cp:lastModifiedBy>
  <cp:revision>19</cp:revision>
  <dcterms:modified xsi:type="dcterms:W3CDTF">2015-08-04T09:11:27Z</dcterms:modified>
</cp:coreProperties>
</file>