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diagrams/layout1.xml" ContentType="application/vnd.openxmlformats-officedocument.drawingml.diagram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0" r:id="rId2"/>
    <p:sldId id="276" r:id="rId3"/>
    <p:sldId id="273" r:id="rId4"/>
    <p:sldId id="274" r:id="rId5"/>
    <p:sldId id="257" r:id="rId6"/>
    <p:sldId id="286" r:id="rId7"/>
    <p:sldId id="299" r:id="rId8"/>
    <p:sldId id="300" r:id="rId9"/>
    <p:sldId id="285" r:id="rId10"/>
    <p:sldId id="282" r:id="rId11"/>
    <p:sldId id="283" r:id="rId12"/>
    <p:sldId id="258" r:id="rId13"/>
    <p:sldId id="293" r:id="rId14"/>
    <p:sldId id="294" r:id="rId15"/>
    <p:sldId id="295" r:id="rId16"/>
    <p:sldId id="296" r:id="rId17"/>
    <p:sldId id="262" r:id="rId18"/>
    <p:sldId id="263" r:id="rId19"/>
    <p:sldId id="292" r:id="rId20"/>
    <p:sldId id="266" r:id="rId21"/>
    <p:sldId id="298" r:id="rId22"/>
    <p:sldId id="267" r:id="rId23"/>
    <p:sldId id="268" r:id="rId24"/>
    <p:sldId id="270" r:id="rId25"/>
    <p:sldId id="271" r:id="rId2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CC"/>
    <a:srgbClr val="FFFF99"/>
  </p:clrMru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 horzBarState="maximized">
    <p:restoredLeft sz="34587" autoAdjust="0"/>
    <p:restoredTop sz="94138" autoAdjust="0"/>
  </p:normalViewPr>
  <p:slideViewPr>
    <p:cSldViewPr>
      <p:cViewPr varScale="1">
        <p:scale>
          <a:sx n="116" d="100"/>
          <a:sy n="116" d="100"/>
        </p:scale>
        <p:origin x="-1494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&#1086;&#1090;&#1082;&#1088;&#1099;&#1090;&#1099;&#1081;%20&#1073;&#1102;&#1076;&#1078;&#1077;&#1090;\&#1055;&#1088;&#1086;&#1075;&#1085;&#1086;&#1079;%202017%202.xls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&#1050;&#1085;&#1080;&#1075;&#1072;1" TargetMode="External"/><Relationship Id="rId1" Type="http://schemas.openxmlformats.org/officeDocument/2006/relationships/image" Target="../media/image8.jpeg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&#1050;&#1085;&#1080;&#1075;&#1072;1" TargetMode="External"/><Relationship Id="rId1" Type="http://schemas.openxmlformats.org/officeDocument/2006/relationships/image" Target="../media/image6.jpeg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&#1050;&#1085;&#1080;&#1075;&#1072;1" TargetMode="External"/><Relationship Id="rId1" Type="http://schemas.openxmlformats.org/officeDocument/2006/relationships/image" Target="../media/image9.jpeg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file:///D:\&#1086;&#1090;&#1082;&#1088;&#1099;&#1090;&#1099;&#1081;%20&#1073;&#1102;&#1076;&#1078;&#1077;&#1090;\&#1042;&#1077;&#1076;.&#1089;&#1090;&#1088;.%20-%2016,17.xls" TargetMode="External"/><Relationship Id="rId1" Type="http://schemas.openxmlformats.org/officeDocument/2006/relationships/image" Target="../media/image10.jpe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8"/>
  <c:chart>
    <c:title>
      <c:tx>
        <c:rich>
          <a:bodyPr/>
          <a:lstStyle/>
          <a:p>
            <a:pPr>
              <a:defRPr/>
            </a:pPr>
            <a:r>
              <a:rPr lang="ru-RU" sz="2400" dirty="0"/>
              <a:t>Основные показатели бюджета МО «</a:t>
            </a:r>
            <a:r>
              <a:rPr lang="ru-RU" sz="2400" dirty="0" err="1"/>
              <a:t>Чемальский</a:t>
            </a:r>
            <a:r>
              <a:rPr lang="ru-RU" sz="2400" dirty="0"/>
              <a:t> район» на 2021 год плановый период 2022 и 2023 годов (млн.руб.)</a:t>
            </a:r>
          </a:p>
        </c:rich>
      </c:tx>
      <c:layout/>
      <c:overlay val="1"/>
    </c:title>
    <c:view3D>
      <c:depthPercent val="100"/>
      <c:rAngAx val="1"/>
    </c:view3D>
    <c:plotArea>
      <c:layout>
        <c:manualLayout>
          <c:layoutTarget val="inner"/>
          <c:xMode val="edge"/>
          <c:yMode val="edge"/>
          <c:x val="2.9503366662071658E-2"/>
          <c:y val="0.15584554667892794"/>
          <c:w val="0.95539193028265901"/>
          <c:h val="0.67981339923750461"/>
        </c:manualLayout>
      </c:layout>
      <c:bar3DChart>
        <c:barDir val="col"/>
        <c:grouping val="stacked"/>
        <c:ser>
          <c:idx val="0"/>
          <c:order val="0"/>
          <c:tx>
            <c:strRef>
              <c:f>'прогноз (2)'!$A$6</c:f>
              <c:strCache>
                <c:ptCount val="1"/>
                <c:pt idx="0">
                  <c:v>Доходы местного бюджета,</c:v>
                </c:pt>
              </c:strCache>
            </c:strRef>
          </c:tx>
          <c:spPr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b="1" smtClean="0"/>
                      <a:t>430,4</a:t>
                    </a:r>
                    <a:endParaRPr lang="en-US" b="1" dirty="0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b="1" smtClean="0"/>
                      <a:t>3</a:t>
                    </a:r>
                    <a:r>
                      <a:rPr lang="ru-RU" b="1" smtClean="0"/>
                      <a:t>64,5</a:t>
                    </a:r>
                    <a:endParaRPr lang="en-US" b="1" dirty="0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b="1" smtClean="0"/>
                      <a:t>287,9</a:t>
                    </a:r>
                    <a:endParaRPr lang="en-US" b="1" dirty="0"/>
                  </a:p>
                </c:rich>
              </c:tx>
              <c:showVal val="1"/>
            </c:dLbl>
            <c:showVal val="1"/>
          </c:dLbls>
          <c:cat>
            <c:numRef>
              <c:f>'прогноз (2)'!$B$5:$D$5</c:f>
              <c:numCache>
                <c:formatCode>0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'прогноз (2)'!$B$6:$D$6</c:f>
              <c:numCache>
                <c:formatCode>General</c:formatCode>
                <c:ptCount val="3"/>
                <c:pt idx="0" formatCode="0.0">
                  <c:v>573.70000000000005</c:v>
                </c:pt>
                <c:pt idx="1">
                  <c:v>360.9</c:v>
                </c:pt>
                <c:pt idx="2" formatCode="0.00">
                  <c:v>340.2</c:v>
                </c:pt>
              </c:numCache>
            </c:numRef>
          </c:val>
        </c:ser>
        <c:ser>
          <c:idx val="1"/>
          <c:order val="1"/>
          <c:tx>
            <c:strRef>
              <c:f>'прогноз (2)'!$A$7</c:f>
              <c:strCache>
                <c:ptCount val="1"/>
                <c:pt idx="0">
                  <c:v>Расходы местного бюджета</c:v>
                </c:pt>
              </c:strCache>
            </c:strRef>
          </c:tx>
          <c:dLbls>
            <c:dLbl>
              <c:idx val="0"/>
              <c:layout>
                <c:manualLayout>
                  <c:x val="1.6477857878475801E-2"/>
                  <c:y val="1.1111111111111129E-2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smtClean="0"/>
                      <a:t>436,9</a:t>
                    </a:r>
                    <a:endParaRPr lang="en-US" b="1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9.6120837624442314E-3"/>
                  <c:y val="1.6666666666666618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366,3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9.6120837624442314E-3"/>
                  <c:y val="2.4074074074074209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287,9</a:t>
                    </a:r>
                    <a:endParaRPr lang="en-US" dirty="0"/>
                  </a:p>
                </c:rich>
              </c:tx>
              <c:showVal val="1"/>
            </c:dLbl>
            <c:showVal val="1"/>
          </c:dLbls>
          <c:cat>
            <c:numRef>
              <c:f>'прогноз (2)'!$B$5:$D$5</c:f>
              <c:numCache>
                <c:formatCode>0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'прогноз (2)'!$B$7:$D$7</c:f>
              <c:numCache>
                <c:formatCode>General</c:formatCode>
                <c:ptCount val="3"/>
                <c:pt idx="0" formatCode="0.0">
                  <c:v>584.5</c:v>
                </c:pt>
                <c:pt idx="1">
                  <c:v>367.1</c:v>
                </c:pt>
                <c:pt idx="2">
                  <c:v>346.6</c:v>
                </c:pt>
              </c:numCache>
            </c:numRef>
          </c:val>
        </c:ser>
        <c:dLbls>
          <c:showVal val="1"/>
        </c:dLbls>
        <c:gapWidth val="80"/>
        <c:gapDepth val="120"/>
        <c:shape val="pyramid"/>
        <c:axId val="48149632"/>
        <c:axId val="48151552"/>
        <c:axId val="0"/>
      </c:bar3DChart>
      <c:catAx>
        <c:axId val="48149632"/>
        <c:scaling>
          <c:orientation val="minMax"/>
        </c:scaling>
        <c:delete val="1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2021</a:t>
                </a:r>
              </a:p>
            </c:rich>
          </c:tx>
          <c:layout>
            <c:manualLayout>
              <c:xMode val="edge"/>
              <c:yMode val="edge"/>
              <c:x val="0.18619265794659293"/>
              <c:y val="0.84219058034412364"/>
            </c:manualLayout>
          </c:layout>
        </c:title>
        <c:numFmt formatCode="0" sourceLinked="1"/>
        <c:majorTickMark val="none"/>
        <c:tickLblPos val="nextTo"/>
        <c:crossAx val="48151552"/>
        <c:crosses val="autoZero"/>
        <c:auto val="1"/>
        <c:lblAlgn val="ctr"/>
        <c:lblOffset val="100"/>
        <c:tickMarkSkip val="1"/>
      </c:catAx>
      <c:valAx>
        <c:axId val="48151552"/>
        <c:scaling>
          <c:orientation val="minMax"/>
          <c:min val="0"/>
        </c:scaling>
        <c:delete val="1"/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ru-RU"/>
                  <a:t>2022</a:t>
                </a:r>
              </a:p>
            </c:rich>
          </c:tx>
          <c:layout>
            <c:manualLayout>
              <c:xMode val="edge"/>
              <c:yMode val="edge"/>
              <c:x val="0.46387656743730987"/>
              <c:y val="0.84230096237970264"/>
            </c:manualLayout>
          </c:layout>
        </c:title>
        <c:numFmt formatCode="General" sourceLinked="0"/>
        <c:majorTickMark val="in"/>
        <c:minorTickMark val="out"/>
        <c:tickLblPos val="none"/>
        <c:crossAx val="48149632"/>
        <c:crosses val="autoZero"/>
        <c:crossBetween val="between"/>
      </c:valAx>
    </c:plotArea>
    <c:legend>
      <c:legendPos val="b"/>
      <c:layout/>
    </c:legend>
    <c:plotVisOnly val="1"/>
    <c:dispBlanksAs val="gap"/>
  </c:chart>
  <c:spPr>
    <a:effectLst>
      <a:glow rad="63500">
        <a:schemeClr val="accent1">
          <a:satMod val="175000"/>
          <a:alpha val="40000"/>
        </a:schemeClr>
      </a:glow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 algn="ctr" rtl="0">
        <a:defRPr lang="ru-RU" sz="2400" b="1" i="0" u="none" strike="noStrike" kern="1200" baseline="0" dirty="0" smtClean="0">
          <a:solidFill>
            <a:prstClr val="black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pPr>
      <a:endParaRPr lang="ru-RU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view3D>
      <c:rAngAx val="1"/>
    </c:view3D>
    <c:plotArea>
      <c:layout>
        <c:manualLayout>
          <c:layoutTarget val="inner"/>
          <c:xMode val="edge"/>
          <c:yMode val="edge"/>
          <c:x val="0.14399648839849105"/>
          <c:y val="5.1400578759967307E-2"/>
          <c:w val="0.50967957130358843"/>
          <c:h val="0.79822506561679785"/>
        </c:manualLayout>
      </c:layout>
      <c:bar3DChart>
        <c:barDir val="col"/>
        <c:grouping val="clustered"/>
        <c:ser>
          <c:idx val="0"/>
          <c:order val="0"/>
          <c:tx>
            <c:strRef>
              <c:f>Лист1!$A$3</c:f>
              <c:strCache>
                <c:ptCount val="1"/>
                <c:pt idx="0">
                  <c:v>Налоговые доходы</c:v>
                </c:pt>
              </c:strCache>
            </c:strRef>
          </c:tx>
          <c:dLbls>
            <c:dLbl>
              <c:idx val="0"/>
              <c:layout>
                <c:manualLayout>
                  <c:x val="8.6720260242721479E-3"/>
                  <c:y val="0"/>
                </c:manualLayout>
              </c:layout>
              <c:showVal val="1"/>
            </c:dLbl>
            <c:dLbl>
              <c:idx val="1"/>
              <c:layout>
                <c:manualLayout>
                  <c:x val="7.2266883535600989E-3"/>
                  <c:y val="0"/>
                </c:manualLayout>
              </c:layout>
              <c:showVal val="1"/>
            </c:dLbl>
            <c:dLbl>
              <c:idx val="2"/>
              <c:layout>
                <c:manualLayout>
                  <c:x val="2.8906753414240393E-3"/>
                  <c:y val="0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Val val="1"/>
          </c:dLbls>
          <c:cat>
            <c:numRef>
              <c:f>Лист1!$B$2:$D$2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Лист1!$B$3:$D$3</c:f>
              <c:numCache>
                <c:formatCode>_-* #,##0.0_р_._-;\-* #,##0.0_р_._-;_-* "-"??_р_._-;_-@_-</c:formatCode>
                <c:ptCount val="3"/>
                <c:pt idx="0">
                  <c:v>119.05</c:v>
                </c:pt>
                <c:pt idx="1">
                  <c:v>114.754</c:v>
                </c:pt>
                <c:pt idx="2">
                  <c:v>123.70399999999999</c:v>
                </c:pt>
              </c:numCache>
            </c:numRef>
          </c:val>
          <c:shape val="coneToMax"/>
        </c:ser>
        <c:ser>
          <c:idx val="1"/>
          <c:order val="1"/>
          <c:tx>
            <c:strRef>
              <c:f>Лист1!$A$4</c:f>
              <c:strCache>
                <c:ptCount val="1"/>
                <c:pt idx="0">
                  <c:v>Неналоговые доходы</c:v>
                </c:pt>
              </c:strCache>
            </c:strRef>
          </c:tx>
          <c:dLbls>
            <c:dLbl>
              <c:idx val="0"/>
              <c:layout>
                <c:manualLayout>
                  <c:x val="4.3360130121360583E-3"/>
                  <c:y val="-6.5843160554658669E-3"/>
                </c:manualLayout>
              </c:layout>
              <c:showVal val="1"/>
            </c:dLbl>
            <c:dLbl>
              <c:idx val="1"/>
              <c:layout>
                <c:manualLayout>
                  <c:x val="4.3360130121361138E-3"/>
                  <c:y val="-6.5843160554658669E-3"/>
                </c:manualLayout>
              </c:layout>
              <c:showVal val="1"/>
            </c:dLbl>
            <c:dLbl>
              <c:idx val="2"/>
              <c:layout>
                <c:manualLayout>
                  <c:x val="1.4453376707120197E-3"/>
                  <c:y val="-8.7790880739544858E-3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Val val="1"/>
          </c:dLbls>
          <c:cat>
            <c:numRef>
              <c:f>Лист1!$B$2:$D$2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Лист1!$B$4:$D$4</c:f>
              <c:numCache>
                <c:formatCode>_-* #,##0.0_р_._-;\-* #,##0.0_р_._-;_-* "-"??_р_._-;_-@_-</c:formatCode>
                <c:ptCount val="3"/>
                <c:pt idx="0">
                  <c:v>21.027999999999999</c:v>
                </c:pt>
                <c:pt idx="1">
                  <c:v>19.879000000000001</c:v>
                </c:pt>
                <c:pt idx="2">
                  <c:v>19.28599999999998</c:v>
                </c:pt>
              </c:numCache>
            </c:numRef>
          </c:val>
        </c:ser>
        <c:ser>
          <c:idx val="2"/>
          <c:order val="2"/>
          <c:tx>
            <c:strRef>
              <c:f>Лист1!$A$5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dLbls>
            <c:dLbl>
              <c:idx val="0"/>
              <c:layout>
                <c:manualLayout>
                  <c:x val="4.3360130121360583E-3"/>
                  <c:y val="-8.7790880739544858E-3"/>
                </c:manualLayout>
              </c:layout>
              <c:tx>
                <c:rich>
                  <a:bodyPr/>
                  <a:lstStyle/>
                  <a:p>
                    <a:r>
                      <a:rPr lang="en-US" sz="1050" b="1" dirty="0"/>
                      <a:t> 290,4   </a:t>
                    </a:r>
                  </a:p>
                </c:rich>
              </c:tx>
              <c:showVal val="1"/>
            </c:dLbl>
            <c:dLbl>
              <c:idx val="1"/>
              <c:layout>
                <c:manualLayout>
                  <c:x val="2.8906753414240393E-3"/>
                  <c:y val="-1.0973860092443105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 </a:t>
                    </a:r>
                    <a:r>
                      <a:rPr lang="en-US" sz="1050" b="1" dirty="0"/>
                      <a:t>229,9   </a:t>
                    </a:r>
                  </a:p>
                </c:rich>
              </c:tx>
              <c:showVal val="1"/>
            </c:dLbl>
            <c:dLbl>
              <c:idx val="2"/>
              <c:layout>
                <c:manualLayout>
                  <c:x val="7.2266883535600989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sz="1050" b="1" dirty="0"/>
                      <a:t> 144,9   </a:t>
                    </a:r>
                  </a:p>
                </c:rich>
              </c:tx>
              <c:showVal val="1"/>
            </c:dLbl>
            <c:delete val="1"/>
          </c:dLbls>
          <c:cat>
            <c:numRef>
              <c:f>Лист1!$B$2:$D$2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Лист1!$B$5:$D$5</c:f>
              <c:numCache>
                <c:formatCode>_-* #,##0.0_р_._-;\-* #,##0.0_р_._-;_-* "-"??_р_._-;_-@_-</c:formatCode>
                <c:ptCount val="3"/>
                <c:pt idx="0">
                  <c:v>290.363</c:v>
                </c:pt>
                <c:pt idx="1">
                  <c:v>229.85800000000012</c:v>
                </c:pt>
                <c:pt idx="2">
                  <c:v>144.93700000000001</c:v>
                </c:pt>
              </c:numCache>
            </c:numRef>
          </c:val>
        </c:ser>
        <c:shape val="cylinder"/>
        <c:axId val="48519808"/>
        <c:axId val="48554368"/>
        <c:axId val="0"/>
      </c:bar3DChart>
      <c:catAx>
        <c:axId val="4851980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endParaRPr lang="ru-RU"/>
          </a:p>
        </c:txPr>
        <c:crossAx val="48554368"/>
        <c:crosses val="autoZero"/>
        <c:auto val="1"/>
        <c:lblAlgn val="ctr"/>
        <c:lblOffset val="100"/>
      </c:catAx>
      <c:valAx>
        <c:axId val="48554368"/>
        <c:scaling>
          <c:orientation val="minMax"/>
        </c:scaling>
        <c:axPos val="l"/>
        <c:majorGridlines/>
        <c:numFmt formatCode="_-* #,##0.0_р_._-;\-* #,##0.0_р_._-;_-* &quot;-&quot;??_р_._-;_-@_-" sourceLinked="1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48519808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2800" b="1"/>
          </a:pPr>
          <a:endParaRPr lang="ru-RU"/>
        </a:p>
      </c:txPr>
    </c:legend>
    <c:plotVisOnly val="1"/>
  </c:chart>
  <c:spPr>
    <a:blipFill dpi="0" rotWithShape="1">
      <a:blip xmlns:r="http://schemas.openxmlformats.org/officeDocument/2006/relationships" r:embed="rId1">
        <a:alphaModFix amt="26000"/>
      </a:blip>
      <a:srcRect/>
      <a:stretch>
        <a:fillRect/>
      </a:stretch>
    </a:blipFill>
  </c:spPr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5"/>
  <c:chart>
    <c:title>
      <c:layout/>
      <c:txPr>
        <a:bodyPr/>
        <a:lstStyle/>
        <a:p>
          <a:pPr>
            <a:defRPr sz="3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defRPr>
          </a:pPr>
          <a:endParaRPr lang="ru-RU"/>
        </a:p>
      </c:txPr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Лист2!$B$1</c:f>
              <c:strCache>
                <c:ptCount val="1"/>
                <c:pt idx="0">
                  <c:v>2021</c:v>
                </c:pt>
              </c:strCache>
            </c:strRef>
          </c:tx>
          <c:dLbls>
            <c:txPr>
              <a:bodyPr/>
              <a:lstStyle/>
              <a:p>
                <a:pPr>
                  <a:def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showPercent val="1"/>
          </c:dLbls>
          <c:cat>
            <c:strRef>
              <c:f>Лист2!$A$2:$A$3</c:f>
              <c:strCache>
                <c:ptCount val="2"/>
                <c:pt idx="0">
                  <c:v>Налоговые и неналоговые доходы</c:v>
                </c:pt>
                <c:pt idx="1">
                  <c:v>Безвозмездные поступления</c:v>
                </c:pt>
              </c:strCache>
            </c:strRef>
          </c:cat>
          <c:val>
            <c:numRef>
              <c:f>Лист2!$B$2:$B$3</c:f>
              <c:numCache>
                <c:formatCode>0%</c:formatCode>
                <c:ptCount val="2"/>
                <c:pt idx="0">
                  <c:v>0.33000000000000035</c:v>
                </c:pt>
                <c:pt idx="1">
                  <c:v>0.67000000000000071</c:v>
                </c:pt>
              </c:numCache>
            </c:numRef>
          </c:val>
        </c:ser>
        <c:dLbls>
          <c:showPercent val="1"/>
        </c:dLbls>
      </c:pie3DChart>
    </c:plotArea>
    <c:legend>
      <c:legendPos val="t"/>
      <c:layout>
        <c:manualLayout>
          <c:xMode val="edge"/>
          <c:yMode val="edge"/>
          <c:x val="5.6776188457658472E-2"/>
          <c:y val="0.22881073951112033"/>
          <c:w val="0.86975483285850996"/>
          <c:h val="0.22409207501851125"/>
        </c:manualLayout>
      </c:layout>
      <c:txPr>
        <a:bodyPr/>
        <a:lstStyle/>
        <a:p>
          <a:pPr>
            <a:defRPr sz="1600"/>
          </a:pPr>
          <a:endParaRPr lang="ru-RU"/>
        </a:p>
      </c:txPr>
    </c:legend>
    <c:plotVisOnly val="1"/>
  </c:chart>
  <c:spPr>
    <a:solidFill>
      <a:schemeClr val="tx2">
        <a:lumMod val="20000"/>
        <a:lumOff val="80000"/>
      </a:schemeClr>
    </a:solidFill>
    <a:ln>
      <a:solidFill>
        <a:schemeClr val="accent4">
          <a:lumMod val="60000"/>
          <a:lumOff val="40000"/>
        </a:schemeClr>
      </a:solidFill>
    </a:ln>
  </c:sp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4"/>
  <c:chart>
    <c:title>
      <c:tx>
        <c:rich>
          <a:bodyPr/>
          <a:lstStyle/>
          <a:p>
            <a:pPr>
              <a:defRPr/>
            </a:pPr>
            <a:r>
              <a:rPr lang="en-US" sz="3600" b="1" i="0" u="none" strike="noStrike" kern="1200" baseline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2022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Лист3!$B$1</c:f>
              <c:strCache>
                <c:ptCount val="1"/>
                <c:pt idx="0">
                  <c:v>2022</c:v>
                </c:pt>
              </c:strCache>
            </c:strRef>
          </c:tx>
          <c:dLbls>
            <c:txPr>
              <a:bodyPr/>
              <a:lstStyle/>
              <a:p>
                <a:pPr>
                  <a:def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showPercent val="1"/>
          </c:dLbls>
          <c:cat>
            <c:strRef>
              <c:f>Лист3!$A$2:$A$3</c:f>
              <c:strCache>
                <c:ptCount val="2"/>
                <c:pt idx="0">
                  <c:v>Налоговые и неналоговые доходы</c:v>
                </c:pt>
                <c:pt idx="1">
                  <c:v>Безвозмездные поступления</c:v>
                </c:pt>
              </c:strCache>
            </c:strRef>
          </c:cat>
          <c:val>
            <c:numRef>
              <c:f>Лист3!$B$2:$B$3</c:f>
              <c:numCache>
                <c:formatCode>0%</c:formatCode>
                <c:ptCount val="2"/>
                <c:pt idx="0">
                  <c:v>0.37000000000000022</c:v>
                </c:pt>
                <c:pt idx="1">
                  <c:v>0.63000000000000045</c:v>
                </c:pt>
              </c:numCache>
            </c:numRef>
          </c:val>
        </c:ser>
        <c:dLbls>
          <c:showPercent val="1"/>
        </c:dLbls>
      </c:pie3DChart>
    </c:plotArea>
    <c:legend>
      <c:legendPos val="t"/>
      <c:layout>
        <c:manualLayout>
          <c:xMode val="edge"/>
          <c:yMode val="edge"/>
          <c:x val="4.8834887128232432E-2"/>
          <c:y val="0.22989880431612728"/>
          <c:w val="0.90465454115612298"/>
          <c:h val="0.20671143190434546"/>
        </c:manualLayout>
      </c:layout>
      <c:txPr>
        <a:bodyPr/>
        <a:lstStyle/>
        <a:p>
          <a:pPr>
            <a:defRPr lang="ru-RU" sz="1600" b="0" i="0" u="none" strike="noStrike" kern="1200" baseline="0">
              <a:solidFill>
                <a:prstClr val="black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</c:chart>
  <c:spPr>
    <a:solidFill>
      <a:schemeClr val="accent4">
        <a:lumMod val="20000"/>
        <a:lumOff val="80000"/>
      </a:schemeClr>
    </a:solidFill>
  </c:sp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3"/>
  <c:chart>
    <c:title>
      <c:tx>
        <c:rich>
          <a:bodyPr/>
          <a:lstStyle/>
          <a:p>
            <a:pPr>
              <a:defRPr/>
            </a:pPr>
            <a:r>
              <a:rPr lang="en-US" sz="3600" b="1" i="0" u="none" strike="noStrike" kern="1200" baseline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2023</a:t>
            </a:r>
          </a:p>
        </c:rich>
      </c:tx>
      <c:layout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0.11019636549369979"/>
          <c:y val="0.30413589967920707"/>
          <c:w val="0.81863181248007044"/>
          <c:h val="0.65737445319335175"/>
        </c:manualLayout>
      </c:layout>
      <c:pie3DChart>
        <c:varyColors val="1"/>
        <c:ser>
          <c:idx val="0"/>
          <c:order val="0"/>
          <c:tx>
            <c:strRef>
              <c:f>Лист4!$B$1</c:f>
              <c:strCache>
                <c:ptCount val="1"/>
                <c:pt idx="0">
                  <c:v>2023</c:v>
                </c:pt>
              </c:strCache>
            </c:strRef>
          </c:tx>
          <c:dLbls>
            <c:txPr>
              <a:bodyPr/>
              <a:lstStyle/>
              <a:p>
                <a:pPr>
                  <a:defRPr sz="18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Лист4!$A$2:$A$3</c:f>
              <c:strCache>
                <c:ptCount val="2"/>
                <c:pt idx="0">
                  <c:v>Налоговые и неналоговые доходы</c:v>
                </c:pt>
                <c:pt idx="1">
                  <c:v>Безвозмездные поступления</c:v>
                </c:pt>
              </c:strCache>
            </c:strRef>
          </c:cat>
          <c:val>
            <c:numRef>
              <c:f>Лист4!$B$2:$B$3</c:f>
              <c:numCache>
                <c:formatCode>0%</c:formatCode>
                <c:ptCount val="2"/>
                <c:pt idx="0">
                  <c:v>0.5</c:v>
                </c:pt>
                <c:pt idx="1">
                  <c:v>0.5</c:v>
                </c:pt>
              </c:numCache>
            </c:numRef>
          </c:val>
        </c:ser>
        <c:dLbls>
          <c:showPercent val="1"/>
        </c:dLbls>
      </c:pie3DChart>
    </c:plotArea>
    <c:legend>
      <c:legendPos val="t"/>
      <c:layout>
        <c:manualLayout>
          <c:xMode val="edge"/>
          <c:yMode val="edge"/>
          <c:x val="0"/>
          <c:y val="0.21841673957422017"/>
          <c:w val="0.97741083250310956"/>
          <c:h val="0.20678856809565468"/>
        </c:manualLayout>
      </c:layout>
      <c:txPr>
        <a:bodyPr/>
        <a:lstStyle/>
        <a:p>
          <a:pPr>
            <a:defRPr sz="1600"/>
          </a:pPr>
          <a:endParaRPr lang="ru-RU"/>
        </a:p>
      </c:txPr>
    </c:legend>
    <c:plotVisOnly val="1"/>
  </c:chart>
  <c:spPr>
    <a:solidFill>
      <a:schemeClr val="accent3">
        <a:lumMod val="20000"/>
        <a:lumOff val="80000"/>
      </a:schemeClr>
    </a:solidFill>
  </c:sp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Структура налоговых доходов</a:t>
            </a:r>
            <a:r>
              <a:rPr lang="ru-RU" sz="2400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aseline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2021 год (тыс.руб.) 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c:rich>
      </c:tx>
      <c:layout>
        <c:manualLayout>
          <c:xMode val="edge"/>
          <c:yMode val="edge"/>
          <c:x val="0.14189063867016624"/>
          <c:y val="0"/>
        </c:manualLayout>
      </c:layout>
    </c:title>
    <c:view3D>
      <c:rotX val="75"/>
      <c:perspective val="30"/>
    </c:view3D>
    <c:plotArea>
      <c:layout>
        <c:manualLayout>
          <c:layoutTarget val="inner"/>
          <c:xMode val="edge"/>
          <c:yMode val="edge"/>
          <c:x val="3.888888888888889E-2"/>
          <c:y val="0.13139938757655301"/>
          <c:w val="0.96111111111111114"/>
          <c:h val="0.8686006124234481"/>
        </c:manualLayout>
      </c:layout>
      <c:pie3D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-0.21075375308523794"/>
                  <c:y val="-3.4260819799528074E-2"/>
                </c:manualLayout>
              </c:layout>
              <c:tx>
                <c:rich>
                  <a:bodyPr/>
                  <a:lstStyle/>
                  <a:p>
                    <a:pPr>
                      <a:defRPr sz="1050" b="1">
                        <a:solidFill>
                          <a:schemeClr val="bg1"/>
                        </a:solidFill>
                      </a:defRPr>
                    </a:pPr>
                    <a:r>
                      <a:rPr lang="ru-RU" sz="1600" dirty="0">
                        <a:solidFill>
                          <a:schemeClr val="bg1"/>
                        </a:solidFill>
                      </a:rPr>
                      <a:t>НДФЛ </a:t>
                    </a:r>
                    <a:r>
                      <a:rPr lang="ru-RU" sz="1600" dirty="0" smtClean="0">
                        <a:solidFill>
                          <a:schemeClr val="bg1"/>
                        </a:solidFill>
                      </a:rPr>
                      <a:t>68 172,5 (57%)</a:t>
                    </a:r>
                    <a:endParaRPr lang="ru-RU" sz="1600" dirty="0">
                      <a:solidFill>
                        <a:schemeClr val="bg1"/>
                      </a:solidFill>
                    </a:endParaRPr>
                  </a:p>
                </c:rich>
              </c:tx>
              <c:numFmt formatCode="General" sourceLinked="0"/>
              <c:spPr>
                <a:ln w="12700">
                  <a:prstDash val="solid"/>
                </a:ln>
                <a:effectLst>
                  <a:outerShdw blurRad="50800" dist="50800" dir="5400000" algn="ctr" rotWithShape="0">
                    <a:schemeClr val="tx1"/>
                  </a:outerShdw>
                </a:effectLst>
              </c:spPr>
              <c:showVal val="1"/>
              <c:showCatName val="1"/>
              <c:showPercent val="1"/>
              <c:separator> </c:separator>
            </c:dLbl>
            <c:dLbl>
              <c:idx val="1"/>
              <c:layout/>
              <c:tx>
                <c:rich>
                  <a:bodyPr/>
                  <a:lstStyle/>
                  <a:p>
                    <a:pPr>
                      <a:defRPr sz="1050" b="1">
                        <a:solidFill>
                          <a:schemeClr val="bg1"/>
                        </a:solidFill>
                      </a:defRPr>
                    </a:pPr>
                    <a:r>
                      <a:rPr lang="ru-RU" sz="1050">
                        <a:solidFill>
                          <a:schemeClr val="bg1"/>
                        </a:solidFill>
                      </a:rPr>
                      <a:t>Акцизы 
</a:t>
                    </a:r>
                    <a:r>
                      <a:rPr lang="ru-RU" sz="1050" smtClean="0">
                        <a:solidFill>
                          <a:schemeClr val="bg1"/>
                        </a:solidFill>
                      </a:rPr>
                      <a:t>5 975,6</a:t>
                    </a:r>
                    <a:r>
                      <a:rPr lang="ru-RU" sz="1050">
                        <a:solidFill>
                          <a:schemeClr val="bg1"/>
                        </a:solidFill>
                      </a:rPr>
                      <a:t>
</a:t>
                    </a:r>
                    <a:r>
                      <a:rPr lang="ru-RU" sz="1050" smtClean="0">
                        <a:solidFill>
                          <a:schemeClr val="bg1"/>
                        </a:solidFill>
                      </a:rPr>
                      <a:t>(5%)</a:t>
                    </a:r>
                    <a:endParaRPr lang="ru-RU" sz="1050">
                      <a:solidFill>
                        <a:schemeClr val="bg1"/>
                      </a:solidFill>
                    </a:endParaRPr>
                  </a:p>
                </c:rich>
              </c:tx>
              <c:numFmt formatCode="General" sourceLinked="0"/>
              <c:spPr>
                <a:ln w="12700">
                  <a:prstDash val="solid"/>
                </a:ln>
                <a:effectLst>
                  <a:outerShdw blurRad="50800" dist="50800" dir="5400000" algn="ctr" rotWithShape="0">
                    <a:schemeClr val="tx1"/>
                  </a:outerShdw>
                </a:effectLst>
              </c:spPr>
              <c:showVal val="1"/>
              <c:showCatName val="1"/>
              <c:showPercent val="1"/>
            </c:dLbl>
            <c:dLbl>
              <c:idx val="2"/>
              <c:layout/>
              <c:tx>
                <c:rich>
                  <a:bodyPr/>
                  <a:lstStyle/>
                  <a:p>
                    <a:pPr>
                      <a:defRPr sz="1050" b="1">
                        <a:solidFill>
                          <a:schemeClr val="bg1"/>
                        </a:solidFill>
                      </a:defRPr>
                    </a:pPr>
                    <a:r>
                      <a:rPr lang="ru-RU" sz="1400" dirty="0">
                        <a:solidFill>
                          <a:schemeClr val="bg1"/>
                        </a:solidFill>
                      </a:rPr>
                      <a:t>Налоги на совокупный доход</a:t>
                    </a:r>
                    <a:r>
                      <a:rPr lang="ru-RU" sz="1050" dirty="0">
                        <a:solidFill>
                          <a:schemeClr val="bg1"/>
                        </a:solidFill>
                      </a:rPr>
                      <a:t>
</a:t>
                    </a:r>
                    <a:r>
                      <a:rPr lang="ru-RU" sz="1050" dirty="0" smtClean="0">
                        <a:solidFill>
                          <a:schemeClr val="bg1"/>
                        </a:solidFill>
                      </a:rPr>
                      <a:t>29 737,8</a:t>
                    </a:r>
                    <a:r>
                      <a:rPr lang="ru-RU" sz="1050" dirty="0">
                        <a:solidFill>
                          <a:schemeClr val="bg1"/>
                        </a:solidFill>
                      </a:rPr>
                      <a:t>
</a:t>
                    </a:r>
                    <a:r>
                      <a:rPr lang="ru-RU" sz="1050" dirty="0" smtClean="0">
                        <a:solidFill>
                          <a:schemeClr val="bg1"/>
                        </a:solidFill>
                      </a:rPr>
                      <a:t>(25%)</a:t>
                    </a:r>
                    <a:endParaRPr lang="ru-RU" sz="1050" dirty="0">
                      <a:solidFill>
                        <a:schemeClr val="bg1"/>
                      </a:solidFill>
                    </a:endParaRPr>
                  </a:p>
                </c:rich>
              </c:tx>
              <c:numFmt formatCode="General" sourceLinked="0"/>
              <c:spPr>
                <a:ln w="12700">
                  <a:prstDash val="solid"/>
                </a:ln>
                <a:effectLst>
                  <a:outerShdw blurRad="50800" dist="50800" dir="5400000" algn="ctr" rotWithShape="0">
                    <a:schemeClr val="tx1"/>
                  </a:outerShdw>
                </a:effectLst>
              </c:spPr>
              <c:showVal val="1"/>
              <c:showCatName val="1"/>
              <c:showPercent val="1"/>
            </c:dLbl>
            <c:dLbl>
              <c:idx val="3"/>
              <c:layout>
                <c:manualLayout>
                  <c:x val="0.10232491251093613"/>
                  <c:y val="0.1460962846414974"/>
                </c:manualLayout>
              </c:layout>
              <c:tx>
                <c:rich>
                  <a:bodyPr/>
                  <a:lstStyle/>
                  <a:p>
                    <a:pPr>
                      <a:defRPr sz="1050" b="1">
                        <a:solidFill>
                          <a:schemeClr val="bg1"/>
                        </a:solidFill>
                        <a:effectLst/>
                      </a:defRPr>
                    </a:pPr>
                    <a:r>
                      <a:rPr lang="ru-RU" dirty="0">
                        <a:solidFill>
                          <a:schemeClr val="bg1"/>
                        </a:solidFill>
                        <a:effectLst/>
                      </a:rPr>
                      <a:t>Налог на имущество организаций
</a:t>
                    </a:r>
                    <a:r>
                      <a:rPr lang="ru-RU" dirty="0" smtClean="0">
                        <a:solidFill>
                          <a:schemeClr val="bg1"/>
                        </a:solidFill>
                        <a:effectLst/>
                      </a:rPr>
                      <a:t>13 006,9</a:t>
                    </a:r>
                    <a:r>
                      <a:rPr lang="ru-RU" dirty="0">
                        <a:solidFill>
                          <a:schemeClr val="bg1"/>
                        </a:solidFill>
                        <a:effectLst/>
                      </a:rPr>
                      <a:t>
</a:t>
                    </a:r>
                    <a:r>
                      <a:rPr lang="ru-RU" dirty="0" smtClean="0">
                        <a:solidFill>
                          <a:schemeClr val="bg1"/>
                        </a:solidFill>
                        <a:effectLst/>
                      </a:rPr>
                      <a:t>(11%)</a:t>
                    </a:r>
                    <a:endParaRPr lang="ru-RU" dirty="0">
                      <a:solidFill>
                        <a:schemeClr val="bg1"/>
                      </a:solidFill>
                      <a:effectLst/>
                    </a:endParaRPr>
                  </a:p>
                </c:rich>
              </c:tx>
              <c:numFmt formatCode="General" sourceLinked="0"/>
              <c:spPr>
                <a:ln w="12700">
                  <a:prstDash val="solid"/>
                </a:ln>
                <a:effectLst>
                  <a:outerShdw blurRad="50800" dist="50800" dir="5400000" algn="ctr" rotWithShape="0">
                    <a:schemeClr val="tx1"/>
                  </a:outerShdw>
                </a:effectLst>
              </c:spPr>
              <c:showVal val="1"/>
              <c:showCatName val="1"/>
              <c:showPercent val="1"/>
            </c:dLbl>
            <c:dLbl>
              <c:idx val="4"/>
              <c:layout>
                <c:manualLayout>
                  <c:x val="-5.067279090113741E-2"/>
                  <c:y val="1.3099369845162214E-2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ru-RU" sz="1050" b="1" i="0" u="none" strike="noStrike" kern="1200" baseline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sz="1050" b="1" i="0" u="none" strike="noStrike" kern="12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rPr>
                      <a:t>НДПИ
185
0%</a:t>
                    </a:r>
                  </a:p>
                </c:rich>
              </c:tx>
              <c:numFmt formatCode="General" sourceLinked="0"/>
              <c:spPr>
                <a:solidFill>
                  <a:schemeClr val="accent5"/>
                </a:solidFill>
                <a:ln w="12700">
                  <a:prstDash val="solid"/>
                </a:ln>
                <a:effectLst>
                  <a:outerShdw blurRad="50800" dist="50800" dir="5400000" algn="ctr" rotWithShape="0">
                    <a:schemeClr val="tx1"/>
                  </a:outerShdw>
                </a:effectLst>
              </c:spPr>
              <c:showVal val="1"/>
              <c:showCatName val="1"/>
              <c:showPercent val="1"/>
            </c:dLbl>
            <c:dLbl>
              <c:idx val="5"/>
              <c:layout>
                <c:manualLayout>
                  <c:x val="0.13937532808398942"/>
                  <c:y val="2.4074844111604887E-2"/>
                </c:manualLayout>
              </c:layout>
              <c:tx>
                <c:rich>
                  <a:bodyPr/>
                  <a:lstStyle/>
                  <a:p>
                    <a:pPr>
                      <a:defRPr sz="1050">
                        <a:solidFill>
                          <a:schemeClr val="tx1"/>
                        </a:solidFill>
                      </a:defRPr>
                    </a:pPr>
                    <a:r>
                      <a:rPr lang="ru-RU" sz="1050" b="1" dirty="0">
                        <a:solidFill>
                          <a:schemeClr val="bg1"/>
                        </a:solidFill>
                      </a:rPr>
                      <a:t>Государственная пошлина
1972,2
2%</a:t>
                    </a:r>
                  </a:p>
                </c:rich>
              </c:tx>
              <c:numFmt formatCode="General" sourceLinked="0"/>
              <c:spPr>
                <a:solidFill>
                  <a:schemeClr val="accent6"/>
                </a:solidFill>
                <a:ln w="12700">
                  <a:prstDash val="solid"/>
                </a:ln>
                <a:effectLst>
                  <a:outerShdw blurRad="50800" dist="50800" dir="5400000" algn="ctr" rotWithShape="0">
                    <a:schemeClr val="tx1"/>
                  </a:outerShdw>
                </a:effectLst>
              </c:spPr>
              <c:showVal val="1"/>
              <c:showCatName val="1"/>
              <c:showPercent val="1"/>
            </c:dLbl>
            <c:numFmt formatCode="General" sourceLinked="0"/>
            <c:spPr>
              <a:ln w="12700">
                <a:prstDash val="solid"/>
              </a:ln>
              <a:effectLst>
                <a:outerShdw blurRad="50800" dist="50800" dir="5400000" algn="ctr" rotWithShape="0">
                  <a:schemeClr val="tx1"/>
                </a:outerShdw>
              </a:effectLst>
            </c:spPr>
            <c:txPr>
              <a:bodyPr/>
              <a:lstStyle/>
              <a:p>
                <a:pPr>
                  <a:defRPr sz="1050"/>
                </a:pPr>
                <a:endParaRPr lang="ru-RU"/>
              </a:p>
            </c:txPr>
            <c:showVal val="1"/>
            <c:showCatName val="1"/>
            <c:showPercent val="1"/>
            <c:showLeaderLines val="1"/>
          </c:dLbls>
          <c:cat>
            <c:strRef>
              <c:f>Лист5!$A$2:$A$7</c:f>
              <c:strCache>
                <c:ptCount val="6"/>
                <c:pt idx="0">
                  <c:v>НДФЛ</c:v>
                </c:pt>
                <c:pt idx="1">
                  <c:v>Акцизы </c:v>
                </c:pt>
                <c:pt idx="2">
                  <c:v>Налоги на совокупный доход</c:v>
                </c:pt>
                <c:pt idx="3">
                  <c:v>Налог на имущество организаций</c:v>
                </c:pt>
                <c:pt idx="4">
                  <c:v>НДПИ</c:v>
                </c:pt>
                <c:pt idx="5">
                  <c:v>Государственная пошлина</c:v>
                </c:pt>
              </c:strCache>
            </c:strRef>
          </c:cat>
          <c:val>
            <c:numRef>
              <c:f>Лист5!$B$2:$B$7</c:f>
              <c:numCache>
                <c:formatCode>General</c:formatCode>
                <c:ptCount val="6"/>
                <c:pt idx="0">
                  <c:v>68172.5</c:v>
                </c:pt>
                <c:pt idx="1">
                  <c:v>5975.6</c:v>
                </c:pt>
                <c:pt idx="2">
                  <c:v>29737.8</c:v>
                </c:pt>
                <c:pt idx="3">
                  <c:v>13006.9</c:v>
                </c:pt>
                <c:pt idx="4">
                  <c:v>185</c:v>
                </c:pt>
                <c:pt idx="5">
                  <c:v>1972.2</c:v>
                </c:pt>
              </c:numCache>
            </c:numRef>
          </c:val>
          <c:bubble3D val="1"/>
        </c:ser>
      </c:pie3DChart>
    </c:plotArea>
    <c:plotVisOnly val="1"/>
  </c:chart>
  <c:spPr>
    <a:blipFill dpi="0" rotWithShape="1">
      <a:blip xmlns:r="http://schemas.openxmlformats.org/officeDocument/2006/relationships" r:embed="rId1">
        <a:alphaModFix amt="34000"/>
      </a:blip>
      <a:srcRect/>
      <a:stretch>
        <a:fillRect/>
      </a:stretch>
    </a:blipFill>
    <a:ln>
      <a:solidFill>
        <a:srgbClr val="4F81BD">
          <a:alpha val="40000"/>
        </a:srgbClr>
      </a:solidFill>
    </a:ln>
    <a:scene3d>
      <a:camera prst="orthographicFront"/>
      <a:lightRig rig="threePt" dir="t"/>
    </a:scene3d>
    <a:sp3d prstMaterial="plastic"/>
  </c:spPr>
  <c:externalData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 algn="ctr" rtl="0">
              <a:defRPr sz="2400" b="1" i="0" u="none" strike="noStrike" kern="1200" baseline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ru-RU" sz="2400" b="1" i="0" u="none" strike="noStrike" kern="1200" baseline="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Структура неналоговых доходов на 2021 год (тыс.руб.)</a:t>
            </a:r>
            <a:endParaRPr lang="ru-RU" sz="2400" b="1" i="0" u="none" strike="noStrike" kern="1200" baseline="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c:rich>
      </c:tx>
      <c:layout>
        <c:manualLayout>
          <c:xMode val="edge"/>
          <c:yMode val="edge"/>
          <c:x val="0.16227470877070033"/>
          <c:y val="2.29995069593882E-2"/>
        </c:manualLayout>
      </c:layout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17"/>
          <c:dLbls>
            <c:dLbl>
              <c:idx val="0"/>
              <c:layout>
                <c:manualLayout>
                  <c:x val="-6.4044255835649086E-2"/>
                  <c:y val="-0.17105324914064998"/>
                </c:manualLayout>
              </c:layout>
              <c:tx>
                <c:rich>
                  <a:bodyPr/>
                  <a:lstStyle/>
                  <a:p>
                    <a:r>
                      <a:rPr lang="en-US" sz="1800" b="1" dirty="0">
                        <a:solidFill>
                          <a:schemeClr val="bg1"/>
                        </a:solidFill>
                      </a:rPr>
                      <a:t>16800
80%</a:t>
                    </a:r>
                  </a:p>
                </c:rich>
              </c:tx>
              <c:showVal val="1"/>
              <c:showPercent val="1"/>
              <c:separator>
</c:separator>
            </c:dLbl>
            <c:dLbl>
              <c:idx val="1"/>
              <c:layout>
                <c:manualLayout>
                  <c:x val="4.4197133720284422E-2"/>
                  <c:y val="4.0425708196924676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>
                        <a:solidFill>
                          <a:schemeClr val="bg1"/>
                        </a:solidFill>
                      </a:rPr>
                      <a:t>73,1
1%</a:t>
                    </a:r>
                  </a:p>
                </c:rich>
              </c:tx>
              <c:showVal val="1"/>
              <c:showPercent val="1"/>
              <c:separator>
</c:separator>
            </c:dLbl>
            <c:dLbl>
              <c:idx val="2"/>
              <c:layout/>
              <c:tx>
                <c:rich>
                  <a:bodyPr/>
                  <a:lstStyle/>
                  <a:p>
                    <a:pPr>
                      <a:defRPr>
                        <a:solidFill>
                          <a:schemeClr val="bg1"/>
                        </a:solidFill>
                      </a:defRPr>
                    </a:pPr>
                    <a:r>
                      <a:rPr lang="en-US" b="1" dirty="0"/>
                      <a:t>273,4
1%</a:t>
                    </a:r>
                  </a:p>
                </c:rich>
              </c:tx>
              <c:spPr>
                <a:solidFill>
                  <a:schemeClr val="accent3"/>
                </a:solidFill>
              </c:spPr>
              <c:showVal val="1"/>
              <c:showPercent val="1"/>
              <c:separator>
</c:separator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b="1" dirty="0"/>
                      <a:t>2475,7
12%</a:t>
                    </a:r>
                  </a:p>
                </c:rich>
              </c:tx>
              <c:showVal val="1"/>
              <c:showPercent val="1"/>
              <c:separator>
</c:separator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b="1" dirty="0"/>
                      <a:t>1122,4
5%</a:t>
                    </a:r>
                  </a:p>
                </c:rich>
              </c:tx>
              <c:showVal val="1"/>
              <c:showPercent val="1"/>
              <c:separator>
</c:separator>
            </c:dLbl>
            <c:dLbl>
              <c:idx val="5"/>
              <c:layout>
                <c:manualLayout>
                  <c:x val="3.3540193662178544E-2"/>
                  <c:y val="-1.1576267587492072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bg1"/>
                        </a:solidFill>
                      </a:defRPr>
                    </a:pPr>
                    <a:r>
                      <a:rPr lang="en-US" sz="1100" b="1" dirty="0"/>
                      <a:t>283,2
1%</a:t>
                    </a:r>
                  </a:p>
                </c:rich>
              </c:tx>
              <c:spPr>
                <a:solidFill>
                  <a:schemeClr val="accent6"/>
                </a:solidFill>
              </c:spPr>
              <c:showVal val="1"/>
              <c:showPercent val="1"/>
              <c:separator>
</c:separator>
            </c:dLbl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Val val="1"/>
            <c:showPercent val="1"/>
            <c:separator>
</c:separator>
            <c:showLeaderLines val="1"/>
          </c:dLbls>
          <c:cat>
            <c:strRef>
              <c:f>Лист6!$A$2:$A$7</c:f>
              <c:strCache>
                <c:ptCount val="6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  <c:pt idx="1">
                  <c:v>Платежи при пользовании природными ресурсами</c:v>
                </c:pt>
                <c:pt idx="2">
                  <c:v>Доходы от оказания платных услуг (работ) и компенсации затрат государства </c:v>
                </c:pt>
                <c:pt idx="3">
                  <c:v>Доходы от продажи материальных и нематериальных активов</c:v>
                </c:pt>
                <c:pt idx="4">
                  <c:v>Штрафы, санкции, возмещение ущерба</c:v>
                </c:pt>
                <c:pt idx="5">
                  <c:v>Прочие неналоговые доходы </c:v>
                </c:pt>
              </c:strCache>
            </c:strRef>
          </c:cat>
          <c:val>
            <c:numRef>
              <c:f>Лист6!$B$2:$B$7</c:f>
              <c:numCache>
                <c:formatCode>General</c:formatCode>
                <c:ptCount val="6"/>
                <c:pt idx="0">
                  <c:v>16800</c:v>
                </c:pt>
                <c:pt idx="1">
                  <c:v>73.099999999999994</c:v>
                </c:pt>
                <c:pt idx="2">
                  <c:v>273.39999999999981</c:v>
                </c:pt>
                <c:pt idx="3">
                  <c:v>2475.6999999999998</c:v>
                </c:pt>
                <c:pt idx="4">
                  <c:v>1122.4000000000001</c:v>
                </c:pt>
                <c:pt idx="5">
                  <c:v>283.2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egendEntry>
        <c:idx val="0"/>
        <c:txPr>
          <a:bodyPr/>
          <a:lstStyle/>
          <a:p>
            <a:pPr>
              <a:defRPr sz="1400" b="0"/>
            </a:pPr>
            <a:endParaRPr lang="ru-RU"/>
          </a:p>
        </c:txPr>
      </c:legendEntry>
      <c:layout>
        <c:manualLayout>
          <c:xMode val="edge"/>
          <c:yMode val="edge"/>
          <c:x val="0.60440284785634069"/>
          <c:y val="9.2996792067658207E-2"/>
          <c:w val="0.3869950618131312"/>
          <c:h val="0.89540288713910754"/>
        </c:manualLayout>
      </c:layout>
      <c:txPr>
        <a:bodyPr/>
        <a:lstStyle/>
        <a:p>
          <a:pPr>
            <a:defRPr sz="1400"/>
          </a:pPr>
          <a:endParaRPr lang="ru-RU"/>
        </a:p>
      </c:txPr>
    </c:legend>
    <c:plotVisOnly val="1"/>
  </c:chart>
  <c:spPr>
    <a:blipFill dpi="0" rotWithShape="1">
      <a:blip xmlns:r="http://schemas.openxmlformats.org/officeDocument/2006/relationships" r:embed="rId1">
        <a:alphaModFix amt="32000"/>
      </a:blip>
      <a:srcRect/>
      <a:stretch>
        <a:fillRect/>
      </a:stretch>
    </a:blipFill>
    <a:effectLst>
      <a:outerShdw blurRad="50800" dist="50800" dir="5400000" algn="ctr" rotWithShape="0">
        <a:schemeClr val="bg1"/>
      </a:outerShdw>
    </a:effectLst>
  </c:spPr>
  <c:externalData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0"/>
  <c:chart>
    <c:title>
      <c:tx>
        <c:rich>
          <a:bodyPr/>
          <a:lstStyle/>
          <a:p>
            <a:pPr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Ведомственная структура расходов местного бюджета на 2021 - 2023гг. (тыс.руб.)</a:t>
            </a:r>
          </a:p>
        </c:rich>
      </c:tx>
      <c:layout/>
    </c:title>
    <c:view3D>
      <c:rAngAx val="1"/>
    </c:view3D>
    <c:plotArea>
      <c:layout>
        <c:manualLayout>
          <c:layoutTarget val="inner"/>
          <c:xMode val="edge"/>
          <c:yMode val="edge"/>
          <c:x val="8.0917751430692103E-2"/>
          <c:y val="0.14572688830562849"/>
          <c:w val="0.61339691454539513"/>
          <c:h val="0.73926844561096527"/>
        </c:manualLayout>
      </c:layout>
      <c:bar3DChart>
        <c:barDir val="col"/>
        <c:grouping val="stacked"/>
        <c:ser>
          <c:idx val="0"/>
          <c:order val="0"/>
          <c:tx>
            <c:strRef>
              <c:f>'2018 (2)'!$B$6</c:f>
              <c:strCache>
                <c:ptCount val="1"/>
                <c:pt idx="0">
                  <c:v>Отдел образования Администрации Чемальского района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z="1100" b="1" dirty="0" smtClean="0">
                        <a:solidFill>
                          <a:schemeClr val="bg1"/>
                        </a:solidFill>
                      </a:rPr>
                      <a:t>289 276,3</a:t>
                    </a:r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z="1100" b="1" dirty="0" smtClean="0">
                        <a:solidFill>
                          <a:schemeClr val="bg1"/>
                        </a:solidFill>
                      </a:rPr>
                      <a:t>241 351,1</a:t>
                    </a:r>
                    <a:endParaRPr lang="en-US" sz="1100" b="1" dirty="0">
                      <a:solidFill>
                        <a:schemeClr val="bg1"/>
                      </a:solidFill>
                    </a:endParaRPr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z="1100" b="1" dirty="0" smtClean="0">
                        <a:solidFill>
                          <a:schemeClr val="bg1"/>
                        </a:solidFill>
                      </a:rPr>
                      <a:t>161 545</a:t>
                    </a:r>
                    <a:endParaRPr lang="en-US" sz="1100" b="1" dirty="0">
                      <a:solidFill>
                        <a:schemeClr val="bg1"/>
                      </a:solidFill>
                    </a:endParaRPr>
                  </a:p>
                </c:rich>
              </c:tx>
              <c:showVal val="1"/>
            </c:dLbl>
            <c:showVal val="1"/>
          </c:dLbls>
          <c:cat>
            <c:strRef>
              <c:f>'2018 (2)'!$C$5:$E$5</c:f>
              <c:strCache>
                <c:ptCount val="3"/>
                <c:pt idx="0">
                  <c:v>2019 г.</c:v>
                </c:pt>
                <c:pt idx="1">
                  <c:v>2020 г.</c:v>
                </c:pt>
                <c:pt idx="2">
                  <c:v>2021 г.</c:v>
                </c:pt>
              </c:strCache>
            </c:strRef>
          </c:cat>
          <c:val>
            <c:numRef>
              <c:f>'2018 (2)'!$C$6:$E$6</c:f>
              <c:numCache>
                <c:formatCode>0.0</c:formatCode>
                <c:ptCount val="3"/>
                <c:pt idx="0">
                  <c:v>258362.99999999968</c:v>
                </c:pt>
                <c:pt idx="1">
                  <c:v>216304.3</c:v>
                </c:pt>
                <c:pt idx="2">
                  <c:v>217175.80000000002</c:v>
                </c:pt>
              </c:numCache>
            </c:numRef>
          </c:val>
        </c:ser>
        <c:ser>
          <c:idx val="1"/>
          <c:order val="1"/>
          <c:tx>
            <c:strRef>
              <c:f>'2018 (2)'!$B$7</c:f>
              <c:strCache>
                <c:ptCount val="1"/>
                <c:pt idx="0">
                  <c:v>Администрация Чемальского района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z="1100" b="1" dirty="0" smtClean="0">
                        <a:solidFill>
                          <a:schemeClr val="bg1"/>
                        </a:solidFill>
                      </a:rPr>
                      <a:t>113 906</a:t>
                    </a:r>
                    <a:endParaRPr lang="en-US" sz="1100" b="1" dirty="0">
                      <a:solidFill>
                        <a:schemeClr val="bg1"/>
                      </a:solidFill>
                    </a:endParaRPr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z="1100" b="1" dirty="0" smtClean="0">
                        <a:solidFill>
                          <a:schemeClr val="bg1"/>
                        </a:solidFill>
                      </a:rPr>
                      <a:t>93 597,7</a:t>
                    </a:r>
                    <a:endParaRPr lang="en-US" sz="1100" b="1" dirty="0">
                      <a:solidFill>
                        <a:schemeClr val="bg1"/>
                      </a:solidFill>
                    </a:endParaRPr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z="1100" b="1" dirty="0" smtClean="0">
                        <a:solidFill>
                          <a:schemeClr val="bg1"/>
                        </a:solidFill>
                      </a:rPr>
                      <a:t>88 752,5</a:t>
                    </a:r>
                    <a:endParaRPr lang="en-US" sz="1100" b="1" dirty="0">
                      <a:solidFill>
                        <a:schemeClr val="bg1"/>
                      </a:solidFill>
                    </a:endParaRPr>
                  </a:p>
                </c:rich>
              </c:tx>
              <c:showVal val="1"/>
            </c:dLbl>
            <c:showVal val="1"/>
          </c:dLbls>
          <c:cat>
            <c:strRef>
              <c:f>'2018 (2)'!$C$5:$E$5</c:f>
              <c:strCache>
                <c:ptCount val="3"/>
                <c:pt idx="0">
                  <c:v>2019 г.</c:v>
                </c:pt>
                <c:pt idx="1">
                  <c:v>2020 г.</c:v>
                </c:pt>
                <c:pt idx="2">
                  <c:v>2021 г.</c:v>
                </c:pt>
              </c:strCache>
            </c:strRef>
          </c:cat>
          <c:val>
            <c:numRef>
              <c:f>'2018 (2)'!$C$7:$E$7</c:f>
              <c:numCache>
                <c:formatCode>0.0</c:formatCode>
                <c:ptCount val="3"/>
                <c:pt idx="0">
                  <c:v>268654.69999999995</c:v>
                </c:pt>
                <c:pt idx="1">
                  <c:v>118274.9</c:v>
                </c:pt>
                <c:pt idx="2">
                  <c:v>91833.499999999971</c:v>
                </c:pt>
              </c:numCache>
            </c:numRef>
          </c:val>
        </c:ser>
        <c:ser>
          <c:idx val="2"/>
          <c:order val="2"/>
          <c:tx>
            <c:strRef>
              <c:f>'2018 (2)'!$B$8</c:f>
              <c:strCache>
                <c:ptCount val="1"/>
                <c:pt idx="0">
                  <c:v>Финансовый отдел Администрации Чемальского района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z="1100" b="1" dirty="0" smtClean="0">
                        <a:solidFill>
                          <a:schemeClr val="bg1"/>
                        </a:solidFill>
                      </a:rPr>
                      <a:t>29 096,3</a:t>
                    </a:r>
                    <a:endParaRPr lang="en-US" sz="1100" b="1" dirty="0">
                      <a:solidFill>
                        <a:schemeClr val="bg1"/>
                      </a:solidFill>
                    </a:endParaRPr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z="1100" b="1" dirty="0" smtClean="0">
                        <a:solidFill>
                          <a:schemeClr val="bg1"/>
                        </a:solidFill>
                      </a:rPr>
                      <a:t>22 932,4</a:t>
                    </a:r>
                    <a:endParaRPr lang="en-US" sz="1100" b="1" dirty="0">
                      <a:solidFill>
                        <a:schemeClr val="bg1"/>
                      </a:solidFill>
                    </a:endParaRPr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z="1100" b="1" dirty="0" smtClean="0">
                        <a:solidFill>
                          <a:schemeClr val="bg1"/>
                        </a:solidFill>
                      </a:rPr>
                      <a:t>22 928,7</a:t>
                    </a:r>
                    <a:endParaRPr lang="en-US" sz="1100" b="1" dirty="0">
                      <a:solidFill>
                        <a:schemeClr val="bg1"/>
                      </a:solidFill>
                    </a:endParaRPr>
                  </a:p>
                </c:rich>
              </c:tx>
              <c:showVal val="1"/>
            </c:dLbl>
            <c:showVal val="1"/>
          </c:dLbls>
          <c:cat>
            <c:strRef>
              <c:f>'2018 (2)'!$C$5:$E$5</c:f>
              <c:strCache>
                <c:ptCount val="3"/>
                <c:pt idx="0">
                  <c:v>2019 г.</c:v>
                </c:pt>
                <c:pt idx="1">
                  <c:v>2020 г.</c:v>
                </c:pt>
                <c:pt idx="2">
                  <c:v>2021 г.</c:v>
                </c:pt>
              </c:strCache>
            </c:strRef>
          </c:cat>
          <c:val>
            <c:numRef>
              <c:f>'2018 (2)'!$C$8:$E$8</c:f>
              <c:numCache>
                <c:formatCode>0.0</c:formatCode>
                <c:ptCount val="3"/>
                <c:pt idx="0">
                  <c:v>52955.3</c:v>
                </c:pt>
                <c:pt idx="1">
                  <c:v>23459.8</c:v>
                </c:pt>
                <c:pt idx="2">
                  <c:v>23455.3</c:v>
                </c:pt>
              </c:numCache>
            </c:numRef>
          </c:val>
        </c:ser>
        <c:ser>
          <c:idx val="3"/>
          <c:order val="3"/>
          <c:tx>
            <c:strRef>
              <c:f>'2018 (2)'!$B$9</c:f>
              <c:strCache>
                <c:ptCount val="1"/>
                <c:pt idx="0">
                  <c:v>Совет депутатов Чемальского района</c:v>
                </c:pt>
              </c:strCache>
            </c:strRef>
          </c:tx>
          <c:dLbls>
            <c:dLbl>
              <c:idx val="0"/>
              <c:layout>
                <c:manualLayout>
                  <c:x val="2.0180881432537011E-2"/>
                  <c:y val="-2.431700204141149E-2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dirty="0" smtClean="0">
                        <a:solidFill>
                          <a:schemeClr val="bg1"/>
                        </a:solidFill>
                      </a:rPr>
                      <a:t>4 588,8</a:t>
                    </a:r>
                    <a:endParaRPr lang="en-US" sz="1200" b="1" dirty="0">
                      <a:solidFill>
                        <a:schemeClr val="bg1"/>
                      </a:solidFill>
                    </a:endParaRPr>
                  </a:p>
                </c:rich>
              </c:tx>
              <c:showVal val="1"/>
            </c:dLbl>
            <c:dLbl>
              <c:idx val="1"/>
              <c:layout>
                <c:manualLayout>
                  <c:x val="2.429899121839554E-2"/>
                  <c:y val="-2.2373432487605753E-2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dirty="0" smtClean="0">
                        <a:solidFill>
                          <a:schemeClr val="bg1"/>
                        </a:solidFill>
                      </a:rPr>
                      <a:t>3 355,7</a:t>
                    </a:r>
                    <a:endParaRPr lang="en-US" sz="1200" b="1" dirty="0">
                      <a:solidFill>
                        <a:schemeClr val="bg1"/>
                      </a:solidFill>
                    </a:endParaRPr>
                  </a:p>
                </c:rich>
              </c:tx>
              <c:showVal val="1"/>
            </c:dLbl>
            <c:dLbl>
              <c:idx val="2"/>
              <c:layout>
                <c:manualLayout>
                  <c:x val="2.4202534536030777E-2"/>
                  <c:y val="-2.0429717118693513E-2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dirty="0" smtClean="0">
                        <a:solidFill>
                          <a:schemeClr val="bg1"/>
                        </a:solidFill>
                      </a:rPr>
                      <a:t>3 355,7</a:t>
                    </a:r>
                    <a:endParaRPr lang="en-US" sz="1200" b="1" dirty="0">
                      <a:solidFill>
                        <a:schemeClr val="bg1"/>
                      </a:solidFill>
                    </a:endParaRPr>
                  </a:p>
                </c:rich>
              </c:tx>
              <c:showVal val="1"/>
            </c:dLbl>
            <c:showVal val="1"/>
          </c:dLbls>
          <c:cat>
            <c:strRef>
              <c:f>'2018 (2)'!$C$5:$E$5</c:f>
              <c:strCache>
                <c:ptCount val="3"/>
                <c:pt idx="0">
                  <c:v>2019 г.</c:v>
                </c:pt>
                <c:pt idx="1">
                  <c:v>2020 г.</c:v>
                </c:pt>
                <c:pt idx="2">
                  <c:v>2021 г.</c:v>
                </c:pt>
              </c:strCache>
            </c:strRef>
          </c:cat>
          <c:val>
            <c:numRef>
              <c:f>'2018 (2)'!$C$9:$E$9</c:f>
              <c:numCache>
                <c:formatCode>0.0</c:formatCode>
                <c:ptCount val="3"/>
                <c:pt idx="0">
                  <c:v>4312.6000000000004</c:v>
                </c:pt>
                <c:pt idx="1">
                  <c:v>4267.7999999999993</c:v>
                </c:pt>
                <c:pt idx="2">
                  <c:v>4267.7999999999993</c:v>
                </c:pt>
              </c:numCache>
            </c:numRef>
          </c:val>
        </c:ser>
        <c:dLbls>
          <c:showVal val="1"/>
        </c:dLbls>
        <c:gapWidth val="46"/>
        <c:gapDepth val="0"/>
        <c:shape val="box"/>
        <c:axId val="53218304"/>
        <c:axId val="53252864"/>
        <c:axId val="0"/>
      </c:bar3DChart>
      <c:catAx>
        <c:axId val="53218304"/>
        <c:scaling>
          <c:orientation val="minMax"/>
        </c:scaling>
        <c:delete val="1"/>
        <c:axPos val="b"/>
        <c:majorTickMark val="none"/>
        <c:tickLblPos val="nextTo"/>
        <c:crossAx val="53252864"/>
        <c:crosses val="autoZero"/>
        <c:lblAlgn val="ctr"/>
        <c:lblOffset val="100"/>
      </c:catAx>
      <c:valAx>
        <c:axId val="53252864"/>
        <c:scaling>
          <c:orientation val="minMax"/>
        </c:scaling>
        <c:axPos val="l"/>
        <c:majorGridlines/>
        <c:numFmt formatCode="0.0" sourceLinked="1"/>
        <c:majorTickMark val="none"/>
        <c:tickLblPos val="nextTo"/>
        <c:crossAx val="532183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5641319374308902"/>
          <c:y val="9.3210702828813052E-2"/>
          <c:w val="0.23525347383492201"/>
          <c:h val="0.84455993000874929"/>
        </c:manualLayout>
      </c:layout>
    </c:legend>
    <c:plotVisOnly val="1"/>
  </c:chart>
  <c:spPr>
    <a:blipFill dpi="0" rotWithShape="1">
      <a:blip xmlns:r="http://schemas.openxmlformats.org/officeDocument/2006/relationships" r:embed="rId1">
        <a:alphaModFix amt="36000"/>
      </a:blip>
      <a:srcRect/>
      <a:stretch>
        <a:fillRect/>
      </a:stretch>
    </a:blipFill>
  </c:spPr>
  <c:txPr>
    <a:bodyPr/>
    <a:lstStyle/>
    <a:p>
      <a:pPr>
        <a:defRPr sz="1800"/>
      </a:pPr>
      <a:endParaRPr lang="ru-RU"/>
    </a:p>
  </c:txPr>
  <c:externalData r:id="rId2"/>
  <c:userShapes r:id="rId3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AC8C2E-C987-4C8E-B7B5-C81F5836D5B9}" type="doc">
      <dgm:prSet loTypeId="urn:microsoft.com/office/officeart/2005/8/layout/vList5" loCatId="list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9A2ADDD4-DDC4-406C-80AD-05D985B8D275}">
      <dgm:prSet custT="1"/>
      <dgm:spPr/>
      <dgm:t>
        <a:bodyPr/>
        <a:lstStyle/>
        <a:p>
          <a:pPr rtl="0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Составление проекта бюджета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64EE5E20-4F23-43FF-8A27-663EB29433BE}" type="parTrans" cxnId="{F60ACE08-8E5E-4768-A488-EEB2595099E1}">
      <dgm:prSet/>
      <dgm:spPr/>
      <dgm:t>
        <a:bodyPr/>
        <a:lstStyle/>
        <a:p>
          <a:endParaRPr lang="ru-RU"/>
        </a:p>
      </dgm:t>
    </dgm:pt>
    <dgm:pt modelId="{E7EF5B78-2AD6-4707-ABC4-A89456AAB4B0}" type="sibTrans" cxnId="{F60ACE08-8E5E-4768-A488-EEB2595099E1}">
      <dgm:prSet/>
      <dgm:spPr/>
      <dgm:t>
        <a:bodyPr/>
        <a:lstStyle/>
        <a:p>
          <a:endParaRPr lang="ru-RU"/>
        </a:p>
      </dgm:t>
    </dgm:pt>
    <dgm:pt modelId="{FB105155-0491-446A-B767-CB5694F38EAD}">
      <dgm:prSet custT="1"/>
      <dgm:spPr/>
      <dgm:t>
        <a:bodyPr/>
        <a:lstStyle/>
        <a:p>
          <a:pPr rtl="0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Рассмотрение и утверждение бюджета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B5EB880D-6158-4CDE-AFAD-5CC74744FA59}" type="parTrans" cxnId="{EAEA0EFE-1306-4B38-851A-D90B2C14D495}">
      <dgm:prSet/>
      <dgm:spPr/>
      <dgm:t>
        <a:bodyPr/>
        <a:lstStyle/>
        <a:p>
          <a:endParaRPr lang="ru-RU"/>
        </a:p>
      </dgm:t>
    </dgm:pt>
    <dgm:pt modelId="{7E928F4E-0FF7-4B13-98EF-7D7115D0A65E}" type="sibTrans" cxnId="{EAEA0EFE-1306-4B38-851A-D90B2C14D495}">
      <dgm:prSet/>
      <dgm:spPr/>
      <dgm:t>
        <a:bodyPr/>
        <a:lstStyle/>
        <a:p>
          <a:endParaRPr lang="ru-RU"/>
        </a:p>
      </dgm:t>
    </dgm:pt>
    <dgm:pt modelId="{849BF1B8-911F-4986-92D8-5790321D9C83}">
      <dgm:prSet custT="1"/>
      <dgm:spPr>
        <a:solidFill>
          <a:schemeClr val="accent3">
            <a:lumMod val="60000"/>
            <a:lumOff val="40000"/>
            <a:alpha val="90000"/>
          </a:schemeClr>
        </a:solidFill>
      </dgm:spPr>
      <dgm:t>
        <a:bodyPr/>
        <a:lstStyle/>
        <a:p>
          <a:pPr rtl="0"/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Глава </a:t>
          </a:r>
          <a:r>
            <a:rPr lang="ru-RU" sz="1200" dirty="0" err="1" smtClean="0">
              <a:latin typeface="Times New Roman" pitchFamily="18" charset="0"/>
              <a:cs typeface="Times New Roman" pitchFamily="18" charset="0"/>
            </a:rPr>
            <a:t>Чемальского</a:t>
          </a:r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 района вносит проект решения о местном бюджете на рассмотрение Совета депутатов не позднее 1 ноября текущего год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EB78B493-5892-4B43-BDF2-4269A00D18FB}" type="parTrans" cxnId="{CC00286C-446A-4BC6-9AC2-C380D2424E22}">
      <dgm:prSet/>
      <dgm:spPr/>
      <dgm:t>
        <a:bodyPr/>
        <a:lstStyle/>
        <a:p>
          <a:endParaRPr lang="ru-RU"/>
        </a:p>
      </dgm:t>
    </dgm:pt>
    <dgm:pt modelId="{D5109888-AA1F-4B84-9DD9-0E4B59952889}" type="sibTrans" cxnId="{CC00286C-446A-4BC6-9AC2-C380D2424E22}">
      <dgm:prSet/>
      <dgm:spPr/>
      <dgm:t>
        <a:bodyPr/>
        <a:lstStyle/>
        <a:p>
          <a:endParaRPr lang="ru-RU"/>
        </a:p>
      </dgm:t>
    </dgm:pt>
    <dgm:pt modelId="{EA51CBF0-05C4-49AF-B198-46DA44A4D49E}">
      <dgm:prSet custT="1"/>
      <dgm:spPr/>
      <dgm:t>
        <a:bodyPr/>
        <a:lstStyle/>
        <a:p>
          <a:pPr rtl="0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Исполнение бюджета и его контроль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8AF41654-5912-4C80-81A5-5CDA18216926}" type="parTrans" cxnId="{8A9E85FE-583D-4AED-A2D8-F036AF053590}">
      <dgm:prSet/>
      <dgm:spPr/>
      <dgm:t>
        <a:bodyPr/>
        <a:lstStyle/>
        <a:p>
          <a:endParaRPr lang="ru-RU"/>
        </a:p>
      </dgm:t>
    </dgm:pt>
    <dgm:pt modelId="{6E98673D-8A0C-416E-AB98-97FB8B4E7B05}" type="sibTrans" cxnId="{8A9E85FE-583D-4AED-A2D8-F036AF053590}">
      <dgm:prSet/>
      <dgm:spPr/>
      <dgm:t>
        <a:bodyPr/>
        <a:lstStyle/>
        <a:p>
          <a:endParaRPr lang="ru-RU"/>
        </a:p>
      </dgm:t>
    </dgm:pt>
    <dgm:pt modelId="{763D63E3-9A06-4149-A70F-3E3D1DA83E6B}">
      <dgm:prSet custT="1"/>
      <dgm:spPr/>
      <dgm:t>
        <a:bodyPr/>
        <a:lstStyle/>
        <a:p>
          <a:pPr rtl="0"/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Организация исполнения бюджета МО «</a:t>
          </a:r>
          <a:r>
            <a:rPr lang="ru-RU" sz="1200" dirty="0" err="1" smtClean="0">
              <a:latin typeface="Times New Roman" pitchFamily="18" charset="0"/>
              <a:cs typeface="Times New Roman" pitchFamily="18" charset="0"/>
            </a:rPr>
            <a:t>Чемальский</a:t>
          </a:r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 район» осуществляется Финансовым отделом администрации </a:t>
          </a:r>
          <a:r>
            <a:rPr lang="ru-RU" sz="1200" dirty="0" err="1" smtClean="0">
              <a:latin typeface="Times New Roman" pitchFamily="18" charset="0"/>
              <a:cs typeface="Times New Roman" pitchFamily="18" charset="0"/>
            </a:rPr>
            <a:t>Чемальского</a:t>
          </a:r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 района. Исполнение бюджета МО «</a:t>
          </a:r>
          <a:r>
            <a:rPr lang="ru-RU" sz="1200" dirty="0" err="1" smtClean="0">
              <a:latin typeface="Times New Roman" pitchFamily="18" charset="0"/>
              <a:cs typeface="Times New Roman" pitchFamily="18" charset="0"/>
            </a:rPr>
            <a:t>Чемальский</a:t>
          </a:r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 район» осуществляется на основе сводной бюджетной росписи и кассового плана, которые утверждаются в соответствии с принятым бюджетом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C9E56B87-5B02-48CE-B38C-5379B9F6454F}" type="parTrans" cxnId="{8056C4A7-E997-4B12-9712-64A7E4BC8292}">
      <dgm:prSet/>
      <dgm:spPr/>
      <dgm:t>
        <a:bodyPr/>
        <a:lstStyle/>
        <a:p>
          <a:endParaRPr lang="ru-RU"/>
        </a:p>
      </dgm:t>
    </dgm:pt>
    <dgm:pt modelId="{1DFA2847-6372-4DC3-AB2B-9C4AF00999BD}" type="sibTrans" cxnId="{8056C4A7-E997-4B12-9712-64A7E4BC8292}">
      <dgm:prSet/>
      <dgm:spPr/>
      <dgm:t>
        <a:bodyPr/>
        <a:lstStyle/>
        <a:p>
          <a:endParaRPr lang="ru-RU"/>
        </a:p>
      </dgm:t>
    </dgm:pt>
    <dgm:pt modelId="{89567474-19C8-4451-AC6D-D5FE11069E78}">
      <dgm:prSet custT="1"/>
      <dgm:spPr/>
      <dgm:t>
        <a:bodyPr/>
        <a:lstStyle/>
        <a:p>
          <a:pPr rtl="0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Составление, рассмотрение, внешняя проверка и утверждение бюджетной отчетности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DE49E107-0E7F-4980-B405-394E26608259}" type="parTrans" cxnId="{2F7E0F7A-247B-4E7F-860E-C4E1A1DE648C}">
      <dgm:prSet/>
      <dgm:spPr/>
      <dgm:t>
        <a:bodyPr/>
        <a:lstStyle/>
        <a:p>
          <a:endParaRPr lang="ru-RU"/>
        </a:p>
      </dgm:t>
    </dgm:pt>
    <dgm:pt modelId="{63D7348D-EC43-4C26-839D-CAD65B09BFD2}" type="sibTrans" cxnId="{2F7E0F7A-247B-4E7F-860E-C4E1A1DE648C}">
      <dgm:prSet/>
      <dgm:spPr/>
      <dgm:t>
        <a:bodyPr/>
        <a:lstStyle/>
        <a:p>
          <a:endParaRPr lang="ru-RU"/>
        </a:p>
      </dgm:t>
    </dgm:pt>
    <dgm:pt modelId="{30791175-8922-4576-AC0B-9507968F9BFE}">
      <dgm:prSet custT="1"/>
      <dgm:spPr/>
      <dgm:t>
        <a:bodyPr/>
        <a:lstStyle/>
        <a:p>
          <a:pPr rtl="0"/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Отчет об исполнении местного бюджета за первый квартал, полугодие и девять месяцев текущего финансового года утверждается администрацией района и направляется в Совет депутатов и контрольно-счетную комиссию. Годовой отчет об исполнении местного бюджета подлежит утверждению решением Совета депутатов. Внешняя проверка годового отчета об исполнении местного бюджета осуществляется контрольно-счетной комиссией с соблюдением требований Бюджетного Кодекса РФ и с учетом особенностей, установленных федеральными законами. Годовой отчет об исполнении местного бюджета представляется в Совет депутатов не позднее 1 мая текущего года. Совет депутатов рассматривает годовой отчет об исполнении бюджета не позднее 30 календарных дней со дня его поступления в Совет депутатов. По результатам рассмотрения годового отчета об исполнении бюджета Совет депутатов принимает решение об утверждении либо отклонении решения об исполнении бюджета 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1262BE68-BEE3-4B68-9743-9437FC06E40D}" type="parTrans" cxnId="{0D23684D-EEC2-4D0B-83E4-7A932C10463D}">
      <dgm:prSet/>
      <dgm:spPr/>
      <dgm:t>
        <a:bodyPr/>
        <a:lstStyle/>
        <a:p>
          <a:endParaRPr lang="ru-RU"/>
        </a:p>
      </dgm:t>
    </dgm:pt>
    <dgm:pt modelId="{35C43B4B-1D7F-4E8E-911B-20816B6BDC38}" type="sibTrans" cxnId="{0D23684D-EEC2-4D0B-83E4-7A932C10463D}">
      <dgm:prSet/>
      <dgm:spPr/>
      <dgm:t>
        <a:bodyPr/>
        <a:lstStyle/>
        <a:p>
          <a:endParaRPr lang="ru-RU"/>
        </a:p>
      </dgm:t>
    </dgm:pt>
    <dgm:pt modelId="{A0052B2A-08B2-4A64-8B66-6FDFA50EE638}">
      <dgm:prSet custT="1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rtl="0"/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.Проект местного бюджета составляется и утверждается на три года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075B279E-2AF7-4021-A14C-D71C7B39F6E4}" type="sibTrans" cxnId="{3EE80290-604D-48DE-B95F-55494A06E60F}">
      <dgm:prSet/>
      <dgm:spPr/>
      <dgm:t>
        <a:bodyPr/>
        <a:lstStyle/>
        <a:p>
          <a:endParaRPr lang="ru-RU"/>
        </a:p>
      </dgm:t>
    </dgm:pt>
    <dgm:pt modelId="{86955FFE-A1B2-4B47-A508-DEC624020596}" type="parTrans" cxnId="{3EE80290-604D-48DE-B95F-55494A06E60F}">
      <dgm:prSet/>
      <dgm:spPr/>
      <dgm:t>
        <a:bodyPr/>
        <a:lstStyle/>
        <a:p>
          <a:endParaRPr lang="ru-RU"/>
        </a:p>
      </dgm:t>
    </dgm:pt>
    <dgm:pt modelId="{A716E763-31BB-48D7-AA80-2370AF131E6D}">
      <dgm:prSet custT="1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rtl="0"/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Непосредственное составление проекта бюджета осуществляет Финансовый отдел администрации </a:t>
          </a:r>
          <a:r>
            <a:rPr lang="ru-RU" sz="1200" dirty="0" err="1" smtClean="0">
              <a:latin typeface="Times New Roman" pitchFamily="18" charset="0"/>
              <a:cs typeface="Times New Roman" pitchFamily="18" charset="0"/>
            </a:rPr>
            <a:t>Чемальского</a:t>
          </a:r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 района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2959AA8F-2206-462C-98FE-34FAEFE1A428}" type="sibTrans" cxnId="{517436F4-EA1F-45B4-BB36-89C6EEC4B79F}">
      <dgm:prSet/>
      <dgm:spPr/>
      <dgm:t>
        <a:bodyPr/>
        <a:lstStyle/>
        <a:p>
          <a:endParaRPr lang="ru-RU"/>
        </a:p>
      </dgm:t>
    </dgm:pt>
    <dgm:pt modelId="{3ADD5D4D-25AA-446F-AD13-478B1752CAFD}" type="parTrans" cxnId="{517436F4-EA1F-45B4-BB36-89C6EEC4B79F}">
      <dgm:prSet/>
      <dgm:spPr/>
      <dgm:t>
        <a:bodyPr/>
        <a:lstStyle/>
        <a:p>
          <a:endParaRPr lang="ru-RU"/>
        </a:p>
      </dgm:t>
    </dgm:pt>
    <dgm:pt modelId="{3ADAF81A-507E-4A19-9B53-E835F8923A9B}">
      <dgm:prSet custT="1"/>
      <dgm:spPr>
        <a:solidFill>
          <a:schemeClr val="accent3">
            <a:lumMod val="60000"/>
            <a:lumOff val="40000"/>
            <a:alpha val="90000"/>
          </a:schemeClr>
        </a:solidFill>
      </dgm:spPr>
      <dgm:t>
        <a:bodyPr/>
        <a:lstStyle/>
        <a:p>
          <a:pPr rtl="0"/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В течении 3 рабочих дней со дня поступления проекта решения о местном бюджете в Совет депутатов Глава района в порядке, определенном решением Совета депутатов, назначает публичные слушания по этому проекту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1B1D2391-CDBC-40C1-8778-9F1FABEC970B}" type="parTrans" cxnId="{9567F3C5-AC32-430A-91B9-E15BD0815220}">
      <dgm:prSet/>
      <dgm:spPr/>
      <dgm:t>
        <a:bodyPr/>
        <a:lstStyle/>
        <a:p>
          <a:endParaRPr lang="ru-RU"/>
        </a:p>
      </dgm:t>
    </dgm:pt>
    <dgm:pt modelId="{5BC5DEDD-7867-449B-A640-D882B2411C55}" type="sibTrans" cxnId="{9567F3C5-AC32-430A-91B9-E15BD0815220}">
      <dgm:prSet/>
      <dgm:spPr/>
      <dgm:t>
        <a:bodyPr/>
        <a:lstStyle/>
        <a:p>
          <a:endParaRPr lang="ru-RU"/>
        </a:p>
      </dgm:t>
    </dgm:pt>
    <dgm:pt modelId="{4E995EF7-BB82-4254-9E57-527AA4B48B4F}">
      <dgm:prSet custT="1"/>
      <dgm:spPr>
        <a:solidFill>
          <a:schemeClr val="accent3">
            <a:lumMod val="60000"/>
            <a:lumOff val="40000"/>
            <a:alpha val="90000"/>
          </a:schemeClr>
        </a:solidFill>
      </dgm:spPr>
      <dgm:t>
        <a:bodyPr/>
        <a:lstStyle/>
        <a:p>
          <a:pPr rtl="0"/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Проект решения о местном бюджете Советом депутатов рассматривается в двух чтениях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369E0056-41F9-407B-A688-0466652AE793}" type="parTrans" cxnId="{8737D24E-F0DF-41EB-A347-DDE423A9377C}">
      <dgm:prSet/>
      <dgm:spPr/>
      <dgm:t>
        <a:bodyPr/>
        <a:lstStyle/>
        <a:p>
          <a:endParaRPr lang="ru-RU"/>
        </a:p>
      </dgm:t>
    </dgm:pt>
    <dgm:pt modelId="{97997A92-310A-4691-B2F3-3A0299521C4E}" type="sibTrans" cxnId="{8737D24E-F0DF-41EB-A347-DDE423A9377C}">
      <dgm:prSet/>
      <dgm:spPr/>
      <dgm:t>
        <a:bodyPr/>
        <a:lstStyle/>
        <a:p>
          <a:endParaRPr lang="ru-RU"/>
        </a:p>
      </dgm:t>
    </dgm:pt>
    <dgm:pt modelId="{A0AD02CB-69A8-424E-A279-A9C41A8F37C4}">
      <dgm:prSet custT="1"/>
      <dgm:spPr>
        <a:solidFill>
          <a:schemeClr val="accent3">
            <a:lumMod val="60000"/>
            <a:lumOff val="40000"/>
            <a:alpha val="90000"/>
          </a:schemeClr>
        </a:solidFill>
      </dgm:spPr>
      <dgm:t>
        <a:bodyPr/>
        <a:lstStyle/>
        <a:p>
          <a:pPr rtl="0"/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Решение о местном бюджете должно быть принято Советом депутатов не позднее 25 декабря текущего года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C8FE4ACE-BB6E-40D7-9A93-36CE1A7AAD58}" type="parTrans" cxnId="{3D0B6A38-8B71-480B-B784-1C4B9F60E480}">
      <dgm:prSet/>
      <dgm:spPr/>
      <dgm:t>
        <a:bodyPr/>
        <a:lstStyle/>
        <a:p>
          <a:endParaRPr lang="ru-RU"/>
        </a:p>
      </dgm:t>
    </dgm:pt>
    <dgm:pt modelId="{2B4F45B6-09D1-4142-8395-C65C2E2017DF}" type="sibTrans" cxnId="{3D0B6A38-8B71-480B-B784-1C4B9F60E480}">
      <dgm:prSet/>
      <dgm:spPr/>
      <dgm:t>
        <a:bodyPr/>
        <a:lstStyle/>
        <a:p>
          <a:endParaRPr lang="ru-RU"/>
        </a:p>
      </dgm:t>
    </dgm:pt>
    <dgm:pt modelId="{BA815F55-B641-4DC1-9796-BD3A98E50D80}" type="pres">
      <dgm:prSet presAssocID="{EEAC8C2E-C987-4C8E-B7B5-C81F5836D5B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BFB2C3E-3510-4061-9792-7660C9EB3BD4}" type="pres">
      <dgm:prSet presAssocID="{9A2ADDD4-DDC4-406C-80AD-05D985B8D275}" presName="linNode" presStyleCnt="0"/>
      <dgm:spPr/>
    </dgm:pt>
    <dgm:pt modelId="{A9282090-C309-42C4-8154-B1C555B5E1FF}" type="pres">
      <dgm:prSet presAssocID="{9A2ADDD4-DDC4-406C-80AD-05D985B8D275}" presName="parentText" presStyleLbl="node1" presStyleIdx="0" presStyleCnt="4" custScaleX="62602" custScaleY="60887" custLinFactNeighborX="-10518" custLinFactNeighborY="915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CBD127-4B43-4AC8-9C53-3ADC41F6F956}" type="pres">
      <dgm:prSet presAssocID="{9A2ADDD4-DDC4-406C-80AD-05D985B8D275}" presName="descendantText" presStyleLbl="alignAccFollowNode1" presStyleIdx="0" presStyleCnt="4" custScaleX="120325" custScaleY="108515" custLinFactNeighborX="632" custLinFactNeighborY="149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E51578-5144-4F04-8D79-72517DDB1941}" type="pres">
      <dgm:prSet presAssocID="{E7EF5B78-2AD6-4707-ABC4-A89456AAB4B0}" presName="sp" presStyleCnt="0"/>
      <dgm:spPr/>
    </dgm:pt>
    <dgm:pt modelId="{C4748B32-9214-4EA1-BBC9-607FDFA5F54B}" type="pres">
      <dgm:prSet presAssocID="{FB105155-0491-446A-B767-CB5694F38EAD}" presName="linNode" presStyleCnt="0"/>
      <dgm:spPr/>
    </dgm:pt>
    <dgm:pt modelId="{20544C20-932D-4B76-A761-E21CD37EA69E}" type="pres">
      <dgm:prSet presAssocID="{FB105155-0491-446A-B767-CB5694F38EAD}" presName="parentText" presStyleLbl="node1" presStyleIdx="1" presStyleCnt="4" custScaleX="62602" custScaleY="73189" custLinFactNeighborX="-10518" custLinFactNeighborY="244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1F4FE6-2002-44E4-9DB5-5785E5A2979F}" type="pres">
      <dgm:prSet presAssocID="{FB105155-0491-446A-B767-CB5694F38EAD}" presName="descendantText" presStyleLbl="alignAccFollowNode1" presStyleIdx="1" presStyleCnt="4" custScaleX="120325" custScaleY="108515" custLinFactNeighborX="632" custLinFactNeighborY="60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619471-93C7-4B9A-8678-BCAE44B433D5}" type="pres">
      <dgm:prSet presAssocID="{7E928F4E-0FF7-4B13-98EF-7D7115D0A65E}" presName="sp" presStyleCnt="0"/>
      <dgm:spPr/>
    </dgm:pt>
    <dgm:pt modelId="{4C608C7D-B573-4698-A59B-EDE79062179D}" type="pres">
      <dgm:prSet presAssocID="{EA51CBF0-05C4-49AF-B198-46DA44A4D49E}" presName="linNode" presStyleCnt="0"/>
      <dgm:spPr/>
    </dgm:pt>
    <dgm:pt modelId="{C964430D-A75B-469D-9263-0B3BE1BA4D28}" type="pres">
      <dgm:prSet presAssocID="{EA51CBF0-05C4-49AF-B198-46DA44A4D49E}" presName="parentText" presStyleLbl="node1" presStyleIdx="2" presStyleCnt="4" custScaleX="62602" custScaleY="68067" custLinFactNeighborX="-10518" custLinFactNeighborY="42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CBA8D3-0276-4A76-986A-AA97D04F0833}" type="pres">
      <dgm:prSet presAssocID="{EA51CBF0-05C4-49AF-B198-46DA44A4D49E}" presName="descendantText" presStyleLbl="alignAccFollowNode1" presStyleIdx="2" presStyleCnt="4" custScaleX="120325" custScaleY="1085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05DCEB-48F9-4B0E-8390-5AB5D803E201}" type="pres">
      <dgm:prSet presAssocID="{6E98673D-8A0C-416E-AB98-97FB8B4E7B05}" presName="sp" presStyleCnt="0"/>
      <dgm:spPr/>
    </dgm:pt>
    <dgm:pt modelId="{C1D5B787-03A2-40EB-8D74-C295ECA8FAA8}" type="pres">
      <dgm:prSet presAssocID="{89567474-19C8-4451-AC6D-D5FE11069E78}" presName="linNode" presStyleCnt="0"/>
      <dgm:spPr/>
    </dgm:pt>
    <dgm:pt modelId="{BB56090D-D2A0-44E9-82F1-1379C6524F32}" type="pres">
      <dgm:prSet presAssocID="{89567474-19C8-4451-AC6D-D5FE11069E78}" presName="parentText" presStyleLbl="node1" presStyleIdx="3" presStyleCnt="4" custScaleX="68946" custScaleY="73801" custLinFactNeighborX="-10518" custLinFactNeighborY="-628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EBCA65-357D-4845-987F-E32C1F335120}" type="pres">
      <dgm:prSet presAssocID="{89567474-19C8-4451-AC6D-D5FE11069E78}" presName="descendantText" presStyleLbl="alignAccFollowNode1" presStyleIdx="3" presStyleCnt="4" custScaleX="133814" custScaleY="152622" custLinFactNeighborX="61" custLinFactNeighborY="-99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6D63499-C835-4B9D-88D5-EA22A911AD7C}" type="presOf" srcId="{FB105155-0491-446A-B767-CB5694F38EAD}" destId="{20544C20-932D-4B76-A761-E21CD37EA69E}" srcOrd="0" destOrd="0" presId="urn:microsoft.com/office/officeart/2005/8/layout/vList5"/>
    <dgm:cxn modelId="{01225A95-ACC1-4EA7-B02C-9B9A942D82DE}" type="presOf" srcId="{A716E763-31BB-48D7-AA80-2370AF131E6D}" destId="{4FCBD127-4B43-4AC8-9C53-3ADC41F6F956}" srcOrd="0" destOrd="0" presId="urn:microsoft.com/office/officeart/2005/8/layout/vList5"/>
    <dgm:cxn modelId="{0437F5E2-D888-4BE4-98F8-952880E68283}" type="presOf" srcId="{849BF1B8-911F-4986-92D8-5790321D9C83}" destId="{AB1F4FE6-2002-44E4-9DB5-5785E5A2979F}" srcOrd="0" destOrd="0" presId="urn:microsoft.com/office/officeart/2005/8/layout/vList5"/>
    <dgm:cxn modelId="{BF383B81-12BE-43AB-A778-BBAB680A5B82}" type="presOf" srcId="{A0052B2A-08B2-4A64-8B66-6FDFA50EE638}" destId="{4FCBD127-4B43-4AC8-9C53-3ADC41F6F956}" srcOrd="0" destOrd="1" presId="urn:microsoft.com/office/officeart/2005/8/layout/vList5"/>
    <dgm:cxn modelId="{8056C4A7-E997-4B12-9712-64A7E4BC8292}" srcId="{EA51CBF0-05C4-49AF-B198-46DA44A4D49E}" destId="{763D63E3-9A06-4149-A70F-3E3D1DA83E6B}" srcOrd="0" destOrd="0" parTransId="{C9E56B87-5B02-48CE-B38C-5379B9F6454F}" sibTransId="{1DFA2847-6372-4DC3-AB2B-9C4AF00999BD}"/>
    <dgm:cxn modelId="{2F7E0F7A-247B-4E7F-860E-C4E1A1DE648C}" srcId="{EEAC8C2E-C987-4C8E-B7B5-C81F5836D5B9}" destId="{89567474-19C8-4451-AC6D-D5FE11069E78}" srcOrd="3" destOrd="0" parTransId="{DE49E107-0E7F-4980-B405-394E26608259}" sibTransId="{63D7348D-EC43-4C26-839D-CAD65B09BFD2}"/>
    <dgm:cxn modelId="{EAEA0EFE-1306-4B38-851A-D90B2C14D495}" srcId="{EEAC8C2E-C987-4C8E-B7B5-C81F5836D5B9}" destId="{FB105155-0491-446A-B767-CB5694F38EAD}" srcOrd="1" destOrd="0" parTransId="{B5EB880D-6158-4CDE-AFAD-5CC74744FA59}" sibTransId="{7E928F4E-0FF7-4B13-98EF-7D7115D0A65E}"/>
    <dgm:cxn modelId="{D1DEF1D5-57C6-4294-8269-53F0882CB3D8}" type="presOf" srcId="{A0AD02CB-69A8-424E-A279-A9C41A8F37C4}" destId="{AB1F4FE6-2002-44E4-9DB5-5785E5A2979F}" srcOrd="0" destOrd="3" presId="urn:microsoft.com/office/officeart/2005/8/layout/vList5"/>
    <dgm:cxn modelId="{CC00286C-446A-4BC6-9AC2-C380D2424E22}" srcId="{FB105155-0491-446A-B767-CB5694F38EAD}" destId="{849BF1B8-911F-4986-92D8-5790321D9C83}" srcOrd="0" destOrd="0" parTransId="{EB78B493-5892-4B43-BDF2-4269A00D18FB}" sibTransId="{D5109888-AA1F-4B84-9DD9-0E4B59952889}"/>
    <dgm:cxn modelId="{BFF52383-983D-4BC9-9EE7-D4F2718A5459}" type="presOf" srcId="{EEAC8C2E-C987-4C8E-B7B5-C81F5836D5B9}" destId="{BA815F55-B641-4DC1-9796-BD3A98E50D80}" srcOrd="0" destOrd="0" presId="urn:microsoft.com/office/officeart/2005/8/layout/vList5"/>
    <dgm:cxn modelId="{9567F3C5-AC32-430A-91B9-E15BD0815220}" srcId="{FB105155-0491-446A-B767-CB5694F38EAD}" destId="{3ADAF81A-507E-4A19-9B53-E835F8923A9B}" srcOrd="1" destOrd="0" parTransId="{1B1D2391-CDBC-40C1-8778-9F1FABEC970B}" sibTransId="{5BC5DEDD-7867-449B-A640-D882B2411C55}"/>
    <dgm:cxn modelId="{8A9E85FE-583D-4AED-A2D8-F036AF053590}" srcId="{EEAC8C2E-C987-4C8E-B7B5-C81F5836D5B9}" destId="{EA51CBF0-05C4-49AF-B198-46DA44A4D49E}" srcOrd="2" destOrd="0" parTransId="{8AF41654-5912-4C80-81A5-5CDA18216926}" sibTransId="{6E98673D-8A0C-416E-AB98-97FB8B4E7B05}"/>
    <dgm:cxn modelId="{8737D24E-F0DF-41EB-A347-DDE423A9377C}" srcId="{FB105155-0491-446A-B767-CB5694F38EAD}" destId="{4E995EF7-BB82-4254-9E57-527AA4B48B4F}" srcOrd="2" destOrd="0" parTransId="{369E0056-41F9-407B-A688-0466652AE793}" sibTransId="{97997A92-310A-4691-B2F3-3A0299521C4E}"/>
    <dgm:cxn modelId="{BFC15572-BE18-409F-957E-D227B9A674AF}" type="presOf" srcId="{3ADAF81A-507E-4A19-9B53-E835F8923A9B}" destId="{AB1F4FE6-2002-44E4-9DB5-5785E5A2979F}" srcOrd="0" destOrd="1" presId="urn:microsoft.com/office/officeart/2005/8/layout/vList5"/>
    <dgm:cxn modelId="{0D23684D-EEC2-4D0B-83E4-7A932C10463D}" srcId="{89567474-19C8-4451-AC6D-D5FE11069E78}" destId="{30791175-8922-4576-AC0B-9507968F9BFE}" srcOrd="0" destOrd="0" parTransId="{1262BE68-BEE3-4B68-9743-9437FC06E40D}" sibTransId="{35C43B4B-1D7F-4E8E-911B-20816B6BDC38}"/>
    <dgm:cxn modelId="{796A5E87-423E-40F2-BCE8-F89DCB181CA4}" type="presOf" srcId="{763D63E3-9A06-4149-A70F-3E3D1DA83E6B}" destId="{6DCBA8D3-0276-4A76-986A-AA97D04F0833}" srcOrd="0" destOrd="0" presId="urn:microsoft.com/office/officeart/2005/8/layout/vList5"/>
    <dgm:cxn modelId="{0B4DE305-4394-4287-9E91-EC6216A655FA}" type="presOf" srcId="{30791175-8922-4576-AC0B-9507968F9BFE}" destId="{12EBCA65-357D-4845-987F-E32C1F335120}" srcOrd="0" destOrd="0" presId="urn:microsoft.com/office/officeart/2005/8/layout/vList5"/>
    <dgm:cxn modelId="{DB47A4DD-6225-4085-9813-EF9D90CD010B}" type="presOf" srcId="{89567474-19C8-4451-AC6D-D5FE11069E78}" destId="{BB56090D-D2A0-44E9-82F1-1379C6524F32}" srcOrd="0" destOrd="0" presId="urn:microsoft.com/office/officeart/2005/8/layout/vList5"/>
    <dgm:cxn modelId="{3D0B6A38-8B71-480B-B784-1C4B9F60E480}" srcId="{FB105155-0491-446A-B767-CB5694F38EAD}" destId="{A0AD02CB-69A8-424E-A279-A9C41A8F37C4}" srcOrd="3" destOrd="0" parTransId="{C8FE4ACE-BB6E-40D7-9A93-36CE1A7AAD58}" sibTransId="{2B4F45B6-09D1-4142-8395-C65C2E2017DF}"/>
    <dgm:cxn modelId="{F60ACE08-8E5E-4768-A488-EEB2595099E1}" srcId="{EEAC8C2E-C987-4C8E-B7B5-C81F5836D5B9}" destId="{9A2ADDD4-DDC4-406C-80AD-05D985B8D275}" srcOrd="0" destOrd="0" parTransId="{64EE5E20-4F23-43FF-8A27-663EB29433BE}" sibTransId="{E7EF5B78-2AD6-4707-ABC4-A89456AAB4B0}"/>
    <dgm:cxn modelId="{3EE80290-604D-48DE-B95F-55494A06E60F}" srcId="{9A2ADDD4-DDC4-406C-80AD-05D985B8D275}" destId="{A0052B2A-08B2-4A64-8B66-6FDFA50EE638}" srcOrd="1" destOrd="0" parTransId="{86955FFE-A1B2-4B47-A508-DEC624020596}" sibTransId="{075B279E-2AF7-4021-A14C-D71C7B39F6E4}"/>
    <dgm:cxn modelId="{29143D48-7B4D-4687-97F0-791FE9A6A045}" type="presOf" srcId="{EA51CBF0-05C4-49AF-B198-46DA44A4D49E}" destId="{C964430D-A75B-469D-9263-0B3BE1BA4D28}" srcOrd="0" destOrd="0" presId="urn:microsoft.com/office/officeart/2005/8/layout/vList5"/>
    <dgm:cxn modelId="{35C99EF5-5814-41EB-A01E-9B548A38B70E}" type="presOf" srcId="{4E995EF7-BB82-4254-9E57-527AA4B48B4F}" destId="{AB1F4FE6-2002-44E4-9DB5-5785E5A2979F}" srcOrd="0" destOrd="2" presId="urn:microsoft.com/office/officeart/2005/8/layout/vList5"/>
    <dgm:cxn modelId="{517436F4-EA1F-45B4-BB36-89C6EEC4B79F}" srcId="{9A2ADDD4-DDC4-406C-80AD-05D985B8D275}" destId="{A716E763-31BB-48D7-AA80-2370AF131E6D}" srcOrd="0" destOrd="0" parTransId="{3ADD5D4D-25AA-446F-AD13-478B1752CAFD}" sibTransId="{2959AA8F-2206-462C-98FE-34FAEFE1A428}"/>
    <dgm:cxn modelId="{9899E993-A72A-4571-BF73-3A5387F38A49}" type="presOf" srcId="{9A2ADDD4-DDC4-406C-80AD-05D985B8D275}" destId="{A9282090-C309-42C4-8154-B1C555B5E1FF}" srcOrd="0" destOrd="0" presId="urn:microsoft.com/office/officeart/2005/8/layout/vList5"/>
    <dgm:cxn modelId="{FA119FB0-4FD8-4F76-96D6-153DAD4E019E}" type="presParOf" srcId="{BA815F55-B641-4DC1-9796-BD3A98E50D80}" destId="{8BFB2C3E-3510-4061-9792-7660C9EB3BD4}" srcOrd="0" destOrd="0" presId="urn:microsoft.com/office/officeart/2005/8/layout/vList5"/>
    <dgm:cxn modelId="{C6FD9853-4F29-40EE-BAC1-2593ACE33296}" type="presParOf" srcId="{8BFB2C3E-3510-4061-9792-7660C9EB3BD4}" destId="{A9282090-C309-42C4-8154-B1C555B5E1FF}" srcOrd="0" destOrd="0" presId="urn:microsoft.com/office/officeart/2005/8/layout/vList5"/>
    <dgm:cxn modelId="{CE25E37C-3DED-4651-AED0-E03D2236EFA6}" type="presParOf" srcId="{8BFB2C3E-3510-4061-9792-7660C9EB3BD4}" destId="{4FCBD127-4B43-4AC8-9C53-3ADC41F6F956}" srcOrd="1" destOrd="0" presId="urn:microsoft.com/office/officeart/2005/8/layout/vList5"/>
    <dgm:cxn modelId="{E51EAF88-CC12-4D4F-A57A-A29253EC9E68}" type="presParOf" srcId="{BA815F55-B641-4DC1-9796-BD3A98E50D80}" destId="{27E51578-5144-4F04-8D79-72517DDB1941}" srcOrd="1" destOrd="0" presId="urn:microsoft.com/office/officeart/2005/8/layout/vList5"/>
    <dgm:cxn modelId="{8FB5BD82-C5B9-4F24-A43F-CED6C968FA57}" type="presParOf" srcId="{BA815F55-B641-4DC1-9796-BD3A98E50D80}" destId="{C4748B32-9214-4EA1-BBC9-607FDFA5F54B}" srcOrd="2" destOrd="0" presId="urn:microsoft.com/office/officeart/2005/8/layout/vList5"/>
    <dgm:cxn modelId="{98CB159B-EFFC-4F2C-90CB-B940D71D2112}" type="presParOf" srcId="{C4748B32-9214-4EA1-BBC9-607FDFA5F54B}" destId="{20544C20-932D-4B76-A761-E21CD37EA69E}" srcOrd="0" destOrd="0" presId="urn:microsoft.com/office/officeart/2005/8/layout/vList5"/>
    <dgm:cxn modelId="{AA357509-C919-4B35-B303-8C4CE3E021C3}" type="presParOf" srcId="{C4748B32-9214-4EA1-BBC9-607FDFA5F54B}" destId="{AB1F4FE6-2002-44E4-9DB5-5785E5A2979F}" srcOrd="1" destOrd="0" presId="urn:microsoft.com/office/officeart/2005/8/layout/vList5"/>
    <dgm:cxn modelId="{95FAB09E-990D-4EE3-ABD4-02D0A6D9C017}" type="presParOf" srcId="{BA815F55-B641-4DC1-9796-BD3A98E50D80}" destId="{7A619471-93C7-4B9A-8678-BCAE44B433D5}" srcOrd="3" destOrd="0" presId="urn:microsoft.com/office/officeart/2005/8/layout/vList5"/>
    <dgm:cxn modelId="{2BB535B6-8E37-455B-9D16-3BFEE0E6D3BE}" type="presParOf" srcId="{BA815F55-B641-4DC1-9796-BD3A98E50D80}" destId="{4C608C7D-B573-4698-A59B-EDE79062179D}" srcOrd="4" destOrd="0" presId="urn:microsoft.com/office/officeart/2005/8/layout/vList5"/>
    <dgm:cxn modelId="{588C7CEC-D6AD-4E49-989D-DE8E5BA803DE}" type="presParOf" srcId="{4C608C7D-B573-4698-A59B-EDE79062179D}" destId="{C964430D-A75B-469D-9263-0B3BE1BA4D28}" srcOrd="0" destOrd="0" presId="urn:microsoft.com/office/officeart/2005/8/layout/vList5"/>
    <dgm:cxn modelId="{5720D336-A552-4816-939C-A9F22963D24C}" type="presParOf" srcId="{4C608C7D-B573-4698-A59B-EDE79062179D}" destId="{6DCBA8D3-0276-4A76-986A-AA97D04F0833}" srcOrd="1" destOrd="0" presId="urn:microsoft.com/office/officeart/2005/8/layout/vList5"/>
    <dgm:cxn modelId="{5C5C2195-62C1-4770-8F19-9DBC1C719E6B}" type="presParOf" srcId="{BA815F55-B641-4DC1-9796-BD3A98E50D80}" destId="{2A05DCEB-48F9-4B0E-8390-5AB5D803E201}" srcOrd="5" destOrd="0" presId="urn:microsoft.com/office/officeart/2005/8/layout/vList5"/>
    <dgm:cxn modelId="{5BC61871-829C-4B9A-B077-36566A15D362}" type="presParOf" srcId="{BA815F55-B641-4DC1-9796-BD3A98E50D80}" destId="{C1D5B787-03A2-40EB-8D74-C295ECA8FAA8}" srcOrd="6" destOrd="0" presId="urn:microsoft.com/office/officeart/2005/8/layout/vList5"/>
    <dgm:cxn modelId="{26955E34-F5E3-4106-9130-D12D32CFF430}" type="presParOf" srcId="{C1D5B787-03A2-40EB-8D74-C295ECA8FAA8}" destId="{BB56090D-D2A0-44E9-82F1-1379C6524F32}" srcOrd="0" destOrd="0" presId="urn:microsoft.com/office/officeart/2005/8/layout/vList5"/>
    <dgm:cxn modelId="{C5FC9A49-12C5-4C0A-8DB8-CD421317AD68}" type="presParOf" srcId="{C1D5B787-03A2-40EB-8D74-C295ECA8FAA8}" destId="{12EBCA65-357D-4845-987F-E32C1F335120}" srcOrd="1" destOrd="0" presId="urn:microsoft.com/office/officeart/2005/8/layout/vList5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0.74717</cdr:x>
      <cdr:y>0.8125</cdr:y>
    </cdr:from>
    <cdr:to>
      <cdr:x>0.84604</cdr:x>
      <cdr:y>0.83334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910403" y="5572140"/>
          <a:ext cx="914400" cy="1428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0.71833</cdr:x>
      <cdr:y>0.84375</cdr:y>
    </cdr:from>
    <cdr:to>
      <cdr:x>0.78013</cdr:x>
      <cdr:y>0.88542</cdr:y>
    </cdr:to>
    <cdr:sp macro="" textlink="">
      <cdr:nvSpPr>
        <cdr:cNvPr id="3" name="TextBox 2"/>
        <cdr:cNvSpPr txBox="1"/>
      </cdr:nvSpPr>
      <cdr:spPr>
        <a:xfrm xmlns:a="http://schemas.openxmlformats.org/drawingml/2006/main" rot="10800000" flipV="1">
          <a:off x="6643702" y="5786454"/>
          <a:ext cx="571505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cs typeface="Times New Roman" pitchFamily="18" charset="0"/>
            </a:rPr>
            <a:t>2023</a:t>
          </a:r>
          <a:endParaRPr lang="ru-RU" sz="1800" b="1" dirty="0"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0.16406</cdr:x>
      <cdr:y>0.86667</cdr:y>
    </cdr:from>
    <cdr:to>
      <cdr:x>0.26406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00167" y="628652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2800" b="1" dirty="0" smtClean="0"/>
            <a:t>2021</a:t>
          </a:r>
          <a:endParaRPr lang="ru-RU" sz="2800" b="1" dirty="0"/>
        </a:p>
      </cdr:txBody>
    </cdr:sp>
  </cdr:relSizeAnchor>
  <cdr:relSizeAnchor xmlns:cdr="http://schemas.openxmlformats.org/drawingml/2006/chartDrawing">
    <cdr:from>
      <cdr:x>0.35937</cdr:x>
      <cdr:y>0.86667</cdr:y>
    </cdr:from>
    <cdr:to>
      <cdr:x>0.45937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286117" y="642939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2800" b="1" dirty="0" smtClean="0"/>
            <a:t>2022</a:t>
          </a:r>
          <a:endParaRPr lang="ru-RU" sz="2800" b="1" dirty="0"/>
        </a:p>
      </cdr:txBody>
    </cdr:sp>
  </cdr:relSizeAnchor>
  <cdr:relSizeAnchor xmlns:cdr="http://schemas.openxmlformats.org/drawingml/2006/chartDrawing">
    <cdr:from>
      <cdr:x>0.55469</cdr:x>
      <cdr:y>0.86667</cdr:y>
    </cdr:from>
    <cdr:to>
      <cdr:x>0.65469</cdr:x>
      <cdr:y>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072067" y="628652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2800" b="1" dirty="0" smtClean="0"/>
            <a:t>2023</a:t>
          </a:r>
          <a:endParaRPr lang="ru-RU" sz="2800" b="1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135A84-A023-4706-8130-7D5D9D1780FC}" type="datetimeFigureOut">
              <a:rPr lang="ru-RU"/>
              <a:pPr>
                <a:defRPr/>
              </a:pPr>
              <a:t>20.02.2021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747EF5-5699-4587-A028-D45070B00E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C21F6-9222-40BE-9D56-720DF3B7948C}" type="datetimeFigureOut">
              <a:rPr lang="ru-RU"/>
              <a:pPr>
                <a:defRPr/>
              </a:pPr>
              <a:t>20.02.2021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CC5EB7-6DB9-4C54-BBF1-477D3E0F3C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F2E0D-07D3-4F8B-A0DD-4610F96EDECD}" type="datetimeFigureOut">
              <a:rPr lang="ru-RU"/>
              <a:pPr>
                <a:defRPr/>
              </a:pPr>
              <a:t>20.02.2021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26968-105B-45E3-8C6C-9DD95CCFCF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6CC868-211E-4C83-88F9-E3FCBE9DC40D}" type="datetimeFigureOut">
              <a:rPr lang="ru-RU"/>
              <a:pPr>
                <a:defRPr/>
              </a:pPr>
              <a:t>20.02.2021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2AF3AF-B7AD-4898-9390-68972B10DC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2A0ED4-171C-4882-B20A-0D070B2015DC}" type="datetimeFigureOut">
              <a:rPr lang="ru-RU"/>
              <a:pPr>
                <a:defRPr/>
              </a:pPr>
              <a:t>20.02.2021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0EC15E-C8AE-4BF5-91A6-CB3849D7A8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DB7F6-6A58-4277-9C95-D262DBE85EA0}" type="datetimeFigureOut">
              <a:rPr lang="ru-RU"/>
              <a:pPr>
                <a:defRPr/>
              </a:pPr>
              <a:t>20.02.2021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9D90C5-A4AE-42BE-8199-0CE20B73FC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D1977-09D8-41DF-A7E1-CD9405AC04D0}" type="datetimeFigureOut">
              <a:rPr lang="ru-RU"/>
              <a:pPr>
                <a:defRPr/>
              </a:pPr>
              <a:t>20.02.2021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091C8E-5981-470C-9425-32C13E9BBA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6DA8E-A596-4A5F-98A8-7E4F3162E79C}" type="datetimeFigureOut">
              <a:rPr lang="ru-RU"/>
              <a:pPr>
                <a:defRPr/>
              </a:pPr>
              <a:t>20.02.2021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01B3AD-472F-4570-9094-1C15BBAC3A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DBB1E0-310A-4F5E-A356-FAA4A69CEBBA}" type="datetimeFigureOut">
              <a:rPr lang="ru-RU"/>
              <a:pPr>
                <a:defRPr/>
              </a:pPr>
              <a:t>20.02.2021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C6610B-24D0-49FE-A093-F522C7E906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48D2CC-D0ED-46DC-B845-9FCC8F999D32}" type="datetimeFigureOut">
              <a:rPr lang="ru-RU"/>
              <a:pPr>
                <a:defRPr/>
              </a:pPr>
              <a:t>20.02.2021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9B8BF1-906A-4066-A0F5-40236E6785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232686-F2C5-4A7B-93B8-D02841E3B4DA}" type="datetimeFigureOut">
              <a:rPr lang="ru-RU"/>
              <a:pPr>
                <a:defRPr/>
              </a:pPr>
              <a:t>20.02.2021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131BE6-27E3-41F2-B3A9-F0766860F3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2492D82-1399-4B8C-BF29-B32CF52A6FD2}" type="datetimeFigureOut">
              <a:rPr lang="ru-RU"/>
              <a:pPr>
                <a:defRPr/>
              </a:pPr>
              <a:t>20.02.2021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D0ED57A-5925-4152-A638-FABFF1DCA7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B81EE514467A4E0E9A85FA7AFCABA30ED9699F3DD81C7692072ED59067yDaCB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>
          <a:xfrm>
            <a:off x="0" y="428604"/>
            <a:ext cx="9144000" cy="335758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Бюджет для граждан 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 решению о «О бюджете МО «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Чемальский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район»</a:t>
            </a:r>
            <a:b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2021 год и плановый период 2022 и 2023 годов»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 smtClean="0"/>
          </a:p>
        </p:txBody>
      </p:sp>
      <p:pic>
        <p:nvPicPr>
          <p:cNvPr id="21507" name="Picture 3" descr="C:\Users\DOHOD\Desktop\GerbChemalR.jpg"/>
          <p:cNvPicPr>
            <a:picLocks noChangeAspect="1" noChangeArrowheads="1"/>
          </p:cNvPicPr>
          <p:nvPr/>
        </p:nvPicPr>
        <p:blipFill>
          <a:blip r:embed="rId3">
            <a:lum/>
          </a:blip>
          <a:srcRect/>
          <a:stretch>
            <a:fillRect/>
          </a:stretch>
        </p:blipFill>
        <p:spPr bwMode="auto">
          <a:xfrm>
            <a:off x="3786182" y="2643182"/>
            <a:ext cx="1500198" cy="18648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7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1" descr="http://www.chemal-altai.ru/images/stories/karta/karta_rayon.jpg"/>
          <p:cNvPicPr>
            <a:picLocks noChangeAspect="1" noChangeArrowheads="1"/>
          </p:cNvPicPr>
          <p:nvPr/>
        </p:nvPicPr>
        <p:blipFill>
          <a:blip r:embed="rId3">
            <a:lum contrast="11000"/>
          </a:blip>
          <a:srcRect l="13792" t="3389" r="9195" b="6779"/>
          <a:stretch>
            <a:fillRect/>
          </a:stretch>
        </p:blipFill>
        <p:spPr bwMode="auto">
          <a:xfrm>
            <a:off x="428596" y="142852"/>
            <a:ext cx="5429288" cy="37685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075" name="Rectangle 2"/>
          <p:cNvSpPr>
            <a:spLocks noChangeArrowheads="1"/>
          </p:cNvSpPr>
          <p:nvPr/>
        </p:nvSpPr>
        <p:spPr bwMode="auto">
          <a:xfrm>
            <a:off x="6357950" y="500042"/>
            <a:ext cx="2500331" cy="31432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4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342900"/>
            <a:r>
              <a:rPr lang="ru-RU" sz="14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Чемальский</a:t>
            </a:r>
            <a:r>
              <a:rPr lang="ru-RU" sz="1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район 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расположен 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 севере Республики Алтай в </a:t>
            </a:r>
            <a:r>
              <a:rPr lang="ru-RU" sz="1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горно-степной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зоне в системе малых горных рек, притоков Катуни, охватывает части хребтов Иолго и </a:t>
            </a:r>
            <a:r>
              <a:rPr lang="ru-RU" sz="1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Семинского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 </a:t>
            </a:r>
            <a:b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Площадь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территории района составляет </a:t>
            </a:r>
            <a:r>
              <a:rPr lang="ru-RU" sz="1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 тысячи кв.км.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Численность населения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 в районе 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10 тыс. человек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из них 4 тысячи человек жители районного центра с. Чемал</a:t>
            </a:r>
            <a:endParaRPr lang="ru-RU" sz="1400" dirty="0"/>
          </a:p>
          <a:p>
            <a:pPr indent="342900" eaLnBrk="0" hangingPunct="0"/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14283" y="4643438"/>
          <a:ext cx="8786906" cy="1993904"/>
        </p:xfrm>
        <a:graphic>
          <a:graphicData uri="http://schemas.openxmlformats.org/drawingml/2006/table">
            <a:tbl>
              <a:tblPr/>
              <a:tblGrid>
                <a:gridCol w="4393469"/>
                <a:gridCol w="4393437"/>
              </a:tblGrid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3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Сельское поселение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5875" marR="15875" marT="15875" marB="158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5E9EFF">
                            <a:alpha val="17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3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Населенные пункты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5875" marR="15875" marT="15875" marB="158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5E9EFF">
                            <a:alpha val="17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3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Аносинское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сельское поселение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5875" marR="15875" marT="15875" marB="158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5E9EFF">
                            <a:alpha val="17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3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село Анос, село Аюла, посёлок Верх-Анос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5875" marR="15875" marT="15875" marB="158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5E9EFF">
                            <a:alpha val="17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3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Бешпельтирское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сельское поселение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5875" marR="15875" marT="15875" marB="158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5E9EFF">
                            <a:alpha val="17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3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село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Бешпельтир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5875" marR="15875" marT="15875" marB="158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5E9EFF">
                            <a:alpha val="17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3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Куюсское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сельское поселение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5875" marR="15875" marT="15875" marB="158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5E9EFF">
                            <a:alpha val="17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3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село Куюс, село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Ороктой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село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Эдиган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5875" marR="15875" marT="15875" marB="158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5E9EFF">
                            <a:alpha val="17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3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Узнезинское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сельское поселение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5875" marR="15875" marT="15875" marB="158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5E9EFF">
                            <a:alpha val="17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3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село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Узнезя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село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Аскат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село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Нижний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Куюм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село Турбаза «Катунь»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5875" marR="15875" marT="15875" marB="158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5E9EFF">
                            <a:alpha val="17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3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Чемальское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сельское поселение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5875" marR="15875" marT="15875" marB="158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5E9EFF">
                            <a:alpha val="17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3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село Чемал, село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Еланда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село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Толгоек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село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Уожан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5875" marR="15875" marT="15875" marB="158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5E9EFF">
                            <a:alpha val="17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3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Чепошское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сельское поселение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5875" marR="15875" marT="15875" marB="158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5E9EFF">
                            <a:alpha val="17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3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село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Чепош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посёлок Усть-Сема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5875" marR="15875" marT="15875" marB="158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5E9EFF">
                            <a:alpha val="17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3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Элекмонарское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сельское поселение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5875" marR="15875" marT="15875" marB="158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5E9EFF">
                            <a:alpha val="17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3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село Элекмонар, село Каракол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5875" marR="15875" marT="15875" marB="158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5E9EFF">
                            <a:alpha val="17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sp>
        <p:nvSpPr>
          <p:cNvPr id="3105" name="Rectangle 3"/>
          <p:cNvSpPr>
            <a:spLocks noChangeArrowheads="1"/>
          </p:cNvSpPr>
          <p:nvPr/>
        </p:nvSpPr>
        <p:spPr bwMode="auto">
          <a:xfrm>
            <a:off x="285720" y="4143380"/>
            <a:ext cx="8715436" cy="307975"/>
          </a:xfrm>
          <a:prstGeom prst="rect">
            <a:avLst/>
          </a:prstGeom>
          <a:gradFill>
            <a:gsLst>
              <a:gs pos="0">
                <a:srgbClr val="5E9EFF">
                  <a:alpha val="14000"/>
                </a:srgb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1400" b="1" dirty="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Сельские поселения муниципального образования "</a:t>
            </a:r>
            <a:r>
              <a:rPr lang="ru-RU" sz="1400" b="1" dirty="0" err="1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Чемальский</a:t>
            </a:r>
            <a:r>
              <a:rPr lang="ru-RU" sz="1400" b="1" dirty="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 район"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 bright="40000" contrast="-56000"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1"/>
          <p:cNvSpPr>
            <a:spLocks noChangeArrowheads="1"/>
          </p:cNvSpPr>
          <p:nvPr/>
        </p:nvSpPr>
        <p:spPr bwMode="auto">
          <a:xfrm>
            <a:off x="214313" y="142875"/>
            <a:ext cx="8786812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 lang="ru-RU" sz="2880" b="1" i="0" u="none" strike="noStrike" kern="1200" baseline="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ru-RU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Глоссарий </a:t>
            </a:r>
          </a:p>
          <a:p>
            <a:pPr>
              <a:buFont typeface="Arial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Бюджетный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процесс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–деятельность участников бюджетного процесса по планированию, утверждению и исполнению бюджета, по контролю за его исполнением, осуществлению бюджетного учета, ведению бюджетной отчетности и внешней проверке.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 Консолидированный бюджет муниципального образования 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это совокупность бюджета муниципального образования и свод бюджетов городских и сельских поселений входящих в состав муниципального образования (без учета межбюджетных трансфертов между этими бюджетами).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Доходы бюджета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поступающие в бюджет денежные средства, за исключением источников финансирования дефицита бюджета.</a:t>
            </a:r>
          </a:p>
          <a:p>
            <a:pPr>
              <a:buFont typeface="Arial" charset="0"/>
              <a:buChar char="•"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Расходы бюджета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выплачиваемые из бюджета денежные средства, за исключением источников финансирования дефицита бюджета. </a:t>
            </a:r>
          </a:p>
          <a:p>
            <a:pPr>
              <a:buFont typeface="Arial" charset="0"/>
              <a:buChar char="•"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Профицит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бюджета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превышение доходов бюджета над его расходами.</a:t>
            </a:r>
          </a:p>
          <a:p>
            <a:pPr>
              <a:buFont typeface="Arial" charset="0"/>
              <a:buChar char="•"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Дефицит бюджета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превышение расходов бюджета над его доходами.</a:t>
            </a:r>
          </a:p>
          <a:p>
            <a:pPr>
              <a:buFont typeface="Arial" charset="0"/>
              <a:buChar char="•"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 Источники финансирования дефицита бюджета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средства, привлекаемые в бюджет для покрытия дефицита (кредиты банков, кредиты от других уровней бюджетов, ценные бумаги, иные источники).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 bright="40000" contrast="-56000"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Прямоугольник 1"/>
          <p:cNvSpPr>
            <a:spLocks noChangeArrowheads="1"/>
          </p:cNvSpPr>
          <p:nvPr/>
        </p:nvSpPr>
        <p:spPr bwMode="auto">
          <a:xfrm>
            <a:off x="285750" y="285750"/>
            <a:ext cx="8715375" cy="594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Межбюджетные трансферты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средства, предоставляемые одним бюджетом бюджетной системы Российской Федерации  другому бюджету бюджетной системы Российской Федерации.</a:t>
            </a:r>
          </a:p>
          <a:p>
            <a:pPr>
              <a:buFont typeface="Arial" charset="0"/>
              <a:buChar char="•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Дотации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межбюджетные трансферты, предоставляемые на безвозмездной и безвозвратной основе без установления направлений и (или) условий их использования.</a:t>
            </a:r>
          </a:p>
          <a:p>
            <a:pPr>
              <a:buFont typeface="Arial" charset="0"/>
              <a:buChar char="•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Субсидии бюджета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средства, предоставляемые 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софинансирование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расходов бюджета. Субсидии могут предоставляться нижестоящему бюджету, а так же физическим и юридическим лицам.</a:t>
            </a:r>
          </a:p>
          <a:p>
            <a:pPr>
              <a:buFont typeface="Arial" charset="0"/>
              <a:buChar char="•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Субвенции бюджета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средства, предоставляемые на реализацию переданных полномочий (когда полномочие передается с  одного уровня бюджета на другой, то финансирование всегда осуществляется за счет бюджета, который передал полномочия.</a:t>
            </a:r>
          </a:p>
          <a:p>
            <a:pPr>
              <a:buFont typeface="Arial" charset="0"/>
              <a:buChar char="•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Комплекс мероприятий, реализация которых обеспечивает достижение приоритетов и целей государственной политики в сфере социально – экономического развития.</a:t>
            </a:r>
            <a:r>
              <a:rPr lang="ru-RU" sz="2000" dirty="0">
                <a:latin typeface="Lucida Sans Unicode" pitchFamily="34" charset="0"/>
              </a:rPr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 bright="40000" contrast="-33000"/>
          </a:blip>
          <a:srcRect/>
          <a:stretch>
            <a:fillRect l="-26000" r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42875" y="0"/>
          <a:ext cx="8858280" cy="5857892"/>
        </p:xfrm>
        <a:graphic>
          <a:graphicData uri="http://schemas.openxmlformats.org/drawingml/2006/table">
            <a:tbl>
              <a:tblPr/>
              <a:tblGrid>
                <a:gridCol w="3643307"/>
                <a:gridCol w="1143008"/>
                <a:gridCol w="857256"/>
                <a:gridCol w="1214446"/>
                <a:gridCol w="431281"/>
                <a:gridCol w="640291"/>
                <a:gridCol w="928691"/>
              </a:tblGrid>
              <a:tr h="714268">
                <a:tc gridSpan="7">
                  <a:txBody>
                    <a:bodyPr/>
                    <a:lstStyle/>
                    <a:p>
                      <a:pPr algn="ctr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lang="ru-RU" sz="2880" b="1" i="0" u="none" strike="noStrike" kern="1200" baseline="0" dirty="0" smtClean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2000" b="1" i="0" u="none" strike="noStrike" kern="1200" baseline="0" dirty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Прогноз  социально-экономического развития МО "Чемальский район"                                                                                                                                                                          на </a:t>
                      </a:r>
                      <a:r>
                        <a:rPr lang="ru-RU" sz="2000" b="1" i="0" u="none" strike="noStrike" kern="1200" baseline="0" dirty="0" smtClean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2021 </a:t>
                      </a:r>
                      <a:r>
                        <a:rPr lang="ru-RU" sz="2000" b="1" i="0" u="none" strike="noStrike" kern="1200" baseline="0" dirty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год плановый период </a:t>
                      </a:r>
                      <a:r>
                        <a:rPr lang="ru-RU" sz="2000" b="1" i="0" u="none" strike="noStrike" kern="1200" baseline="0" dirty="0" smtClean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2022 </a:t>
                      </a:r>
                      <a:r>
                        <a:rPr lang="ru-RU" sz="2000" b="1" i="0" u="none" strike="noStrike" kern="1200" baseline="0" dirty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и </a:t>
                      </a:r>
                      <a:r>
                        <a:rPr lang="ru-RU" sz="2000" b="1" i="0" u="none" strike="noStrike" kern="1200" baseline="0" dirty="0" smtClean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2023 </a:t>
                      </a:r>
                      <a:r>
                        <a:rPr lang="ru-RU" sz="2000" b="1" i="0" u="none" strike="noStrike" kern="1200" baseline="0" dirty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годов</a:t>
                      </a:r>
                    </a:p>
                  </a:txBody>
                  <a:tcPr marL="7257" marR="7257" marT="725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36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1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7257" marR="7257" marT="725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1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7257" marR="7257" marT="725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1" u="none" strike="noStrike">
                          <a:latin typeface="Arial Cyr"/>
                        </a:rPr>
                        <a:t> </a:t>
                      </a:r>
                    </a:p>
                  </a:txBody>
                  <a:tcPr marL="7257" marR="7257" marT="725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b="1" i="1" u="none" strike="noStrike">
                          <a:latin typeface="Arial Cyr"/>
                        </a:rPr>
                        <a:t> </a:t>
                      </a:r>
                    </a:p>
                  </a:txBody>
                  <a:tcPr marL="7257" marR="7257" marT="725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7257" marR="7257" marT="72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57" marR="7257" marT="72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443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Показатели</a:t>
                      </a: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Единица измерения</a:t>
                      </a: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2020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Прогноз</a:t>
                      </a: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16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57" marR="7257" marT="72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640771">
                <a:tc>
                  <a:txBody>
                    <a:bodyPr/>
                    <a:lstStyle/>
                    <a:p>
                      <a:pPr marL="108000" algn="l" fontAlgn="ctr">
                        <a:spcBef>
                          <a:spcPts val="0"/>
                        </a:spcBef>
                      </a:pPr>
                      <a:r>
                        <a:rPr lang="ru-RU" sz="1200" b="0" i="0" u="none" strike="noStrike" dirty="0" smtClean="0">
                          <a:latin typeface="Times New Roman"/>
                        </a:rPr>
                        <a:t> Численность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постоянного населения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  (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среднегодовая)</a:t>
                      </a: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тыс.человек</a:t>
                      </a: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10,7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10,8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10,9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>
                        <a:latin typeface="Times New Roman"/>
                      </a:endParaRPr>
                    </a:p>
                  </a:txBody>
                  <a:tcPr marL="7257" marR="7257" marT="72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10,11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434771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Доходы местного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бюджета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 млн.руб.</a:t>
                      </a: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590,0</a:t>
                      </a: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430,4</a:t>
                      </a: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364,5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>
                        <a:latin typeface="Times New Roman"/>
                      </a:endParaRPr>
                    </a:p>
                  </a:txBody>
                  <a:tcPr marL="7257" marR="7257" marT="72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287,9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672365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Безвозмездные поступления от бюджетов других уровней</a:t>
                      </a: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 млн.руб.</a:t>
                      </a: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455,8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290,4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229,8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>
                        <a:latin typeface="Times New Roman"/>
                      </a:endParaRPr>
                    </a:p>
                  </a:txBody>
                  <a:tcPr marL="7257" marR="7257" marT="72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144,9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313656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Расходы местного бюджета</a:t>
                      </a: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 млн.руб.</a:t>
                      </a: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583,2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584,5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367,1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>
                        <a:latin typeface="Times New Roman"/>
                      </a:endParaRPr>
                    </a:p>
                  </a:txBody>
                  <a:tcPr marL="7257" marR="7257" marT="72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346,6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403718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Дефицит (-), </a:t>
                      </a:r>
                      <a:r>
                        <a:rPr lang="ru-RU" sz="1200" b="0" i="0" u="none" strike="noStrike" dirty="0" err="1" smtClean="0">
                          <a:latin typeface="Times New Roman"/>
                        </a:rPr>
                        <a:t>профицит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 (+)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бюджета</a:t>
                      </a: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млн.руб.</a:t>
                      </a: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-6,8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-10,8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2,6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>
                        <a:latin typeface="Times New Roman"/>
                      </a:endParaRPr>
                    </a:p>
                  </a:txBody>
                  <a:tcPr marL="7257" marR="7257" marT="72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58,7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683212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Уровень зарегистрированной безработицы</a:t>
                      </a: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</a:t>
                      </a: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9,5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9,5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9,0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7257" marR="7257" marT="72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8,0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885430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Среднемесячная заработная плата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работников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рублей</a:t>
                      </a: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35123,0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36937,2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38414,7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7257" marR="7257" marT="72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39951,3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7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/>
        </p:nvGraphicFramePr>
        <p:xfrm>
          <a:off x="0" y="428604"/>
          <a:ext cx="9144000" cy="64293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457200" y="0"/>
            <a:ext cx="8229600" cy="714375"/>
          </a:xfrm>
          <a:prstGeom prst="rect">
            <a:avLst/>
          </a:prstGeom>
        </p:spPr>
        <p:txBody>
          <a:bodyPr/>
          <a:lstStyle/>
          <a:p>
            <a:pPr algn="ctr" eaLnBrk="0" fontAlgn="auto" hangingPunct="0">
              <a:spcAft>
                <a:spcPts val="0"/>
              </a:spcAft>
              <a:defRPr/>
            </a:pPr>
            <a:r>
              <a:rPr lang="ru-RU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Этапы бюджетного процесса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285720" y="214290"/>
            <a:ext cx="8572560" cy="6286544"/>
          </a:xfrm>
        </p:spPr>
        <p:txBody>
          <a:bodyPr/>
          <a:lstStyle/>
          <a:p>
            <a:pPr indent="457200" algn="just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ОСНОВНЫЕ НАПРАВЛЕНИЯ бюджетной политики муниципального образования «</a:t>
            </a:r>
            <a:r>
              <a:rPr lang="ru-RU" sz="1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Чемальский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район» на 2021-2023 годы</a:t>
            </a: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Бюджетная политика муниципального образования «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Чемальский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район», ориентирована на обеспечение устойчивого развития экономики и социальной стабильности.</a:t>
            </a:r>
          </a:p>
          <a:p>
            <a:pPr indent="4572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Основными задачами бюджетной политики МО «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Чемальский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район» на 2021-2023гг. является:</a:t>
            </a:r>
          </a:p>
          <a:p>
            <a:pPr indent="4572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1) обеспечение обязательств муниципального образования «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Чемальский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район»;</a:t>
            </a:r>
          </a:p>
          <a:p>
            <a:pPr indent="4572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2) повышение эффективности использования бюджетных средств;</a:t>
            </a:r>
          </a:p>
          <a:p>
            <a:pPr indent="4572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3) сохранение сбалансированности бюджета в сложившихся экономических условиях;</a:t>
            </a:r>
          </a:p>
          <a:p>
            <a:pPr indent="4572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4) развитие межбюджетных отношений с муниципальными образованиями в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Чемальском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районе.</a:t>
            </a:r>
          </a:p>
          <a:p>
            <a:pPr indent="4572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 ключевым направлением бюджетной политики на 2021-2023гг относятся:  </a:t>
            </a:r>
          </a:p>
          <a:p>
            <a:pPr indent="4572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- исполнение расходных полномочий исключительно в рамках полномочий органов местного самоуправления;</a:t>
            </a:r>
          </a:p>
          <a:p>
            <a:pPr indent="4572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- осуществление нормированных закупок для муниципальных нужд;</a:t>
            </a:r>
          </a:p>
          <a:p>
            <a:pPr indent="4572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- определение первоочередных расходов;</a:t>
            </a:r>
          </a:p>
          <a:p>
            <a:pPr indent="4572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- повышение качества предоставления муниципальных услуг с расширением альтернативных муниципальному заданию механизмов оказания муниципальных услуг с использованием конкурентных способов организации оказания муниципальных услуг;</a:t>
            </a:r>
          </a:p>
          <a:p>
            <a:pPr indent="4572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- снижение рисков, связанных с отвлечением средств местного бюджета, предусматривающее предотвращение образования просроченной кредиторской задолженности и мониторинг образования дебиторской задолженности;</a:t>
            </a:r>
          </a:p>
          <a:p>
            <a:pPr indent="4572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- оптимизация инвестиционных расходов с учетом первоочередности и финансовых возможностей;</a:t>
            </a:r>
          </a:p>
          <a:p>
            <a:pPr indent="4572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- безусловное финансовое обеспечение публичных нормативных обязательств;</a:t>
            </a:r>
          </a:p>
          <a:p>
            <a:pPr indent="4572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- повышение результативности предоставления субсидий из местного бюджета посредством мониторинга достижения показателей результативности их предоставления.</a:t>
            </a:r>
          </a:p>
          <a:p>
            <a:endParaRPr lang="ru-RU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>
            <a:spLocks noGrp="1"/>
          </p:cNvSpPr>
          <p:nvPr>
            <p:ph type="subTitle" idx="1"/>
          </p:nvPr>
        </p:nvSpPr>
        <p:spPr>
          <a:xfrm>
            <a:off x="285720" y="214290"/>
            <a:ext cx="8715436" cy="6215106"/>
          </a:xfrm>
        </p:spPr>
        <p:txBody>
          <a:bodyPr/>
          <a:lstStyle/>
          <a:p>
            <a:pPr indent="3429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Одним из ключевых направлений бюджетной политики муниципального образования «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Чемальский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район» является проведение взвешенной долговой политики с соблюдением требований Бюджетного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кодекса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Российской Федерации.</a:t>
            </a:r>
          </a:p>
          <a:p>
            <a:pPr indent="3429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этой связи, обеспечение сохранения уровня муниципального долга и расходов на его обслуживание на безопасном уровне для местного бюджета, как и в предыдущие годы, должно являться стратегической задачей исполнительных органов муниципальной власти муниципального образования «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Чемальский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район».</a:t>
            </a:r>
          </a:p>
          <a:p>
            <a:pPr indent="3429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условиях ограниченности финансовых ресурсов при исполнении бюджета муниципального образования «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Чемальский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район» в первоочередном порядке обеспечивать расходы на:</a:t>
            </a:r>
          </a:p>
          <a:p>
            <a:pPr indent="3429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оплату труда с начислением;</a:t>
            </a:r>
          </a:p>
          <a:p>
            <a:pPr indent="3429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приобретение медикаментов и продуктов питания для муниципальных организаций образования;</a:t>
            </a:r>
          </a:p>
          <a:p>
            <a:pPr indent="3429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обеспечение питанием учащихся муниципальных организаций образования;</a:t>
            </a:r>
          </a:p>
          <a:p>
            <a:pPr indent="3429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оплату коммунальных услуг;</a:t>
            </a:r>
          </a:p>
          <a:p>
            <a:pPr indent="3429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обеспечение топливом муниципальных учреждений; </a:t>
            </a:r>
          </a:p>
          <a:p>
            <a:pPr indent="3429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уплату налогов, сборов и иных обязательных платежей в бюджетную систему Российской Федерации; </a:t>
            </a:r>
          </a:p>
          <a:p>
            <a:pPr indent="3429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исполнение публично-нормативных обязательств;</a:t>
            </a:r>
          </a:p>
          <a:p>
            <a:pPr indent="3429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исполнение судебных решений;</a:t>
            </a:r>
          </a:p>
          <a:p>
            <a:pPr indent="3429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мероприятия по подготовке к зиме жилищно-коммунального хозяйства и объектов социальной сферы.</a:t>
            </a:r>
          </a:p>
          <a:p>
            <a:pPr indent="342900"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342900"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ChangeArrowheads="1"/>
          </p:cNvSpPr>
          <p:nvPr/>
        </p:nvSpPr>
        <p:spPr bwMode="auto">
          <a:xfrm>
            <a:off x="285720" y="0"/>
            <a:ext cx="8643968" cy="6740307"/>
          </a:xfrm>
          <a:prstGeom prst="rect">
            <a:avLst/>
          </a:prstGeom>
          <a:solidFill>
            <a:schemeClr val="accent3">
              <a:lumMod val="20000"/>
              <a:lumOff val="80000"/>
              <a:alpha val="13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342900" algn="just" eaLnBrk="0" hangingPunct="0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indent="342900" algn="just" eaLnBrk="0" hangingPunct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ОСНОВНЫЕ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НАПРАВЛЕНИЯ налоговой политики муниципального образования «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Чемальский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район» на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2021-2023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годы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342900" algn="just" eaLnBrk="0" hangingPunct="0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342900" algn="just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Помимо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решения задач в области бюджетного планирования, основные направления налоговой политики муниципального образования 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Чемальский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район» 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2023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годы являются ориентиром для хозяйствующих субъектов при прогнозировании развития своего бизнеса.</a:t>
            </a:r>
          </a:p>
          <a:p>
            <a:pPr indent="342900" algn="just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среднесрочной перспективе проводимая налоговая политика муниципального образования (далее - налоговая политика) будет ориентирована на дальнейшее совершенствование нормативной базы муниципального образования о налогах и сборах с продолжением курса на создание благоприятных условий для развития предпринимательства в муниципальном образовании, стимулирование инвестиционной привлекательности муниципального образования.</a:t>
            </a:r>
          </a:p>
          <a:p>
            <a:pPr indent="342900" algn="just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Главными стратегическими ориентирами будут являться стабильность и предсказуемость налоговой политики, а также сбалансированность фискального и стимулирующего действия налогов.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Основной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задачей налоговой политики МО 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Чемальский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район» на 2021-2023 годы является обеспечение устойчивого роста доходного потенциала местного бюджета, которая увязывается  с ключевой задачей бюджетной политики по обеспечению сбалансированности бюджета МО 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Чемальский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район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Прямоугольник 1"/>
          <p:cNvSpPr>
            <a:spLocks noChangeArrowheads="1"/>
          </p:cNvSpPr>
          <p:nvPr/>
        </p:nvSpPr>
        <p:spPr bwMode="auto">
          <a:xfrm>
            <a:off x="214313" y="0"/>
            <a:ext cx="8715375" cy="6740307"/>
          </a:xfrm>
          <a:prstGeom prst="rect">
            <a:avLst/>
          </a:prstGeom>
          <a:solidFill>
            <a:schemeClr val="accent3">
              <a:lumMod val="20000"/>
              <a:lumOff val="80000"/>
              <a:alpha val="1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42900" algn="just" eaLnBrk="0" hangingPunct="0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342900" algn="just" eaLnBrk="0" hangingPunct="0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342900" algn="just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этой связи основные направления налоговой политики на 2021- 2023 годы определены в следующем составе:</a:t>
            </a:r>
          </a:p>
          <a:p>
            <a:pPr indent="342900" algn="just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поддержка инвестиционной активности хозяйствующих субъектов, осуществляющих деятельность на территории Чемальского района;</a:t>
            </a:r>
          </a:p>
          <a:p>
            <a:pPr indent="342900" algn="just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наращивание стабильных доходных источников и мобилизация в консолидированный бюджет МО "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Чемальский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район" имеющихся резервов поступлений доходов;</a:t>
            </a:r>
          </a:p>
          <a:p>
            <a:pPr indent="342900" algn="just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повышение эффективности администрирования налоговых и неналоговых доходов, подлежащих зачислению в консолидированный бюджет Чемальского района;</a:t>
            </a:r>
          </a:p>
          <a:p>
            <a:pPr indent="342900" algn="just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повышение уровня собираемости налогов при реализации мероприятий, направленных на сокращение дебиторской задолженности по платежам в бюджеты бюджетной системы Российской Федерации;</a:t>
            </a:r>
          </a:p>
          <a:p>
            <a:pPr indent="342900" algn="just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5)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содействие вовлечению граждан в предпринимательскую деятельность и сокращение неформальной занятости, в том числе путем перехода граждан на применение налога на профессиональный доход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indent="342900" algn="just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6)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проведение ежегодной оценки эффективности налоговых расходов, установленных решениями представительных органов муниципальных образований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Чемальском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районе, с последующим формированием предложений по сокращению или отмене неэффективных налоговых льгот и преференций, пересмотра условий их предоставления; </a:t>
            </a:r>
          </a:p>
          <a:p>
            <a:pPr indent="342900" algn="just" eaLnBrk="0" hangingPunct="0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342900" algn="just" eaLnBrk="0" hangingPunct="0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Прямоугольник 1"/>
          <p:cNvSpPr>
            <a:spLocks noChangeArrowheads="1"/>
          </p:cNvSpPr>
          <p:nvPr/>
        </p:nvSpPr>
        <p:spPr bwMode="auto">
          <a:xfrm>
            <a:off x="142875" y="142875"/>
            <a:ext cx="8715375" cy="6463308"/>
          </a:xfrm>
          <a:prstGeom prst="rect">
            <a:avLst/>
          </a:prstGeom>
          <a:solidFill>
            <a:schemeClr val="accent3">
              <a:lumMod val="20000"/>
              <a:lumOff val="80000"/>
              <a:alpha val="12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342900" algn="just" eaLnBrk="0" hangingPunct="0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342900" algn="just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7)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повышение эффективности управления муниципальным имуществом посредством выявления неиспользуемых и (или) неэффективно используемых основных фондов и принятие мер по их перепрофилированию, продаже или предоставлению в аренду;</a:t>
            </a:r>
          </a:p>
          <a:p>
            <a:pPr indent="342900" algn="just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8)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принятие мер по легализации «теневой» заработной платы и получаемого дохода;</a:t>
            </a:r>
          </a:p>
          <a:p>
            <a:pPr indent="342900" algn="just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9)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использование требования об отсутствии задолженности по платежам в местный бюджет, как обязательного  условия при оказании мер муниципальной поддержки за счет средств местного бюджета.</a:t>
            </a:r>
          </a:p>
          <a:p>
            <a:pPr indent="342900" algn="just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10)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обеспечение со стороны органов местного самоуправления Чемальского района  мер на реализацию мероприятий, направленных на увеличение налогового потенциала Чемальского района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342900" algn="just" eaLnBrk="0" hangingPunct="0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342900" algn="just" eaLnBrk="0" hangingPunct="0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342900" algn="just" eaLnBrk="0" hangingPunct="0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342900" algn="just" eaLnBrk="0" hangingPunct="0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342900" algn="just" eaLnBrk="0" hangingPunct="0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342900" algn="just" eaLnBrk="0" hangingPunct="0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342900" algn="just" eaLnBrk="0" hangingPunct="0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342900" algn="just" eaLnBrk="0" hangingPunct="0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342900" algn="just" eaLnBrk="0" hangingPunct="0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342900" algn="just" eaLnBrk="0" hangingPunct="0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 bright="33000" contrast="5000"/>
          </a:blip>
          <a:srcRect/>
          <a:stretch>
            <a:fillRect l="-32000" r="-3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/>
          </p:cNvGraphicFramePr>
          <p:nvPr/>
        </p:nvGraphicFramePr>
        <p:xfrm>
          <a:off x="0" y="0"/>
          <a:ext cx="9248775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14282" y="785794"/>
          <a:ext cx="8786874" cy="57864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42910" y="0"/>
          <a:ext cx="8001056" cy="785794"/>
        </p:xfrm>
        <a:graphic>
          <a:graphicData uri="http://schemas.openxmlformats.org/drawingml/2006/table">
            <a:tbl>
              <a:tblPr/>
              <a:tblGrid>
                <a:gridCol w="8001056"/>
              </a:tblGrid>
              <a:tr h="785794">
                <a:tc>
                  <a:txBody>
                    <a:bodyPr/>
                    <a:lstStyle/>
                    <a:p>
                      <a:pPr algn="ctr" rtl="0" fontAlgn="b">
                        <a:defRPr lang="ru-RU" sz="2880" b="1" i="0" u="none" strike="noStrike" kern="1200" baseline="0" dirty="0" smtClean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2400" b="1" i="0" u="none" strike="noStrike" kern="1200" baseline="0" dirty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Структура доходов МО "</a:t>
                      </a:r>
                      <a:r>
                        <a:rPr lang="ru-RU" sz="2400" b="1" i="0" u="none" strike="noStrike" kern="1200" baseline="0" dirty="0" err="1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Чемальский</a:t>
                      </a:r>
                      <a:r>
                        <a:rPr lang="ru-RU" sz="2400" b="1" i="0" u="none" strike="noStrike" kern="1200" baseline="0" dirty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район" на 2021 год и плановый период 2022 и 2023 годов (млн.руб.)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3357554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/>
          <p:nvPr/>
        </p:nvGraphicFramePr>
        <p:xfrm>
          <a:off x="3143240" y="0"/>
          <a:ext cx="321471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/>
          <p:nvPr/>
        </p:nvGraphicFramePr>
        <p:xfrm>
          <a:off x="6215074" y="0"/>
          <a:ext cx="2928926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/>
          <p:nvPr/>
        </p:nvGraphicFramePr>
        <p:xfrm>
          <a:off x="-1" y="0"/>
          <a:ext cx="9144001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l="-38000" r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42875" y="142875"/>
          <a:ext cx="8858316" cy="5958735"/>
        </p:xfrm>
        <a:graphic>
          <a:graphicData uri="http://schemas.openxmlformats.org/drawingml/2006/table">
            <a:tbl>
              <a:tblPr/>
              <a:tblGrid>
                <a:gridCol w="324306"/>
                <a:gridCol w="2533216"/>
                <a:gridCol w="865974"/>
                <a:gridCol w="852801"/>
                <a:gridCol w="804756"/>
                <a:gridCol w="639600"/>
                <a:gridCol w="684642"/>
                <a:gridCol w="711668"/>
                <a:gridCol w="684642"/>
                <a:gridCol w="756711"/>
              </a:tblGrid>
              <a:tr h="484670">
                <a:tc gridSpan="10">
                  <a:txBody>
                    <a:bodyPr/>
                    <a:lstStyle/>
                    <a:p>
                      <a:pPr algn="ctr" rtl="0" fontAlgn="b">
                        <a:defRPr sz="2400" b="1" i="0" u="none" strike="noStrike" kern="1200" baseline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2000" b="1" i="0" u="none" strike="noStrike" kern="1200" baseline="0" dirty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Межбюджетные трансферты бюджетам сельских поселений на </a:t>
                      </a:r>
                      <a:r>
                        <a:rPr lang="ru-RU" sz="2000" b="1" i="0" u="none" strike="noStrike" kern="1200" baseline="0" dirty="0" smtClean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2021 </a:t>
                      </a:r>
                      <a:r>
                        <a:rPr lang="ru-RU" sz="2000" b="1" i="0" u="none" strike="noStrike" kern="1200" baseline="0" dirty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год</a:t>
                      </a:r>
                    </a:p>
                  </a:txBody>
                  <a:tcPr marL="6204" marR="6204" marT="6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4670"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latin typeface="Arial"/>
                      </a:endParaRPr>
                    </a:p>
                  </a:txBody>
                  <a:tcPr marL="6204" marR="6204" marT="6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</a:p>
                  </a:txBody>
                  <a:tcPr marL="6204" marR="6204" marT="6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52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lang="ru-RU" sz="1200" b="0" i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ru-RU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200" b="0" i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Анос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Бешпельтир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Куюс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Узнезя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Чемал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Чепош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Эликманар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</a:tr>
              <a:tr h="140073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Межбюджетные трансферты бюджетам сельских поселений из республиканского бюджета</a:t>
                      </a: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4401,8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587,3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683,1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1120,7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538,5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1014,2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</a:tr>
              <a:tr h="140073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Межбюджетные трансферты бюджетам сельских поселений из бюджета </a:t>
                      </a:r>
                      <a:r>
                        <a:rPr lang="ru-RU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муницпального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района</a:t>
                      </a: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11273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1323,1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1765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2450,4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1444,5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2340,1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1949,9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</a:tr>
              <a:tr h="9427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Иные межбюджетные трансферты общего характера</a:t>
                      </a: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126</a:t>
                      </a:r>
                      <a:endParaRPr lang="ru-RU" sz="14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3000"/>
            <a:lum/>
          </a:blip>
          <a:srcRect/>
          <a:stretch>
            <a:fillRect l="-38000" r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4"/>
          <p:cNvSpPr>
            <a:spLocks noGrp="1"/>
          </p:cNvSpPr>
          <p:nvPr>
            <p:ph type="title"/>
          </p:nvPr>
        </p:nvSpPr>
        <p:spPr>
          <a:xfrm>
            <a:off x="142844" y="274638"/>
            <a:ext cx="8786874" cy="1011237"/>
          </a:xfrm>
        </p:spPr>
        <p:txBody>
          <a:bodyPr/>
          <a:lstStyle/>
          <a:p>
            <a:pPr eaLnBrk="1" hangingPunct="1">
              <a:defRPr sz="216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216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Распределение бюджетных ассигнований местного бюджета на 2021 год по разделам и подразделам классификации расходов бюджета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57158" y="1428735"/>
          <a:ext cx="8358247" cy="5052733"/>
        </p:xfrm>
        <a:graphic>
          <a:graphicData uri="http://schemas.openxmlformats.org/drawingml/2006/table">
            <a:tbl>
              <a:tblPr/>
              <a:tblGrid>
                <a:gridCol w="571504"/>
                <a:gridCol w="5467788"/>
                <a:gridCol w="1434749"/>
                <a:gridCol w="884206"/>
              </a:tblGrid>
              <a:tr h="142877"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</a:p>
                  </a:txBody>
                  <a:tcPr marL="6204" marR="6204" marT="6204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948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Раздел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Сумма на 2021г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Доля</a:t>
                      </a:r>
                      <a:r>
                        <a:rPr lang="ru-RU" sz="13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(%)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3220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01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47851,5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11%</a:t>
                      </a:r>
                    </a:p>
                  </a:txBody>
                  <a:tcPr marL="9126" marR="9126" marT="91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3220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02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323,8</a:t>
                      </a:r>
                    </a:p>
                  </a:txBody>
                  <a:tcPr marL="9126" marR="9126" marT="91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0%</a:t>
                      </a:r>
                    </a:p>
                  </a:txBody>
                  <a:tcPr marL="9126" marR="9126" marT="91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553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03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923,5</a:t>
                      </a:r>
                    </a:p>
                  </a:txBody>
                  <a:tcPr marL="9126" marR="9126" marT="91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0%</a:t>
                      </a:r>
                    </a:p>
                  </a:txBody>
                  <a:tcPr marL="9126" marR="9126" marT="91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3220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04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7667,1</a:t>
                      </a:r>
                    </a:p>
                  </a:txBody>
                  <a:tcPr marL="9126" marR="9126" marT="91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2%</a:t>
                      </a:r>
                    </a:p>
                  </a:txBody>
                  <a:tcPr marL="9126" marR="9126" marT="91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3220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05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Жилищно-коммунальное хозяйство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8423,5</a:t>
                      </a:r>
                    </a:p>
                  </a:txBody>
                  <a:tcPr marL="9126" marR="9126" marT="91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2%</a:t>
                      </a:r>
                    </a:p>
                  </a:txBody>
                  <a:tcPr marL="9126" marR="9126" marT="91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3220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07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298097,6</a:t>
                      </a:r>
                    </a:p>
                  </a:txBody>
                  <a:tcPr marL="9126" marR="9126" marT="91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68%</a:t>
                      </a:r>
                    </a:p>
                  </a:txBody>
                  <a:tcPr marL="9126" marR="9126" marT="91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3220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08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Культура, кинематография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41370,5</a:t>
                      </a:r>
                    </a:p>
                  </a:txBody>
                  <a:tcPr marL="9126" marR="9126" marT="91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9%</a:t>
                      </a:r>
                    </a:p>
                  </a:txBody>
                  <a:tcPr marL="9126" marR="9126" marT="91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3220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3134,1</a:t>
                      </a:r>
                    </a:p>
                  </a:txBody>
                  <a:tcPr marL="9126" marR="9126" marT="91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1%</a:t>
                      </a:r>
                    </a:p>
                  </a:txBody>
                  <a:tcPr marL="9126" marR="9126" marT="91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3220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5468,0</a:t>
                      </a:r>
                    </a:p>
                  </a:txBody>
                  <a:tcPr marL="9126" marR="9126" marT="91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1%</a:t>
                      </a:r>
                    </a:p>
                  </a:txBody>
                  <a:tcPr marL="9126" marR="9126" marT="91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3220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Средства массовой информации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2766,6</a:t>
                      </a:r>
                    </a:p>
                  </a:txBody>
                  <a:tcPr marL="9126" marR="9126" marT="91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1%</a:t>
                      </a:r>
                    </a:p>
                  </a:txBody>
                  <a:tcPr marL="9126" marR="9126" marT="91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3220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государственного (муниципального) долга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8,8</a:t>
                      </a:r>
                    </a:p>
                  </a:txBody>
                  <a:tcPr marL="9126" marR="9126" marT="91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0%</a:t>
                      </a:r>
                    </a:p>
                  </a:txBody>
                  <a:tcPr marL="9126" marR="9126" marT="91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5636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Межбюджетные трансферты общего характера бюджетам бюджетной системы  Российской Федерации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20832,4</a:t>
                      </a:r>
                    </a:p>
                  </a:txBody>
                  <a:tcPr marL="9126" marR="9126" marT="91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5%</a:t>
                      </a:r>
                    </a:p>
                  </a:txBody>
                  <a:tcPr marL="9126" marR="9126" marT="91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l="-37000" r="-3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42843" y="142875"/>
          <a:ext cx="8858313" cy="6358891"/>
        </p:xfrm>
        <a:graphic>
          <a:graphicData uri="http://schemas.openxmlformats.org/drawingml/2006/table">
            <a:tbl>
              <a:tblPr/>
              <a:tblGrid>
                <a:gridCol w="968853"/>
                <a:gridCol w="2283800"/>
                <a:gridCol w="2422212"/>
                <a:gridCol w="622854"/>
                <a:gridCol w="830472"/>
                <a:gridCol w="303279"/>
                <a:gridCol w="596400"/>
                <a:gridCol w="830443"/>
              </a:tblGrid>
              <a:tr h="614395">
                <a:tc gridSpan="8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defRPr sz="2400" b="1" i="0" u="none" strike="noStrike" kern="1200" baseline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2000" b="1" i="0" u="none" strike="noStrike" kern="1200" baseline="0" dirty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Объем бюджетных ассигнований местного бюджета, направляемых на исполнение публичных нормативных обязательств на </a:t>
                      </a:r>
                      <a:r>
                        <a:rPr lang="ru-RU" sz="2000" b="1" i="0" u="none" strike="noStrike" kern="1200" baseline="0" dirty="0" smtClean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2021год</a:t>
                      </a:r>
                      <a:endParaRPr lang="ru-RU" sz="2000" b="1" i="0" u="none" strike="noStrike" kern="1200" baseline="0" dirty="0">
                        <a:solidFill>
                          <a:prstClr val="blac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340" marR="5340" marT="534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9412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40" marR="5340" marT="53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5340" marR="5340" marT="53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5340" marR="5340" marT="53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40" marR="5340" marT="53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(тыс. рублей) </a:t>
                      </a:r>
                    </a:p>
                  </a:txBody>
                  <a:tcPr marL="5340" marR="5340" marT="53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627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Главный распорядитель бюджетных средств </a:t>
                      </a: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</a:gra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публичного нормативного обязательства </a:t>
                      </a: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</a:gra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Нормативный правовой акт, определяющий публичное нормативное  обязательство</a:t>
                      </a: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</a:gra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Сумма с учетом изменений на </a:t>
                      </a:r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2021г</a:t>
                      </a:r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76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Всего </a:t>
                      </a: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</a:gra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в том числе </a:t>
                      </a: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126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Федеральные </a:t>
                      </a:r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средства </a:t>
                      </a:r>
                    </a:p>
                  </a:txBody>
                  <a:tcPr marL="5340" marR="5340" marT="5340" marB="0" vert="vert27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Республиканские </a:t>
                      </a:r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средства </a:t>
                      </a:r>
                    </a:p>
                  </a:txBody>
                  <a:tcPr marL="5340" marR="5340" marT="5340" marB="0" vert="vert27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40" marR="5340" marT="5340" marB="0" vert="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Местные средства </a:t>
                      </a:r>
                    </a:p>
                  </a:txBody>
                  <a:tcPr marL="5340" marR="5340" marT="5340" marB="0" vert="vert27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</a:gradFill>
                  </a:tcPr>
                </a:tc>
              </a:tr>
              <a:tr h="215849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Администрация Чемальского района</a:t>
                      </a:r>
                    </a:p>
                  </a:txBody>
                  <a:tcPr marL="5340" marR="5340" marT="5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Осуществление назначения и выплаты доплат к пенсиям муниципальных служащих</a:t>
                      </a:r>
                    </a:p>
                  </a:txBody>
                  <a:tcPr marL="5340" marR="5340" marT="5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Решение Совета депутатов Чемальского района от 28.12.2016 года № 3-211 "Об утверждении Положения  об условиях предоставления права на пенсию за выслугу лет муниципальным служащим МО "Чемальский район" в новой редакции", Постановление Главы администрации Чемальского района от 12.01.2017 года № 3 "Об утверждении порядка назначения, перерасчета размера и выплаты пенсии за выслугу лет муниципальным служащим МО "Чемальский район""</a:t>
                      </a:r>
                    </a:p>
                  </a:txBody>
                  <a:tcPr marL="5340" marR="5340" marT="5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394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40" marR="5340" marT="5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 </a:t>
                      </a:r>
                    </a:p>
                  </a:txBody>
                  <a:tcPr marL="5340" marR="5340" marT="5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 </a:t>
                      </a:r>
                    </a:p>
                  </a:txBody>
                  <a:tcPr marL="5340" marR="5340" marT="5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40" marR="5340" marT="5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</a:gradFill>
                  </a:tcPr>
                </a:tc>
              </a:tr>
              <a:tr h="11676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Субвенции  на осуществление полномочий по обеспечению жильем отдельных категорий граждан, установленных Федеральным законом от 24 ноября 1995 года № 181-ФЗ «О социальной защите инвалидов в Российской Федерации» </a:t>
                      </a:r>
                    </a:p>
                  </a:txBody>
                  <a:tcPr marL="5340" marR="5340" marT="5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Федеральный закон от 24.11.1995 № 181-ФЗ «О социальной защите инвалидов в Российской Федерации»</a:t>
                      </a:r>
                    </a:p>
                  </a:txBody>
                  <a:tcPr marL="5340" marR="5340" marT="5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5340" marR="5340" marT="5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 </a:t>
                      </a:r>
                    </a:p>
                  </a:txBody>
                  <a:tcPr marL="5340" marR="5340" marT="5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 </a:t>
                      </a:r>
                    </a:p>
                  </a:txBody>
                  <a:tcPr marL="5340" marR="5340" marT="5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 </a:t>
                      </a:r>
                    </a:p>
                  </a:txBody>
                  <a:tcPr marL="5340" marR="5340" marT="5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411553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 по Администрации Чемальского района</a:t>
                      </a: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394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394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2000"/>
            <a:lum/>
          </a:blip>
          <a:srcRect/>
          <a:stretch>
            <a:fillRect l="-38000" r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42844" y="142852"/>
          <a:ext cx="8858312" cy="6393957"/>
        </p:xfrm>
        <a:graphic>
          <a:graphicData uri="http://schemas.openxmlformats.org/drawingml/2006/table">
            <a:tbl>
              <a:tblPr/>
              <a:tblGrid>
                <a:gridCol w="976695"/>
                <a:gridCol w="2302209"/>
                <a:gridCol w="2441737"/>
                <a:gridCol w="627875"/>
                <a:gridCol w="837167"/>
                <a:gridCol w="305723"/>
                <a:gridCol w="601207"/>
                <a:gridCol w="765699"/>
              </a:tblGrid>
              <a:tr h="309714">
                <a:tc gridSpan="8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defRPr sz="2400" b="1" i="0" u="none" strike="noStrike" kern="1200" baseline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2000" b="1" i="0" u="none" strike="noStrike" kern="1200" baseline="0" dirty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Объем бюджетных ассигнований местного бюджета, направляемых на исполнение публичных нормативных обязательств на </a:t>
                      </a:r>
                      <a:r>
                        <a:rPr lang="ru-RU" sz="2000" b="1" i="0" u="none" strike="noStrike" kern="1200" baseline="0" dirty="0" smtClean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2021год</a:t>
                      </a:r>
                      <a:endParaRPr lang="ru-RU" sz="2000" b="1" i="0" u="none" strike="noStrike" kern="1200" baseline="0" dirty="0">
                        <a:solidFill>
                          <a:prstClr val="blac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340" marR="5340" marT="534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5192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40" marR="5340" marT="53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5340" marR="5340" marT="53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5340" marR="5340" marT="53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40" marR="5340" marT="53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(тыс. рублей) </a:t>
                      </a:r>
                    </a:p>
                  </a:txBody>
                  <a:tcPr marL="5340" marR="5340" marT="53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654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Главный распорядитель бюджетных средств </a:t>
                      </a: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публичного нормативного обязательства </a:t>
                      </a: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Нормативный правовой акт, определяющий публичное нормативное  обязательство</a:t>
                      </a: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Сумма с учетом изменений на </a:t>
                      </a:r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2021г</a:t>
                      </a:r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70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Всего </a:t>
                      </a: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в том числе </a:t>
                      </a: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652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Федеральные </a:t>
                      </a:r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средства </a:t>
                      </a:r>
                    </a:p>
                  </a:txBody>
                  <a:tcPr marL="5340" marR="5340" marT="5340" marB="0" vert="vert27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Республиканские </a:t>
                      </a:r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средства </a:t>
                      </a:r>
                    </a:p>
                  </a:txBody>
                  <a:tcPr marL="5340" marR="5340" marT="5340" marB="0" vert="vert27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40" marR="5340" marT="5340" marB="0" vert="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Местные средства </a:t>
                      </a:r>
                    </a:p>
                  </a:txBody>
                  <a:tcPr marL="5340" marR="5340" marT="5340" marB="0" vert="vert27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  <a:tr h="107157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Отдел образования администрации Чемальского района</a:t>
                      </a:r>
                    </a:p>
                  </a:txBody>
                  <a:tcPr marL="5340" marR="5340" marT="5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Субвенции на реализацию государственных полномочий Республики Алтай, связанных с организацией и обеспечением отдыха и оздоровления детей</a:t>
                      </a:r>
                    </a:p>
                  </a:txBody>
                  <a:tcPr marL="5340" marR="5340" marT="5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Федеральный закон от 24.07.1998 № 124-ФЗ "Об основных гарантиях прав ребенка в Российской Федерации"</a:t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</a:b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40" marR="5340" marT="5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1123,4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40" marR="5340" marT="5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 </a:t>
                      </a:r>
                    </a:p>
                  </a:txBody>
                  <a:tcPr marL="5340" marR="5340" marT="5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923,4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40" marR="5340" marT="5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200,0 </a:t>
                      </a:r>
                    </a:p>
                  </a:txBody>
                  <a:tcPr marL="5340" marR="5340" marT="5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  <a:tr h="17145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Субвенции бюджетам муниципальных районов на компенсацию части платы, взимаемой с родителей (законных представителей) за присмотр и уход за детьми, посещающими образовательные организации, реализующие образовательные программы дошкольного образования</a:t>
                      </a:r>
                    </a:p>
                  </a:txBody>
                  <a:tcPr marL="5340" marR="5340" marT="5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Закон Республики Алтай от 15.11.2013 № 59-РЗ "Об образовании в Республике Алтай"</a:t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</a:b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40" marR="5340" marT="5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1659,5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40" marR="5340" marT="5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 </a:t>
                      </a:r>
                    </a:p>
                  </a:txBody>
                  <a:tcPr marL="5340" marR="5340" marT="5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1659,5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40" marR="5340" marT="5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 </a:t>
                      </a:r>
                    </a:p>
                  </a:txBody>
                  <a:tcPr marL="5340" marR="5340" marT="5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  <a:tr h="437012">
                <a:tc gridSpan="3"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Итого по Отделу образования администрации Чемальского района</a:t>
                      </a: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2782,9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2582,9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200,0</a:t>
                      </a: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  <a:tr h="350710">
                <a:tc gridSpan="3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Всего</a:t>
                      </a: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3176,9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0,0 </a:t>
                      </a: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2582,9 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594 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8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42844" y="500042"/>
          <a:ext cx="8786875" cy="5513431"/>
        </p:xfrm>
        <a:graphic>
          <a:graphicData uri="http://schemas.openxmlformats.org/drawingml/2006/table">
            <a:tbl>
              <a:tblPr/>
              <a:tblGrid>
                <a:gridCol w="600318"/>
                <a:gridCol w="5114691"/>
                <a:gridCol w="1571636"/>
                <a:gridCol w="1500230"/>
              </a:tblGrid>
              <a:tr h="770113">
                <a:tc gridSpan="4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defRPr sz="2400" b="1" i="0" u="none" strike="noStrike" kern="1200" baseline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2400" b="1" i="0" u="none" strike="noStrike" kern="1200" baseline="0" dirty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Программа муниципальных внутренних заимствований МО "Чемальский район" на </a:t>
                      </a:r>
                      <a:r>
                        <a:rPr lang="ru-RU" sz="2400" b="1" i="0" u="none" strike="noStrike" kern="1200" baseline="0" dirty="0" smtClean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2021 </a:t>
                      </a:r>
                      <a:r>
                        <a:rPr lang="ru-RU" sz="2400" b="1" i="0" u="none" strike="noStrike" kern="1200" baseline="0" dirty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г.</a:t>
                      </a:r>
                    </a:p>
                  </a:txBody>
                  <a:tcPr marL="9255" marR="9255" marT="92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1826"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55" marR="9255" marT="92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55" marR="9255" marT="92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55" marR="9255" marT="92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55" marR="9255" marT="92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132507"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55" marR="9255" marT="92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55" marR="9255" marT="92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55" marR="9255" marT="92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тыс</a:t>
                      </a:r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. руб</a:t>
                      </a:r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55" marR="9255" marT="92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82763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lang="ru-RU" sz="1200" b="0" i="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200" b="0" i="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200" b="0" i="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55" marR="9255" marT="9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Вид заимствований</a:t>
                      </a:r>
                    </a:p>
                  </a:txBody>
                  <a:tcPr marL="9255" marR="9255" marT="9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Объем привлечения средств</a:t>
                      </a:r>
                    </a:p>
                  </a:txBody>
                  <a:tcPr marL="9255" marR="9255" marT="9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Объем средств, направляемых на погашение суммы основного долга</a:t>
                      </a:r>
                    </a:p>
                  </a:txBody>
                  <a:tcPr marL="9255" marR="9255" marT="9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60699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255" marR="9255" marT="925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Кредиты кредитных организаций в валюте Российской Федерации</a:t>
                      </a:r>
                    </a:p>
                  </a:txBody>
                  <a:tcPr marL="9255" marR="9255" marT="925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9927,1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55" marR="9255" marT="92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255" marR="9255" marT="92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67840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255" marR="9255" marT="925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Бюджетные кредиты  от других бюджетов бюджетной системы Российской Федерации </a:t>
                      </a:r>
                    </a:p>
                  </a:txBody>
                  <a:tcPr marL="9255" marR="9255" marT="92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55" marR="9255" marT="92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-3500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55" marR="9255" marT="92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107116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255" marR="9255" marT="925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Бюджетные кредиты на пополнение остатков средств на счетах бюджетов муниципальных образований, предоставляемые за счет средств федерального бюджета</a:t>
                      </a:r>
                    </a:p>
                  </a:txBody>
                  <a:tcPr marL="9255" marR="9255" marT="9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255" marR="9255" marT="92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255" marR="9255" marT="92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83907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255" marR="9255" marT="925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 муниципальные внутренние заимствование МО "</a:t>
                      </a:r>
                      <a:r>
                        <a:rPr lang="ru-RU" sz="1600" b="1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Чемальский</a:t>
                      </a:r>
                      <a:r>
                        <a:rPr lang="ru-RU" sz="16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район"</a:t>
                      </a:r>
                    </a:p>
                  </a:txBody>
                  <a:tcPr marL="9255" marR="9255" marT="92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9927,1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55" marR="9255" marT="92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-3500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55" marR="9255" marT="92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  <a:tileRect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3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71406" y="214290"/>
          <a:ext cx="9001188" cy="6444337"/>
        </p:xfrm>
        <a:graphic>
          <a:graphicData uri="http://schemas.openxmlformats.org/drawingml/2006/table">
            <a:tbl>
              <a:tblPr/>
              <a:tblGrid>
                <a:gridCol w="6075825"/>
                <a:gridCol w="2004934"/>
                <a:gridCol w="920429"/>
              </a:tblGrid>
              <a:tr h="655369">
                <a:tc gridSpan="3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defRPr sz="2400" b="1" i="0" u="none" strike="noStrike" kern="1200" baseline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2400" b="1" i="0" u="none" strike="noStrike" kern="1200" baseline="0" dirty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Источники финансирования дефицита местного бюджета  на </a:t>
                      </a:r>
                      <a:r>
                        <a:rPr lang="ru-RU" sz="2400" b="1" i="0" u="none" strike="noStrike" kern="1200" baseline="0" dirty="0" smtClean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2021г</a:t>
                      </a:r>
                      <a:r>
                        <a:rPr lang="ru-RU" sz="2400" b="1" i="0" u="none" strike="noStrike" kern="1200" baseline="0" dirty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8775" marR="8775" marT="87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6116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75" marR="8775" marT="87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</a:p>
                  </a:txBody>
                  <a:tcPr marL="8775" marR="8775" marT="87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677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Показатели</a:t>
                      </a:r>
                    </a:p>
                  </a:txBody>
                  <a:tcPr marL="8775" marR="8775" marT="87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Код</a:t>
                      </a:r>
                    </a:p>
                  </a:txBody>
                  <a:tcPr marL="8775" marR="8775" marT="87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Сумма </a:t>
                      </a:r>
                    </a:p>
                  </a:txBody>
                  <a:tcPr marL="8775" marR="8775" marT="87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256116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Дефицит бюджета</a:t>
                      </a:r>
                    </a:p>
                  </a:txBody>
                  <a:tcPr marL="8775" marR="8775" marT="87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8775" marR="8775" marT="87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-6427,1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75" marR="8775" marT="87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256116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Источники внутреннего финансирования дефицитов бюджетов:</a:t>
                      </a:r>
                    </a:p>
                  </a:txBody>
                  <a:tcPr marL="8775" marR="8775" marT="87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000 01 00 00 00 00 0000 000</a:t>
                      </a:r>
                    </a:p>
                  </a:txBody>
                  <a:tcPr marL="8775" marR="8775" marT="87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6427,1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75" marR="8775" marT="87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256116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Изменение остатков  средств на счетах по учету средств  бюджетов **</a:t>
                      </a:r>
                    </a:p>
                  </a:txBody>
                  <a:tcPr marL="8775" marR="8775" marT="87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092 01 05 00 00 00 0000 000</a:t>
                      </a:r>
                    </a:p>
                  </a:txBody>
                  <a:tcPr marL="8775" marR="8775" marT="87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75" marR="8775" marT="87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256116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Кредиты кредитных организаций в валюте Российской Федерации</a:t>
                      </a:r>
                    </a:p>
                  </a:txBody>
                  <a:tcPr marL="8775" marR="8775" marT="87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092  01 02 00 00 00 0000 000</a:t>
                      </a:r>
                    </a:p>
                  </a:txBody>
                  <a:tcPr marL="8775" marR="8775" marT="87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9927,1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75" marR="8775" marT="87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482102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Получение кредитов от кредитных организаций   в валюте Российской Федерации</a:t>
                      </a:r>
                    </a:p>
                  </a:txBody>
                  <a:tcPr marL="8775" marR="8775" marT="87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092 01 02 00 00 00 0000 700</a:t>
                      </a:r>
                    </a:p>
                  </a:txBody>
                  <a:tcPr marL="8775" marR="8775" marT="87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9927,1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75" marR="8775" marT="87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482102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Получение кредитов от кредитных организаций бюджетами муниципальных районов в валюте Российской Федерации</a:t>
                      </a:r>
                    </a:p>
                  </a:txBody>
                  <a:tcPr marL="8775" marR="8775" marT="87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092 01 02 00 00 05 0000 710</a:t>
                      </a:r>
                    </a:p>
                  </a:txBody>
                  <a:tcPr marL="8775" marR="8775" marT="87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9927,1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75" marR="8775" marT="87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482102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Бюджетные кредиты от других бюджетов бюджетной системы Российской Федерации</a:t>
                      </a:r>
                    </a:p>
                  </a:txBody>
                  <a:tcPr marL="8775" marR="8775" marT="87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092 01 03 00 00 00 0000 000</a:t>
                      </a:r>
                    </a:p>
                  </a:txBody>
                  <a:tcPr marL="8775" marR="8775" marT="87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-3500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75" marR="8775" marT="87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482102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Получение бюджетных кредитов от других бюджетов бюджетной системы Российской Федерации  в валюте Российской Федерации</a:t>
                      </a:r>
                    </a:p>
                  </a:txBody>
                  <a:tcPr marL="8775" marR="8775" marT="87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092 01 03 01 00 00 0000 700</a:t>
                      </a:r>
                    </a:p>
                  </a:txBody>
                  <a:tcPr marL="8775" marR="8775" marT="87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75" marR="8775" marT="87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858917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Получение кредитов от других бюджетов бюджетной системы Российской Федерации бюджетами муниципальных районов в валюте Российской Федерации</a:t>
                      </a:r>
                    </a:p>
                  </a:txBody>
                  <a:tcPr marL="8775" marR="8775" marT="87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092 01 03 01 00 05 0000 710</a:t>
                      </a:r>
                    </a:p>
                  </a:txBody>
                  <a:tcPr marL="8775" marR="8775" marT="87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75" marR="8775" marT="87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635831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Погашение бюджетных кредитов, полученных от других бюджетов бюджетной системы Российской Федерации в валюте Российской Федерации</a:t>
                      </a:r>
                    </a:p>
                  </a:txBody>
                  <a:tcPr marL="8775" marR="8775" marT="87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092 01 03 01 00 00 0000 800</a:t>
                      </a:r>
                    </a:p>
                  </a:txBody>
                  <a:tcPr marL="8775" marR="8775" marT="87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-3500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75" marR="8775" marT="87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593532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Погашение бюджетами муниципальных районов кредитов от других бюджетов бюджетной системы Российской Федерации в валюте Российской Федерации</a:t>
                      </a:r>
                    </a:p>
                  </a:txBody>
                  <a:tcPr marL="8775" marR="8775" marT="87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092 01 03 01 00 05 0000 810</a:t>
                      </a:r>
                    </a:p>
                  </a:txBody>
                  <a:tcPr marL="8775" marR="8775" marT="87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-3500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75" marR="8775" marT="87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l="-38000" r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71407" y="214312"/>
          <a:ext cx="8929749" cy="6000771"/>
        </p:xfrm>
        <a:graphic>
          <a:graphicData uri="http://schemas.openxmlformats.org/drawingml/2006/table">
            <a:tbl>
              <a:tblPr/>
              <a:tblGrid>
                <a:gridCol w="357189"/>
                <a:gridCol w="5143537"/>
                <a:gridCol w="1357322"/>
                <a:gridCol w="1071570"/>
                <a:gridCol w="1000131"/>
              </a:tblGrid>
              <a:tr h="870856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 kern="1200" baseline="0" dirty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Распределение бюджетных ассигнований местного бюджета на реализацию муниципальных программ на </a:t>
                      </a:r>
                      <a:r>
                        <a:rPr lang="ru-RU" sz="2400" b="1" i="0" u="none" strike="noStrike" kern="1200" baseline="0" dirty="0" smtClean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2021 </a:t>
                      </a:r>
                      <a:r>
                        <a:rPr lang="ru-RU" sz="2400" b="1" i="0" u="none" strike="noStrike" kern="1200" baseline="0" dirty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год</a:t>
                      </a:r>
                    </a:p>
                  </a:txBody>
                  <a:tcPr marL="6287" marR="6287" marT="628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47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287" marR="6287" marT="6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287" marR="6287" marT="628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87" marR="6287" marT="6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87" marR="6287" marT="6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тыс. рублей </a:t>
                      </a:r>
                    </a:p>
                  </a:txBody>
                  <a:tcPr marL="6287" marR="6287" marT="6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672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КОД</a:t>
                      </a: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Наименование программы</a:t>
                      </a: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Сумма                            на 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2021 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год </a:t>
                      </a: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Сумма                            на 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2022 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год </a:t>
                      </a: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Сумма                            на 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2023 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год </a:t>
                      </a: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0548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Развитие экономики и малого и среднего предпринимательства в МО «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Чемальский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район» на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2020-2025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годы</a:t>
                      </a: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4806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2048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2048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1817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02</a:t>
                      </a: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Развитие систем жизнеобеспечения муниципального образования «</a:t>
                      </a:r>
                      <a:r>
                        <a:rPr lang="ru-RU" sz="12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Чемальский</a:t>
                      </a:r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район» на </a:t>
                      </a:r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2020-2025 </a:t>
                      </a:r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годы</a:t>
                      </a: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35364,30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26304,20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21517,90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7473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03</a:t>
                      </a: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Социальное развитие МО «</a:t>
                      </a:r>
                      <a:r>
                        <a:rPr lang="ru-RU" sz="12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Чемальский</a:t>
                      </a:r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район» на 2014-2019 годы</a:t>
                      </a: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340551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288592,2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208786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4572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04</a:t>
                      </a: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Управление муниципальными финансами и имуществом</a:t>
                      </a: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27697,10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20806,40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20802,70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3673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408418,40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337750,80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253154,60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42875" y="214290"/>
          <a:ext cx="8858311" cy="6359479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676292"/>
                <a:gridCol w="4833822"/>
                <a:gridCol w="709553"/>
                <a:gridCol w="886939"/>
                <a:gridCol w="886939"/>
                <a:gridCol w="864766"/>
              </a:tblGrid>
              <a:tr h="2132246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kern="1200" baseline="0" dirty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Распределение бюджетных ассигнований местного бюджета на осуществление бюджетных инвестиций в объекты капитального строительства (реконструкции) объектов муниципальной собственности на </a:t>
                      </a:r>
                      <a:r>
                        <a:rPr lang="ru-RU" sz="2400" b="1" i="0" u="none" strike="noStrike" kern="1200" baseline="0" dirty="0" smtClean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2021год  </a:t>
                      </a:r>
                      <a:endParaRPr lang="ru-RU" sz="2400" b="1" i="0" u="none" strike="noStrike" kern="1200" baseline="0" dirty="0">
                        <a:solidFill>
                          <a:prstClr val="blac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0" marR="6040" marT="604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2">
                        <a:alphaModFix amt="14000"/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3566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2">
                        <a:alphaModFix amt="17000"/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2">
                        <a:alphaModFix amt="17000"/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2">
                        <a:alphaModFix amt="17000"/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2">
                        <a:alphaModFix amt="17000"/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ru-RU" sz="1200" b="0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040" marR="6040" marT="604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2">
                        <a:alphaModFix amt="17000"/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тыс.руб.</a:t>
                      </a:r>
                    </a:p>
                  </a:txBody>
                  <a:tcPr marL="6040" marR="6040" marT="604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2">
                        <a:alphaModFix amt="17000"/>
                      </a:blip>
                      <a:srcRect/>
                      <a:stretch>
                        <a:fillRect/>
                      </a:stretch>
                    </a:blipFill>
                  </a:tcPr>
                </a:tc>
              </a:tr>
              <a:tr h="243566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№ </a:t>
                      </a:r>
                      <a:r>
                        <a:rPr lang="ru-RU" sz="1200" b="0" i="0" u="none" strike="noStrike" kern="1200" dirty="0" err="1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</a:t>
                      </a:r>
                      <a:r>
                        <a:rPr lang="ru-RU" sz="1200" b="0" i="0" u="none" strike="noStrike" kern="1200" dirty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/</a:t>
                      </a:r>
                      <a:r>
                        <a:rPr lang="ru-RU" sz="1200" b="0" i="0" u="none" strike="noStrike" kern="1200" dirty="0" err="1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</a:t>
                      </a:r>
                      <a:r>
                        <a:rPr lang="ru-RU" sz="1200" b="0" i="0" u="none" strike="noStrike" kern="1200" dirty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6040" marR="6040" marT="60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Наименование объектов</a:t>
                      </a:r>
                    </a:p>
                  </a:txBody>
                  <a:tcPr marL="6040" marR="6040" marT="60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2021 </a:t>
                      </a:r>
                      <a:r>
                        <a:rPr lang="ru-RU" sz="1200" b="0" i="0" u="none" strike="noStrike" kern="1200" dirty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6040" marR="6040" marT="60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097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i="0" u="none" strike="noStrike" kern="1200" dirty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Всего</a:t>
                      </a:r>
                    </a:p>
                  </a:txBody>
                  <a:tcPr marL="6040" marR="6040" marT="60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федеральный бюджет</a:t>
                      </a:r>
                      <a:endParaRPr lang="ru-RU" sz="1200" b="0" i="0" u="none" strike="noStrike" kern="1200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040" marR="6040" marT="604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республиканский бюджет</a:t>
                      </a:r>
                      <a:endParaRPr lang="ru-RU" sz="1200" b="0" i="0" u="none" strike="noStrike" kern="1200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040" marR="6040" marT="604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местный бюджет</a:t>
                      </a:r>
                      <a:endParaRPr lang="ru-RU" sz="1200" b="0" i="0" u="none" strike="noStrike" kern="1200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040" marR="6040" marT="604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3636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100" b="0" i="0" u="none" strike="noStrike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Строительство магистрального водопровода  в с.Элекмонар", в том числе ПИР</a:t>
                      </a:r>
                      <a:endParaRPr lang="ru-RU" sz="1100" b="0" i="0" u="none" strike="noStrike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2435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100" b="0" i="0" u="none" strike="noStrike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Разработка ПСД "Строительство детского сада на 40 мест в </a:t>
                      </a:r>
                      <a:r>
                        <a:rPr lang="ru-RU" sz="1100" u="none" strike="noStrike" dirty="0" err="1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с.Чепош</a:t>
                      </a:r>
                      <a:r>
                        <a:rPr lang="ru-RU" sz="1100" u="none" strike="noStrike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</a:t>
                      </a:r>
                      <a:endParaRPr lang="ru-RU" sz="1100" b="0" i="0" u="none" strike="noStrike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1702,3</a:t>
                      </a:r>
                      <a:endParaRPr lang="ru-RU" sz="1200" b="1" i="0" u="none" strike="noStrike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b="0" i="0" u="none" strike="noStrike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1702,3</a:t>
                      </a:r>
                      <a:endParaRPr lang="ru-RU" sz="1100" b="0" i="0" u="none" strike="noStrike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5194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100" b="0" i="0" u="none" strike="noStrike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Разработка ПСД "Строительство Дома культуры со зрительным залом на 150 мест в </a:t>
                      </a:r>
                      <a:r>
                        <a:rPr lang="ru-RU" sz="1100" u="none" strike="noStrike" dirty="0" err="1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с.Бешпельтир</a:t>
                      </a:r>
                      <a:r>
                        <a:rPr lang="ru-RU" sz="1100" u="none" strike="noStrike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</a:t>
                      </a:r>
                      <a:endParaRPr lang="ru-RU" sz="1100" b="0" i="0" u="none" strike="noStrike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1992</a:t>
                      </a:r>
                      <a:endParaRPr lang="ru-RU" sz="1200" b="1" i="0" u="none" strike="noStrike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1992</a:t>
                      </a:r>
                      <a:endParaRPr lang="ru-RU" sz="1100" b="0" i="0" u="none" strike="noStrike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5163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100" b="0" i="0" u="none" strike="noStrike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Разработка ПСД "Строительство Дома культуры со зрительным залом на 150 мест в </a:t>
                      </a:r>
                      <a:r>
                        <a:rPr lang="ru-RU" sz="1100" u="none" strike="noStrike" dirty="0" err="1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с.Аскат</a:t>
                      </a:r>
                      <a:r>
                        <a:rPr lang="ru-RU" sz="1100" u="none" strike="noStrike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</a:t>
                      </a:r>
                      <a:endParaRPr lang="ru-RU" sz="1100" b="0" i="0" u="none" strike="noStrike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1992</a:t>
                      </a:r>
                      <a:endParaRPr lang="ru-RU" sz="1200" b="1" i="0" u="none" strike="noStrike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1992</a:t>
                      </a:r>
                      <a:endParaRPr lang="ru-RU" sz="1100" b="0" i="0" u="none" strike="noStrike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100" b="0" i="0" u="none" strike="noStrike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Разработка ПСД "Капитальный ремонт клуба в </a:t>
                      </a:r>
                      <a:r>
                        <a:rPr lang="ru-RU" sz="1100" b="0" i="0" u="none" strike="noStrike" dirty="0" err="1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с.Аюла</a:t>
                      </a:r>
                      <a:r>
                        <a:rPr lang="ru-RU" sz="1100" b="0" i="0" u="none" strike="noStrike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</a:t>
                      </a:r>
                      <a:endParaRPr lang="ru-RU" sz="1100" b="0" i="0" u="none" strike="noStrike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1300</a:t>
                      </a:r>
                      <a:endParaRPr lang="ru-RU" sz="1200" b="1" i="0" u="none" strike="noStrike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1" i="0" u="none" strike="noStrike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1" i="0" u="none" strike="noStrike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1300</a:t>
                      </a:r>
                      <a:endParaRPr lang="ru-RU" sz="1100" b="0" i="0" u="none" strike="noStrike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3586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lang="ru-RU" sz="1100" b="1" i="0" u="none" strike="noStrike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6986,3</a:t>
                      </a:r>
                      <a:endParaRPr lang="ru-RU" sz="1200" b="1" i="0" u="none" strike="noStrike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1" i="0" u="none" strike="noStrike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1" i="0" u="none" strike="noStrike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6986,3</a:t>
                      </a:r>
                      <a:endParaRPr lang="ru-RU" sz="1100" b="1" i="0" u="none" strike="noStrike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2676</TotalTime>
  <Words>2773</Words>
  <Application>Microsoft Office PowerPoint</Application>
  <PresentationFormat>Экран (4:3)</PresentationFormat>
  <Paragraphs>505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Бюджет для граждан  к решению о «О бюджете МО «Чемальский район» на 2021 год и плановый период 2022 и 2023 годов»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Распределение бюджетных ассигнований местного бюджета на 2021 год по разделам и подразделам классификации расходов бюджета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 МО «Чемальский район»  на 2018 год и плановый период 2019 и 2020 годов</dc:title>
  <dc:creator>пользователь</dc:creator>
  <cp:lastModifiedBy>DOHOD</cp:lastModifiedBy>
  <cp:revision>191</cp:revision>
  <dcterms:created xsi:type="dcterms:W3CDTF">2017-12-25T09:51:23Z</dcterms:created>
  <dcterms:modified xsi:type="dcterms:W3CDTF">2021-02-20T02:59:10Z</dcterms:modified>
</cp:coreProperties>
</file>