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9" r:id="rId1"/>
  </p:sldMasterIdLst>
  <p:notesMasterIdLst>
    <p:notesMasterId r:id="rId13"/>
  </p:notesMasterIdLst>
  <p:sldIdLst>
    <p:sldId id="273" r:id="rId2"/>
    <p:sldId id="274" r:id="rId3"/>
    <p:sldId id="275" r:id="rId4"/>
    <p:sldId id="279" r:id="rId5"/>
    <p:sldId id="280" r:id="rId6"/>
    <p:sldId id="281" r:id="rId7"/>
    <p:sldId id="282" r:id="rId8"/>
    <p:sldId id="276" r:id="rId9"/>
    <p:sldId id="277" r:id="rId10"/>
    <p:sldId id="271" r:id="rId11"/>
    <p:sldId id="278" r:id="rId12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6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-1\Desktop\&#1090;&#1072;&#1073;&#1083;&#1080;&#1094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2"/>
  <c:chart>
    <c:title>
      <c:tx>
        <c:rich>
          <a:bodyPr/>
          <a:lstStyle/>
          <a:p>
            <a: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Исполнение налоговых и неналоговых доходов за 2021 год (тыс. руб.)</a:t>
            </a:r>
          </a:p>
        </c:rich>
      </c:tx>
      <c:layout/>
      <c:spPr>
        <a:solidFill>
          <a:schemeClr val="accent2"/>
        </a:solidFill>
        <a:ln w="34925" cap="flat" cmpd="sng" algn="ctr">
          <a:solidFill>
            <a:schemeClr val="lt1"/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dLbls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2020</c:v>
                </c:pt>
                <c:pt idx="1">
                  <c:v>2021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107860.5</c:v>
                </c:pt>
                <c:pt idx="1">
                  <c:v>338281.5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2020</c:v>
                </c:pt>
                <c:pt idx="1">
                  <c:v>2021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26361</c:v>
                </c:pt>
                <c:pt idx="1">
                  <c:v>27335.1</c:v>
                </c:pt>
              </c:numCache>
            </c:numRef>
          </c:val>
        </c:ser>
        <c:axId val="45146496"/>
        <c:axId val="46523904"/>
      </c:barChart>
      <c:catAx>
        <c:axId val="45146496"/>
        <c:scaling>
          <c:orientation val="minMax"/>
        </c:scaling>
        <c:axPos val="b"/>
        <c:numFmt formatCode="General" sourceLinked="1"/>
        <c:majorTickMark val="none"/>
        <c:tickLblPos val="nextTo"/>
        <c:crossAx val="46523904"/>
        <c:crosses val="autoZero"/>
        <c:auto val="1"/>
        <c:lblAlgn val="ctr"/>
        <c:lblOffset val="100"/>
      </c:catAx>
      <c:valAx>
        <c:axId val="465239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4514649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solidFill>
          <a:schemeClr val="accent2"/>
        </a:solidFill>
        <a:ln w="34925" cap="flat" cmpd="sng" algn="ctr">
          <a:solidFill>
            <a:schemeClr val="lt1"/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c:spPr>
      <c:txPr>
        <a:bodyPr/>
        <a:lstStyle/>
        <a:p>
          <a: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налоговых доходов бюджета муниципального образования за 2021 год</c:v>
                </c:pt>
              </c:strCache>
            </c:strRef>
          </c:tx>
          <c:explosion val="25"/>
          <c:dLbls>
            <c:dLbl>
              <c:idx val="3"/>
              <c:layout>
                <c:manualLayout>
                  <c:x val="3.3741722164011535E-2"/>
                  <c:y val="3.7990127950956541E-2"/>
                </c:manualLayout>
              </c:layout>
              <c:showPercent val="1"/>
            </c:dLbl>
            <c:dLbl>
              <c:idx val="4"/>
              <c:layout>
                <c:manualLayout>
                  <c:x val="-7.8909394134233039E-3"/>
                  <c:y val="-1.2015166961061342E-3"/>
                </c:manualLayout>
              </c:layout>
              <c:showPercent val="1"/>
            </c:dLbl>
            <c:dLbl>
              <c:idx val="6"/>
              <c:layout>
                <c:manualLayout>
                  <c:x val="1.439701332391943E-2"/>
                  <c:y val="8.5604054681403974E-2"/>
                </c:manualLayout>
              </c:layout>
              <c:showPercent val="1"/>
            </c:dLbl>
            <c:showPercent val="1"/>
          </c:dLbls>
          <c:cat>
            <c:strRef>
              <c:f>Лист1!$A$2:$A$14</c:f>
              <c:strCache>
                <c:ptCount val="5"/>
                <c:pt idx="0">
                  <c:v>Налог на доходы физических лиц</c:v>
                </c:pt>
                <c:pt idx="1">
                  <c:v>Акцизы по подакцизной продукции</c:v>
                </c:pt>
                <c:pt idx="2">
                  <c:v>Налоги на совокупный доход</c:v>
                </c:pt>
                <c:pt idx="3">
                  <c:v>Налог на имущество</c:v>
                </c:pt>
                <c:pt idx="4">
                  <c:v>Прочие налоги и сборы</c:v>
                </c:pt>
              </c:strCache>
            </c:strRef>
          </c:cat>
          <c:val>
            <c:numRef>
              <c:f>Лист1!$B$2:$B$14</c:f>
              <c:numCache>
                <c:formatCode>0.00%</c:formatCode>
                <c:ptCount val="13"/>
                <c:pt idx="0">
                  <c:v>0.81100000000000005</c:v>
                </c:pt>
                <c:pt idx="1">
                  <c:v>1.7999999999999999E-2</c:v>
                </c:pt>
                <c:pt idx="2">
                  <c:v>0.114</c:v>
                </c:pt>
                <c:pt idx="3">
                  <c:v>4.8000000000000001E-2</c:v>
                </c:pt>
                <c:pt idx="4">
                  <c:v>9.0000000000000028E-3</c:v>
                </c:pt>
                <c:pt idx="6" formatCode="General">
                  <c:v>0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6544448820718793"/>
          <c:y val="0.35473792685873623"/>
          <c:w val="0.29891668652887721"/>
          <c:h val="0.44205217757199089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Структура неналоговых доходов бюджета муниципального образования за 2021 год</a:t>
            </a:r>
          </a:p>
        </c:rich>
      </c:tx>
      <c:layout/>
      <c:spPr>
        <a:solidFill>
          <a:schemeClr val="accent2"/>
        </a:solidFill>
        <a:ln w="34925" cap="flat" cmpd="sng" algn="ctr">
          <a:solidFill>
            <a:schemeClr val="lt1"/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c:sp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неналоговых доходов бюджета муниципального образования за 2021 год</c:v>
                </c:pt>
              </c:strCache>
            </c:strRef>
          </c:tx>
          <c:explosion val="39"/>
          <c:dLbls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(работ)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возмещение ущерба</c:v>
                </c:pt>
                <c:pt idx="5">
                  <c:v>Прочие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>
                  <c:v>0.77800000000000014</c:v>
                </c:pt>
                <c:pt idx="1">
                  <c:v>4.000000000000001E-3</c:v>
                </c:pt>
                <c:pt idx="2">
                  <c:v>4.1000000000000002E-2</c:v>
                </c:pt>
                <c:pt idx="3">
                  <c:v>0.15500000000000003</c:v>
                </c:pt>
                <c:pt idx="4" formatCode="0%">
                  <c:v>2.0000000000000004E-2</c:v>
                </c:pt>
                <c:pt idx="5">
                  <c:v>2.0000000000000005E-3</c:v>
                </c:pt>
              </c:numCache>
            </c:numRef>
          </c:val>
        </c:ser>
      </c:pie3DChart>
    </c:plotArea>
    <c:legend>
      <c:legendPos val="tr"/>
      <c:layout>
        <c:manualLayout>
          <c:xMode val="edge"/>
          <c:yMode val="edge"/>
          <c:x val="0.59756776551705626"/>
          <c:y val="0.14365978812992142"/>
          <c:w val="0.39583921866706012"/>
          <c:h val="0.8277602879862167"/>
        </c:manualLayout>
      </c:layout>
      <c:spPr>
        <a:ln w="12700" cmpd="dbl">
          <a:prstDash val="sysDot"/>
        </a:ln>
        <a:effectLst>
          <a:outerShdw blurRad="50800" dist="50800" dir="5400000" algn="ctr" rotWithShape="0">
            <a:schemeClr val="bg1"/>
          </a:outerShdw>
        </a:effectLst>
      </c:spPr>
      <c:txPr>
        <a:bodyPr/>
        <a:lstStyle/>
        <a:p>
          <a:pPr>
            <a:defRPr sz="1400" b="1">
              <a:effectLst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view3D>
      <c:perspective val="30"/>
    </c:view3D>
    <c:plotArea>
      <c:layout>
        <c:manualLayout>
          <c:layoutTarget val="inner"/>
          <c:xMode val="edge"/>
          <c:yMode val="edge"/>
          <c:x val="5.909924356020365E-2"/>
          <c:y val="0.14722463187740875"/>
          <c:w val="0.56658709370642857"/>
          <c:h val="0.84509082404303504"/>
        </c:manualLayout>
      </c:layout>
      <c:pie3DChart>
        <c:varyColors val="1"/>
        <c:ser>
          <c:idx val="0"/>
          <c:order val="0"/>
          <c:explosion val="6"/>
          <c:dLbls>
            <c:dLbl>
              <c:idx val="0"/>
              <c:layout>
                <c:manualLayout>
                  <c:x val="-0.12754621383688364"/>
                  <c:y val="3.0171599837149086E-2"/>
                </c:manualLayout>
              </c:layout>
              <c:showVal val="1"/>
            </c:dLbl>
            <c:dLbl>
              <c:idx val="1"/>
              <c:layout>
                <c:manualLayout>
                  <c:x val="-0.1379047757208445"/>
                  <c:y val="-0.12213611912372339"/>
                </c:manualLayout>
              </c:layout>
              <c:showVal val="1"/>
            </c:dLbl>
            <c:dLbl>
              <c:idx val="2"/>
              <c:layout>
                <c:manualLayout>
                  <c:x val="0.15418966948476373"/>
                  <c:y val="-0.12280744609894061"/>
                </c:manualLayout>
              </c:layout>
              <c:showVal val="1"/>
            </c:dLbl>
            <c:dLbl>
              <c:idx val="3"/>
              <c:layout>
                <c:manualLayout>
                  <c:x val="6.7931989565787401E-2"/>
                  <c:y val="4.354963055360659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Лист1!$B$3:$B$6</c:f>
              <c:strCache>
                <c:ptCount val="4"/>
                <c:pt idx="0">
                  <c:v>Дотации из республиканского бюджета Республики Алтай</c:v>
                </c:pt>
                <c:pt idx="1">
                  <c:v>Субсидии из федерального бюджета и республиканского бюджета Республики Алтай</c:v>
                </c:pt>
                <c:pt idx="2">
                  <c:v>Субвенции из федерального бюджета и республиканского бюджета Республики Алтай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Лист1!$C$3:$C$6</c:f>
              <c:numCache>
                <c:formatCode>#,##0.00</c:formatCode>
                <c:ptCount val="4"/>
                <c:pt idx="0">
                  <c:v>79147100</c:v>
                </c:pt>
                <c:pt idx="1">
                  <c:v>68887711.260000005</c:v>
                </c:pt>
                <c:pt idx="2">
                  <c:v>178245888.75</c:v>
                </c:pt>
                <c:pt idx="3">
                  <c:v>30236284.039999999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3264537351647687"/>
          <c:y val="0.22694891129862624"/>
          <c:w val="0.34777790751850085"/>
          <c:h val="0.602454627946438"/>
        </c:manualLayout>
      </c:layout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2845F0-F58F-4FF0-B325-EEBA92A6986F}" type="doc">
      <dgm:prSet loTypeId="urn:microsoft.com/office/officeart/2005/8/layout/hList6" loCatId="list" qsTypeId="urn:microsoft.com/office/officeart/2005/8/quickstyle/3d1" qsCatId="3D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0550FEFF-A028-4286-92A9-610CBCA22665}">
      <dgm:prSet phldrT="[Текст]" custT="1"/>
      <dgm:spPr/>
      <dgm:t>
        <a:bodyPr/>
        <a:lstStyle/>
        <a:p>
          <a:r>
            <a:rPr lang="ru-RU" sz="20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Первоначально утвержденный план на 2021 год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CB47E7-E708-40A4-B162-1AF73D9A00FE}" type="parTrans" cxnId="{092D3D95-AC37-4044-A931-0ECD29D46466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98F6D864-A51B-440E-A580-53377901ECCA}" type="sibTrans" cxnId="{092D3D95-AC37-4044-A931-0ECD29D46466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F3D4114C-1037-4276-9D63-61BAB810696E}">
      <dgm:prSet phldrT="[Текст]" custT="1"/>
      <dgm:spPr/>
      <dgm:t>
        <a:bodyPr/>
        <a:lstStyle/>
        <a:p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140077,8 тыс. рублей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48F15B-288F-4B3B-9164-3762A43AACEB}" type="parTrans" cxnId="{23AB5569-B750-45BD-AEB4-C779F5A38E22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05E052FD-A145-415A-AF95-6AD0C063F366}" type="sibTrans" cxnId="{23AB5569-B750-45BD-AEB4-C779F5A38E22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4675D44B-006D-4E5F-9D93-B7AADA3C8855}">
      <dgm:prSet phldrT="[Текст]" custT="1"/>
      <dgm:spPr/>
      <dgm:t>
        <a:bodyPr/>
        <a:lstStyle/>
        <a:p>
          <a:r>
            <a: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Уточненный план</a:t>
          </a:r>
          <a:endParaRPr lang="ru-RU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1EDE3D-2DAE-4E54-98EA-6BBBD5B0F2A1}" type="parTrans" cxnId="{88762AAB-92F9-4999-B6F5-0D619A757D6F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C958DE83-2BA6-455A-A3C3-E18E335A8499}" type="sibTrans" cxnId="{88762AAB-92F9-4999-B6F5-0D619A757D6F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B3DE6CC5-C3BA-43CC-9418-69BA20C5B656}">
      <dgm:prSet phldrT="[Текст]" custT="1"/>
      <dgm:spPr/>
      <dgm:t>
        <a:bodyPr/>
        <a:lstStyle/>
        <a:p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361413,1 тыс. рублей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F6758E-B39E-4DBB-B3DE-83592BFDC213}" type="parTrans" cxnId="{F344641F-EC2A-4428-A4D1-1FC03CAB7501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FD03A8B5-8886-4D23-8A37-87BF2A38FB42}" type="sibTrans" cxnId="{F344641F-EC2A-4428-A4D1-1FC03CAB7501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67F47C06-A06E-4D35-8146-94C7728433EE}">
      <dgm:prSet phldrT="[Текст]" custT="1"/>
      <dgm:spPr/>
      <dgm:t>
        <a:bodyPr/>
        <a:lstStyle/>
        <a:p>
          <a:r>
            <a: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Кассовое исполнение</a:t>
          </a:r>
          <a:endParaRPr lang="ru-RU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BED7AA-56C3-4761-BBA7-78C12DA8714F}" type="parTrans" cxnId="{FD01C965-89C1-4C3F-AC04-2C48CB8D5EF0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71C6B06E-8E4C-42D0-B022-68880F95CD92}" type="sibTrans" cxnId="{FD01C965-89C1-4C3F-AC04-2C48CB8D5EF0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E3663545-D9FC-4F77-BBC6-1C331C625D0A}">
      <dgm:prSet phldrT="[Текст]" custT="1"/>
      <dgm:spPr/>
      <dgm:t>
        <a:bodyPr/>
        <a:lstStyle/>
        <a:p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365616,6 тыс. рублей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2EDF1D-6D04-44A8-A565-D0F8025BC2C8}" type="parTrans" cxnId="{42D3BFC1-BF97-4BD3-9042-539336B8F824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0D735774-F741-4C4D-B548-74EA9753469A}" type="sibTrans" cxnId="{42D3BFC1-BF97-4BD3-9042-539336B8F824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47382C3A-8C6C-4AD3-85F6-5E70294388D4}">
      <dgm:prSet phldrT="[Текст]" custT="1"/>
      <dgm:spPr/>
      <dgm:t>
        <a:bodyPr/>
        <a:lstStyle/>
        <a:p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Процент исполнения </a:t>
          </a:r>
        </a:p>
        <a:p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101,2% 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D8E0B6-FE69-4FC4-939B-1FADF4695314}" type="parTrans" cxnId="{1E7EE06A-86D0-4781-BA60-14C90715D792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D6CAC985-B869-4F07-B234-B3E4C01C4096}" type="sibTrans" cxnId="{1E7EE06A-86D0-4781-BA60-14C90715D792}">
      <dgm:prSet/>
      <dgm:spPr/>
      <dgm:t>
        <a:bodyPr/>
        <a:lstStyle/>
        <a:p>
          <a:endParaRPr lang="ru-RU" sz="3200">
            <a:solidFill>
              <a:schemeClr val="tx1"/>
            </a:solidFill>
          </a:endParaRPr>
        </a:p>
      </dgm:t>
    </dgm:pt>
    <dgm:pt modelId="{9DF53F0B-F5B0-4DC6-9E4E-BE149E8D4394}" type="pres">
      <dgm:prSet presAssocID="{D82845F0-F58F-4FF0-B325-EEBA92A6986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8F7EAD-F8BA-4467-9A87-D942889BDE13}" type="pres">
      <dgm:prSet presAssocID="{0550FEFF-A028-4286-92A9-610CBCA22665}" presName="node" presStyleLbl="node1" presStyleIdx="0" presStyleCnt="3" custLinFactNeighborX="-24973" custLinFactNeighborY="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E662AF-3C28-4C08-994D-C97AE3994F47}" type="pres">
      <dgm:prSet presAssocID="{98F6D864-A51B-440E-A580-53377901ECCA}" presName="sibTrans" presStyleCnt="0"/>
      <dgm:spPr/>
    </dgm:pt>
    <dgm:pt modelId="{7031ABA2-C5A2-4299-A6A6-9CB73CE67C50}" type="pres">
      <dgm:prSet presAssocID="{4675D44B-006D-4E5F-9D93-B7AADA3C885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9894F-952F-47AF-8913-4F82C9C0135D}" type="pres">
      <dgm:prSet presAssocID="{C958DE83-2BA6-455A-A3C3-E18E335A8499}" presName="sibTrans" presStyleCnt="0"/>
      <dgm:spPr/>
    </dgm:pt>
    <dgm:pt modelId="{3AF3E606-E38D-4A41-870F-099800EC83E2}" type="pres">
      <dgm:prSet presAssocID="{67F47C06-A06E-4D35-8146-94C7728433E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84352F-B918-4C38-92BF-D4C4FD384639}" type="presOf" srcId="{F3D4114C-1037-4276-9D63-61BAB810696E}" destId="{538F7EAD-F8BA-4467-9A87-D942889BDE13}" srcOrd="0" destOrd="1" presId="urn:microsoft.com/office/officeart/2005/8/layout/hList6"/>
    <dgm:cxn modelId="{FD01C965-89C1-4C3F-AC04-2C48CB8D5EF0}" srcId="{D82845F0-F58F-4FF0-B325-EEBA92A6986F}" destId="{67F47C06-A06E-4D35-8146-94C7728433EE}" srcOrd="2" destOrd="0" parTransId="{C6BED7AA-56C3-4761-BBA7-78C12DA8714F}" sibTransId="{71C6B06E-8E4C-42D0-B022-68880F95CD92}"/>
    <dgm:cxn modelId="{05B8036D-3AB6-4B6E-881A-72FCCB49E80C}" type="presOf" srcId="{67F47C06-A06E-4D35-8146-94C7728433EE}" destId="{3AF3E606-E38D-4A41-870F-099800EC83E2}" srcOrd="0" destOrd="0" presId="urn:microsoft.com/office/officeart/2005/8/layout/hList6"/>
    <dgm:cxn modelId="{C701F127-9266-402E-93AF-3572AC4A489D}" type="presOf" srcId="{47382C3A-8C6C-4AD3-85F6-5E70294388D4}" destId="{3AF3E606-E38D-4A41-870F-099800EC83E2}" srcOrd="0" destOrd="2" presId="urn:microsoft.com/office/officeart/2005/8/layout/hList6"/>
    <dgm:cxn modelId="{F344641F-EC2A-4428-A4D1-1FC03CAB7501}" srcId="{4675D44B-006D-4E5F-9D93-B7AADA3C8855}" destId="{B3DE6CC5-C3BA-43CC-9418-69BA20C5B656}" srcOrd="0" destOrd="0" parTransId="{16F6758E-B39E-4DBB-B3DE-83592BFDC213}" sibTransId="{FD03A8B5-8886-4D23-8A37-87BF2A38FB42}"/>
    <dgm:cxn modelId="{2991D160-C166-409B-B61F-020026A0AB9D}" type="presOf" srcId="{E3663545-D9FC-4F77-BBC6-1C331C625D0A}" destId="{3AF3E606-E38D-4A41-870F-099800EC83E2}" srcOrd="0" destOrd="1" presId="urn:microsoft.com/office/officeart/2005/8/layout/hList6"/>
    <dgm:cxn modelId="{42D3BFC1-BF97-4BD3-9042-539336B8F824}" srcId="{67F47C06-A06E-4D35-8146-94C7728433EE}" destId="{E3663545-D9FC-4F77-BBC6-1C331C625D0A}" srcOrd="0" destOrd="0" parTransId="{562EDF1D-6D04-44A8-A565-D0F8025BC2C8}" sibTransId="{0D735774-F741-4C4D-B548-74EA9753469A}"/>
    <dgm:cxn modelId="{1E7EE06A-86D0-4781-BA60-14C90715D792}" srcId="{67F47C06-A06E-4D35-8146-94C7728433EE}" destId="{47382C3A-8C6C-4AD3-85F6-5E70294388D4}" srcOrd="1" destOrd="0" parTransId="{4CD8E0B6-FE69-4FC4-939B-1FADF4695314}" sibTransId="{D6CAC985-B869-4F07-B234-B3E4C01C4096}"/>
    <dgm:cxn modelId="{FA5CA0FF-A87B-4534-895F-7455ABE05F30}" type="presOf" srcId="{B3DE6CC5-C3BA-43CC-9418-69BA20C5B656}" destId="{7031ABA2-C5A2-4299-A6A6-9CB73CE67C50}" srcOrd="0" destOrd="1" presId="urn:microsoft.com/office/officeart/2005/8/layout/hList6"/>
    <dgm:cxn modelId="{092D3D95-AC37-4044-A931-0ECD29D46466}" srcId="{D82845F0-F58F-4FF0-B325-EEBA92A6986F}" destId="{0550FEFF-A028-4286-92A9-610CBCA22665}" srcOrd="0" destOrd="0" parTransId="{96CB47E7-E708-40A4-B162-1AF73D9A00FE}" sibTransId="{98F6D864-A51B-440E-A580-53377901ECCA}"/>
    <dgm:cxn modelId="{9E7CC852-663B-4092-B97B-C0CCB8673AC4}" type="presOf" srcId="{4675D44B-006D-4E5F-9D93-B7AADA3C8855}" destId="{7031ABA2-C5A2-4299-A6A6-9CB73CE67C50}" srcOrd="0" destOrd="0" presId="urn:microsoft.com/office/officeart/2005/8/layout/hList6"/>
    <dgm:cxn modelId="{23AB5569-B750-45BD-AEB4-C779F5A38E22}" srcId="{0550FEFF-A028-4286-92A9-610CBCA22665}" destId="{F3D4114C-1037-4276-9D63-61BAB810696E}" srcOrd="0" destOrd="0" parTransId="{C548F15B-288F-4B3B-9164-3762A43AACEB}" sibTransId="{05E052FD-A145-415A-AF95-6AD0C063F366}"/>
    <dgm:cxn modelId="{A686118E-D242-4ECB-A33D-2EAB9E61AAE7}" type="presOf" srcId="{0550FEFF-A028-4286-92A9-610CBCA22665}" destId="{538F7EAD-F8BA-4467-9A87-D942889BDE13}" srcOrd="0" destOrd="0" presId="urn:microsoft.com/office/officeart/2005/8/layout/hList6"/>
    <dgm:cxn modelId="{88762AAB-92F9-4999-B6F5-0D619A757D6F}" srcId="{D82845F0-F58F-4FF0-B325-EEBA92A6986F}" destId="{4675D44B-006D-4E5F-9D93-B7AADA3C8855}" srcOrd="1" destOrd="0" parTransId="{C51EDE3D-2DAE-4E54-98EA-6BBBD5B0F2A1}" sibTransId="{C958DE83-2BA6-455A-A3C3-E18E335A8499}"/>
    <dgm:cxn modelId="{61257AAF-A2C1-4D17-9010-30A33FE8E413}" type="presOf" srcId="{D82845F0-F58F-4FF0-B325-EEBA92A6986F}" destId="{9DF53F0B-F5B0-4DC6-9E4E-BE149E8D4394}" srcOrd="0" destOrd="0" presId="urn:microsoft.com/office/officeart/2005/8/layout/hList6"/>
    <dgm:cxn modelId="{1C08F566-E8CF-417D-B66D-80E9274702F2}" type="presParOf" srcId="{9DF53F0B-F5B0-4DC6-9E4E-BE149E8D4394}" destId="{538F7EAD-F8BA-4467-9A87-D942889BDE13}" srcOrd="0" destOrd="0" presId="urn:microsoft.com/office/officeart/2005/8/layout/hList6"/>
    <dgm:cxn modelId="{1780F011-EACB-4B87-B85D-DC9F5267E448}" type="presParOf" srcId="{9DF53F0B-F5B0-4DC6-9E4E-BE149E8D4394}" destId="{8EE662AF-3C28-4C08-994D-C97AE3994F47}" srcOrd="1" destOrd="0" presId="urn:microsoft.com/office/officeart/2005/8/layout/hList6"/>
    <dgm:cxn modelId="{3BF6519D-ED13-4F15-ABB4-834785A423F5}" type="presParOf" srcId="{9DF53F0B-F5B0-4DC6-9E4E-BE149E8D4394}" destId="{7031ABA2-C5A2-4299-A6A6-9CB73CE67C50}" srcOrd="2" destOrd="0" presId="urn:microsoft.com/office/officeart/2005/8/layout/hList6"/>
    <dgm:cxn modelId="{81F78557-D6D3-4730-A41A-731A69CD34C0}" type="presParOf" srcId="{9DF53F0B-F5B0-4DC6-9E4E-BE149E8D4394}" destId="{6D19894F-952F-47AF-8913-4F82C9C0135D}" srcOrd="3" destOrd="0" presId="urn:microsoft.com/office/officeart/2005/8/layout/hList6"/>
    <dgm:cxn modelId="{751E5CCC-5469-426B-94DD-E1FFC7A6E7F8}" type="presParOf" srcId="{9DF53F0B-F5B0-4DC6-9E4E-BE149E8D4394}" destId="{3AF3E606-E38D-4A41-870F-099800EC83E2}" srcOrd="4" destOrd="0" presId="urn:microsoft.com/office/officeart/2005/8/layout/hList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FDA41-CBE8-4259-952A-C124896FCE0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8CFFA-3CAA-43C9-8B9C-DE0336A226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6886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509A250-FF31-4206-8172-F9D3106AACB1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9796027F-7875-4030-9381-8BD8C4F21935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09A250-FF31-4206-8172-F9D3106AACB1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509A250-FF31-4206-8172-F9D3106AACB1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09A250-FF31-4206-8172-F9D3106AACB1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al-altai.ru/" TargetMode="External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64477" y="741405"/>
            <a:ext cx="4382528" cy="1441622"/>
          </a:xfrm>
        </p:spPr>
        <p:txBody>
          <a:bodyPr/>
          <a:lstStyle/>
          <a:p>
            <a:pPr algn="ctr" eaLnBrk="1" hangingPunct="1"/>
            <a:r>
              <a:rPr lang="ru-RU" altLang="ru-RU" sz="2800" dirty="0" smtClean="0">
                <a:solidFill>
                  <a:schemeClr val="tx1"/>
                </a:solidFill>
              </a:rPr>
              <a:t>«БЮДЖЕТ </a:t>
            </a:r>
            <a:r>
              <a:rPr lang="ru-RU" altLang="ru-RU" sz="2800" dirty="0">
                <a:solidFill>
                  <a:schemeClr val="tx1"/>
                </a:solidFill>
              </a:rPr>
              <a:t>ДЛЯ </a:t>
            </a:r>
            <a:r>
              <a:rPr lang="ru-RU" altLang="ru-RU" sz="2800" dirty="0" smtClean="0">
                <a:solidFill>
                  <a:schemeClr val="tx1"/>
                </a:solidFill>
              </a:rPr>
              <a:t>ГРАЖДАН» </a:t>
            </a:r>
            <a:endParaRPr lang="ru-RU" altLang="ru-RU" sz="2800" dirty="0">
              <a:solidFill>
                <a:schemeClr val="tx1"/>
              </a:solidFill>
            </a:endParaRPr>
          </a:p>
        </p:txBody>
      </p:sp>
      <p:sp>
        <p:nvSpPr>
          <p:cNvPr id="6148" name="Rectangle 9"/>
          <p:cNvSpPr>
            <a:spLocks noChangeArrowheads="1"/>
          </p:cNvSpPr>
          <p:nvPr/>
        </p:nvSpPr>
        <p:spPr bwMode="auto">
          <a:xfrm>
            <a:off x="3072714" y="3929450"/>
            <a:ext cx="8279026" cy="238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годового отчета об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о бюджете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Чемальский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2021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3600" b="1" dirty="0"/>
          </a:p>
        </p:txBody>
      </p:sp>
      <p:pic>
        <p:nvPicPr>
          <p:cNvPr id="7" name="Picture 3" descr="C:\Users\DOHOD\Desktop\GerbChemalR.jpg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1240690" y="526057"/>
            <a:ext cx="1500198" cy="1887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http://nashkray31.ru/wp-content/uploads/2021/11/e320d96cf068c9316fbe9d39b044efcf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4713" y="560173"/>
            <a:ext cx="3864573" cy="28984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29767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61319"/>
            <a:ext cx="10911840" cy="115329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ahnschrift Condensed" pitchFamily="34" charset="0"/>
              </a:rPr>
              <a:t>Бюджет для граждан познакомит Вас с исполнением бюджета муниципального образования за 2021 год. </a:t>
            </a:r>
            <a:r>
              <a:rPr lang="ru-RU" sz="2800" b="1" dirty="0" smtClean="0">
                <a:latin typeface="Bahnschrift Condensed" pitchFamily="34" charset="0"/>
              </a:rPr>
              <a:t/>
            </a:r>
            <a:br>
              <a:rPr lang="ru-RU" sz="2800" b="1" dirty="0" smtClean="0">
                <a:latin typeface="Bahnschrift Condensed" pitchFamily="34" charset="0"/>
              </a:rPr>
            </a:br>
            <a:endParaRPr lang="ru-RU" sz="2800" b="1" dirty="0">
              <a:latin typeface="Bahnschrift Condense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70560" y="1318053"/>
            <a:ext cx="10911840" cy="48108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документ, содержащий основные положения проекта решения о бюджете и отчета о его исполнении в доступной и понятной форме, разрабатываемый в целях ознакомления граждан с основными целями, задачами и приоритетными направлениями бюджетной политики, обоснованиями бюджетных расходов, планируемыми и достигнутыми результатами использования бюджетных ассигнований.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Граждане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-как налогоплательщики и как потребители муниципальных услуг-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54000" b="-5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3212" y="1363007"/>
            <a:ext cx="947351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Принцип прозрачности (открытости) бюджетной системы Российской Федерации означает: </a:t>
            </a:r>
          </a:p>
          <a:p>
            <a:pPr algn="ctr"/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        </a:t>
            </a:r>
            <a:r>
              <a:rPr lang="ru-RU" b="1" dirty="0" smtClean="0"/>
              <a:t>Обязательное опубликование в средствах массовой информации (СМИ) утвержденных бюджетов и отчетов об их исполнении; </a:t>
            </a:r>
          </a:p>
          <a:p>
            <a:endParaRPr lang="ru-RU" b="1" dirty="0" smtClean="0"/>
          </a:p>
          <a:p>
            <a:r>
              <a:rPr lang="ru-RU" b="1" dirty="0" smtClean="0"/>
              <a:t>         Доступность иных сведений о бюджетах; </a:t>
            </a:r>
          </a:p>
          <a:p>
            <a:endParaRPr lang="ru-RU" b="1" dirty="0" smtClean="0"/>
          </a:p>
          <a:p>
            <a:r>
              <a:rPr lang="ru-RU" b="1" dirty="0" smtClean="0"/>
              <a:t>         Обязательная открытость для общества и СМИ проектов бюджетов, обеспечение доступа к информации на едином портале бюджетной системы Российской Федерации в сети «Интернет» </a:t>
            </a:r>
          </a:p>
          <a:p>
            <a:endParaRPr lang="ru-RU" b="1" dirty="0" smtClean="0"/>
          </a:p>
          <a:p>
            <a:r>
              <a:rPr lang="ru-RU" b="1" dirty="0" smtClean="0"/>
              <a:t>          Стабильность и преемственность бюджетной классификации Российской Федерации, а так же обеспечение сопоставимости показателей бюджета отчетного, текущего и очередного финансового года.</a:t>
            </a:r>
            <a:endParaRPr lang="ru-RU" b="1" dirty="0"/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980302" y="2372496"/>
            <a:ext cx="420130" cy="18123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992659" y="3225112"/>
            <a:ext cx="420130" cy="17711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980302" y="3707026"/>
            <a:ext cx="420130" cy="17711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943232" y="4847967"/>
            <a:ext cx="420130" cy="17711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x0.jpg"/>
          <p:cNvPicPr>
            <a:picLocks noChangeAspect="1"/>
          </p:cNvPicPr>
          <p:nvPr/>
        </p:nvPicPr>
        <p:blipFill>
          <a:blip r:embed="rId2">
            <a:lum bright="8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845275" y="252123"/>
            <a:ext cx="8427308" cy="9541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доходов бюджета муниципального образования за 2021 год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801341" y="1494022"/>
          <a:ext cx="8314724" cy="4659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20186427_45-phonoteka_org-p-fon-dlya-statistiki-54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/>
        </p:nvGraphicFramePr>
        <p:xfrm>
          <a:off x="796324" y="329516"/>
          <a:ext cx="10646034" cy="631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20186448_50-phonoteka_org-p-fon-dlya-statistiki-59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/>
        </p:nvGraphicFramePr>
        <p:xfrm>
          <a:off x="667264" y="444845"/>
          <a:ext cx="11046941" cy="6112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20186448_50-phonoteka_org-p-fon-dlya-statistiki-59.jp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graphicFrame>
        <p:nvGraphicFramePr>
          <p:cNvPr id="2" name="Диаграмма 1"/>
          <p:cNvGraphicFramePr/>
          <p:nvPr/>
        </p:nvGraphicFramePr>
        <p:xfrm>
          <a:off x="370703" y="241870"/>
          <a:ext cx="11557685" cy="6447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09600" y="1515762"/>
          <a:ext cx="10379676" cy="495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265838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безвозмездных поступлений в бюджет муниципального образования за 2021 годы (рублей)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расходов бюджета муниципального образования за 2021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с вырезом 5"/>
          <p:cNvSpPr/>
          <p:nvPr/>
        </p:nvSpPr>
        <p:spPr>
          <a:xfrm>
            <a:off x="2636108" y="4464909"/>
            <a:ext cx="518984" cy="3954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36606" y="2578442"/>
            <a:ext cx="2166550" cy="258668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Первоначальный утвержденный план 437 104,5 тыс.рублей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451657" y="3521675"/>
            <a:ext cx="1837036" cy="235602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Уточненный план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765 270,4 тыс.рублей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347254" y="2145956"/>
            <a:ext cx="1729946" cy="2356023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Кассовое исполнение 602 999,5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тыс.рублей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9131644" y="3043882"/>
            <a:ext cx="1729946" cy="235602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Процент исполнения 78,8 %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5572896" y="3867666"/>
            <a:ext cx="518984" cy="3954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8311977" y="3715266"/>
            <a:ext cx="518984" cy="3954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1967" y="204524"/>
            <a:ext cx="9110308" cy="1023385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объем расходов в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году  </a:t>
            </a:r>
            <a:b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602 999,5 тыс.руб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(78,8%)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03312" y="1474572"/>
            <a:ext cx="10365877" cy="5200547"/>
          </a:xfrm>
        </p:spPr>
        <p:txBody>
          <a:bodyPr>
            <a:no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ru-RU" sz="1400" b="1" dirty="0" smtClean="0"/>
              <a:t>398 820,2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(87,4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Общегосударственные вопросы – </a:t>
            </a:r>
            <a:r>
              <a:rPr lang="ru-RU" sz="1400" b="1" dirty="0" smtClean="0"/>
              <a:t>46 025,9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(85,4%)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Национальная оборона - </a:t>
            </a:r>
            <a:r>
              <a:rPr lang="ru-RU" sz="1400" b="1" dirty="0" smtClean="0"/>
              <a:t>290,0</a:t>
            </a:r>
            <a:r>
              <a:rPr lang="ru-RU" sz="1400" dirty="0" smtClean="0"/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тыс.руб.    (88%)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деятельность– </a:t>
            </a:r>
            <a:r>
              <a:rPr lang="ru-RU" sz="1400" b="1" dirty="0" smtClean="0"/>
              <a:t>1 101,9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(30,1%)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Национальная экономика  - </a:t>
            </a:r>
            <a:r>
              <a:rPr lang="ru-RU" sz="1400" b="1" dirty="0" smtClean="0"/>
              <a:t>13 367,6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(19,1%)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, в т.ч. Дорожный фонд  - </a:t>
            </a:r>
            <a:r>
              <a:rPr lang="ru-RU" sz="1400" b="1" dirty="0" smtClean="0"/>
              <a:t>11 442,3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руб.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(90,8%)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400" b="1" dirty="0" smtClean="0"/>
              <a:t>36 711,4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(56,1%)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Дошкольное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образование – 117 328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(71,7%)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ru-RU" sz="1400" b="1" dirty="0" smtClean="0"/>
              <a:t>234 635,9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(96,6%)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Молодежная политика –  </a:t>
            </a:r>
            <a:r>
              <a:rPr lang="ru-RU" sz="1400" b="1" dirty="0" smtClean="0"/>
              <a:t>1 039,0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(90,3%)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Культура – </a:t>
            </a:r>
            <a:r>
              <a:rPr lang="ru-RU" sz="1400" b="1" dirty="0" smtClean="0"/>
              <a:t>64 538,3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(100%)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Социальная политика – </a:t>
            </a:r>
            <a:r>
              <a:rPr lang="ru-RU" sz="1400" b="1" dirty="0" smtClean="0"/>
              <a:t>2 906,7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(88,6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400" b="1" dirty="0" smtClean="0"/>
              <a:t>10 215,7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(55,7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Средства массовой информации – </a:t>
            </a:r>
            <a:r>
              <a:rPr lang="ru-RU" sz="1400" b="1" dirty="0" smtClean="0"/>
              <a:t>2 975,7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  (100%)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Обслуживание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гос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долга – </a:t>
            </a:r>
            <a:r>
              <a:rPr lang="ru-RU" sz="1400" b="1" dirty="0" smtClean="0"/>
              <a:t>3,6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(97,3%)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Обеспечение деятельности финансовых, налоговых и таможенных органов и органов финансового (финансово-бюджетного) надзора – </a:t>
            </a:r>
            <a:r>
              <a:rPr lang="ru-RU" sz="1400" b="1" dirty="0" smtClean="0"/>
              <a:t>7 030,5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(99,4%)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т.ч. Межбюджетные трансферты – </a:t>
            </a:r>
            <a:r>
              <a:rPr lang="ru-RU" sz="1400" b="1" dirty="0" smtClean="0"/>
              <a:t>26 042,5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(100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%);  Дотации на выравнивание СП – </a:t>
            </a:r>
            <a:r>
              <a:rPr lang="ru-RU" sz="1400" b="1" dirty="0" smtClean="0"/>
              <a:t>15 674,8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 (100 %).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9286" y="1861751"/>
            <a:ext cx="83202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/>
              <a:t>Наш адрес: </a:t>
            </a:r>
            <a:r>
              <a:rPr lang="ru-RU" dirty="0" smtClean="0"/>
              <a:t>649440, Республика Алтай, с.Чемал, ул. Пчелкина, д.89 </a:t>
            </a:r>
            <a:r>
              <a:rPr lang="ru-RU" b="1" dirty="0" smtClean="0"/>
              <a:t>Адрес электронной почты: </a:t>
            </a:r>
            <a:r>
              <a:rPr lang="en-US" dirty="0" err="1" smtClean="0"/>
              <a:t>Chemal</a:t>
            </a:r>
            <a:r>
              <a:rPr lang="en-US" dirty="0" smtClean="0"/>
              <a:t>_</a:t>
            </a:r>
            <a:r>
              <a:rPr lang="ru-RU" dirty="0" err="1" smtClean="0"/>
              <a:t>finotdel@mail.ru</a:t>
            </a:r>
            <a:r>
              <a:rPr lang="ru-RU" dirty="0" smtClean="0"/>
              <a:t> </a:t>
            </a:r>
            <a:endParaRPr lang="en-US" dirty="0" smtClean="0"/>
          </a:p>
          <a:p>
            <a:pPr algn="r"/>
            <a:r>
              <a:rPr lang="ru-RU" b="1" dirty="0" smtClean="0"/>
              <a:t>Официальный сайт: </a:t>
            </a:r>
            <a:r>
              <a:rPr lang="ru-RU" dirty="0" smtClean="0"/>
              <a:t>Администрация района </a:t>
            </a:r>
          </a:p>
          <a:p>
            <a:pPr algn="r"/>
            <a:r>
              <a:rPr lang="en-US" dirty="0" smtClean="0">
                <a:hlinkClick r:id="rId3"/>
              </a:rPr>
              <a:t>http://www.chemal-altai.ru</a:t>
            </a:r>
            <a:endParaRPr lang="en-US" dirty="0" smtClean="0"/>
          </a:p>
          <a:p>
            <a:pPr algn="r"/>
            <a:r>
              <a:rPr lang="ru-RU" dirty="0" smtClean="0"/>
              <a:t> </a:t>
            </a:r>
            <a:r>
              <a:rPr lang="ru-RU" b="1" dirty="0" smtClean="0"/>
              <a:t>Телефон:</a:t>
            </a:r>
            <a:r>
              <a:rPr lang="ru-RU" dirty="0" smtClean="0"/>
              <a:t> (388 4</a:t>
            </a:r>
            <a:r>
              <a:rPr lang="en-US" dirty="0" smtClean="0"/>
              <a:t>1</a:t>
            </a:r>
            <a:r>
              <a:rPr lang="ru-RU" dirty="0" smtClean="0"/>
              <a:t>)22-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50</a:t>
            </a:r>
          </a:p>
          <a:p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График работы </a:t>
            </a:r>
            <a:r>
              <a:rPr lang="en-US" dirty="0" smtClean="0"/>
              <a:t>8</a:t>
            </a:r>
            <a:r>
              <a:rPr lang="ru-RU" dirty="0" smtClean="0"/>
              <a:t>:00-1</a:t>
            </a:r>
            <a:r>
              <a:rPr lang="en-US" dirty="0" smtClean="0"/>
              <a:t>6</a:t>
            </a:r>
            <a:r>
              <a:rPr lang="ru-RU" dirty="0" smtClean="0"/>
              <a:t>:00 </a:t>
            </a:r>
          </a:p>
          <a:p>
            <a:pPr algn="ctr"/>
            <a:r>
              <a:rPr lang="ru-RU" dirty="0" smtClean="0"/>
              <a:t>Перерыв 13:00-14:00 </a:t>
            </a:r>
          </a:p>
          <a:p>
            <a:pPr algn="ctr"/>
            <a:r>
              <a:rPr lang="ru-RU" dirty="0" smtClean="0"/>
              <a:t>Выходные: СБ., ВС. </a:t>
            </a:r>
          </a:p>
          <a:p>
            <a:pPr algn="ctr"/>
            <a:endParaRPr lang="ru-RU" dirty="0" smtClean="0"/>
          </a:p>
          <a:p>
            <a:pPr algn="just"/>
            <a:r>
              <a:rPr lang="ru-RU" b="1" dirty="0" smtClean="0"/>
              <a:t>Начальник финансового отдела администрации </a:t>
            </a:r>
            <a:r>
              <a:rPr lang="ru-RU" b="1" dirty="0" err="1" smtClean="0"/>
              <a:t>Чемальского</a:t>
            </a:r>
            <a:r>
              <a:rPr lang="ru-RU" b="1" dirty="0" smtClean="0"/>
              <a:t> района:  </a:t>
            </a:r>
            <a:r>
              <a:rPr lang="ru-RU" dirty="0" err="1" smtClean="0"/>
              <a:t>Тоорчукова</a:t>
            </a:r>
            <a:r>
              <a:rPr lang="ru-RU" dirty="0" smtClean="0"/>
              <a:t> Любовь Викторовна</a:t>
            </a:r>
            <a:endParaRPr lang="ru-RU" dirty="0"/>
          </a:p>
        </p:txBody>
      </p:sp>
      <p:pic>
        <p:nvPicPr>
          <p:cNvPr id="1026" name="Picture 2" descr="https://webmerch.ru/wp-content/uploads/2015/02/contactsofeducationagencylifeisfreedom-1200x6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17556" y="5161007"/>
            <a:ext cx="3789406" cy="1696993"/>
          </a:xfrm>
          <a:prstGeom prst="rect">
            <a:avLst/>
          </a:prstGeom>
          <a:noFill/>
        </p:spPr>
      </p:pic>
      <p:pic>
        <p:nvPicPr>
          <p:cNvPr id="1030" name="Picture 6" descr="https://sun9-55.userapi.com/impf/c626821/v626821266/10a75/f6IJEXQGV4g.jpg?size=412x146&amp;quality=96&amp;sign=cc9c2fe8ba4d1c5f4907fe8652b24747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76866" y="428368"/>
            <a:ext cx="5296930" cy="1013254"/>
          </a:xfrm>
          <a:prstGeom prst="rect">
            <a:avLst/>
          </a:prstGeom>
          <a:noFill/>
        </p:spPr>
      </p:pic>
      <p:pic>
        <p:nvPicPr>
          <p:cNvPr id="1032" name="Picture 8" descr="Нажимая на кнопку &amp;quot;Отправить&amp;quot;, я даю согласие на обработку своих ..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34733" y="2940909"/>
            <a:ext cx="3007754" cy="1408670"/>
          </a:xfrm>
          <a:prstGeom prst="rect">
            <a:avLst/>
          </a:prstGeom>
          <a:noFill/>
        </p:spPr>
      </p:pic>
      <p:pic>
        <p:nvPicPr>
          <p:cNvPr id="1034" name="Picture 10" descr="Sunny Guo 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21361" y="395416"/>
            <a:ext cx="2998659" cy="1334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3318</TotalTime>
  <Words>627</Words>
  <Application>Microsoft Office PowerPoint</Application>
  <PresentationFormat>Произвольный</PresentationFormat>
  <Paragraphs>73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«БЮДЖЕТ ДЛЯ ГРАЖДАН» </vt:lpstr>
      <vt:lpstr>Бюджет для граждан познакомит Вас с исполнением бюджета муниципального образования за 2021 год.  </vt:lpstr>
      <vt:lpstr>Слайд 3</vt:lpstr>
      <vt:lpstr>Слайд 4</vt:lpstr>
      <vt:lpstr>Слайд 5</vt:lpstr>
      <vt:lpstr>Слайд 6</vt:lpstr>
      <vt:lpstr>Слайд 7</vt:lpstr>
      <vt:lpstr>Объем безвозмездных поступлений в бюджет муниципального образования за 2021 годы (рублей)</vt:lpstr>
      <vt:lpstr>Исполнение расходов бюджета муниципального образования за 2021 год</vt:lpstr>
      <vt:lpstr>Общий объем расходов в 2021 году   602 999,5 тыс.руб. (78,8%)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бюджет МО Майминский район на 2019 год и плановые периоды 2020 и 2021</dc:title>
  <dc:creator>пользователь</dc:creator>
  <cp:lastModifiedBy>DOHOD</cp:lastModifiedBy>
  <cp:revision>158</cp:revision>
  <dcterms:created xsi:type="dcterms:W3CDTF">2018-11-21T06:48:38Z</dcterms:created>
  <dcterms:modified xsi:type="dcterms:W3CDTF">2022-06-21T02:05:32Z</dcterms:modified>
</cp:coreProperties>
</file>