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charts/chart7.xml" ContentType="application/vnd.openxmlformats-officedocument.drawingml.chart+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charts/chart3.xml" ContentType="application/vnd.openxmlformats-officedocument.drawingml.chart+xml"/>
  <Override PartName="/ppt/charts/chart5.xml" ContentType="application/vnd.openxmlformats-officedocument.drawingml.chart+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charts/chart1.xml" ContentType="application/vnd.openxmlformats-officedocument.drawingml.chart+xml"/>
  <Override PartName="/ppt/diagrams/quickStyle7.xml" ContentType="application/vnd.openxmlformats-officedocument.drawingml.diagramStyle+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rawings/drawing1.xml" ContentType="application/vnd.openxmlformats-officedocument.drawingml.chartshapes+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charts/chart8.xml" ContentType="application/vnd.openxmlformats-officedocument.drawingml.chart+xml"/>
  <Override PartName="/ppt/diagrams/data7.xml" ContentType="application/vnd.openxmlformats-officedocument.drawingml.diagramData+xml"/>
  <Override PartName="/ppt/diagrams/colors9.xml" ContentType="application/vnd.openxmlformats-officedocument.drawingml.diagramColors+xml"/>
  <Override PartName="/ppt/charts/chart12.xml" ContentType="application/vnd.openxmlformats-officedocument.drawingml.char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charts/chart6.xml" ContentType="application/vnd.openxmlformats-officedocument.drawingml.chart+xml"/>
  <Override PartName="/ppt/diagrams/colors7.xml" ContentType="application/vnd.openxmlformats-officedocument.drawingml.diagramColors+xml"/>
  <Override PartName="/ppt/charts/chart10.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charts/chart4.xml" ContentType="application/vnd.openxmlformats-officedocument.drawingml.chart+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charts/chart15.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sldIdLst>
    <p:sldId id="256" r:id="rId2"/>
    <p:sldId id="257" r:id="rId3"/>
    <p:sldId id="258" r:id="rId4"/>
    <p:sldId id="266" r:id="rId5"/>
    <p:sldId id="262" r:id="rId6"/>
    <p:sldId id="259" r:id="rId7"/>
    <p:sldId id="260" r:id="rId8"/>
    <p:sldId id="261" r:id="rId9"/>
    <p:sldId id="263" r:id="rId10"/>
    <p:sldId id="264" r:id="rId11"/>
    <p:sldId id="265" r:id="rId12"/>
    <p:sldId id="267" r:id="rId13"/>
    <p:sldId id="269" r:id="rId14"/>
    <p:sldId id="268" r:id="rId15"/>
    <p:sldId id="270" r:id="rId16"/>
    <p:sldId id="271" r:id="rId17"/>
    <p:sldId id="272" r:id="rId18"/>
    <p:sldId id="273" r:id="rId19"/>
    <p:sldId id="274" r:id="rId20"/>
    <p:sldId id="276" r:id="rId21"/>
    <p:sldId id="277" r:id="rId22"/>
    <p:sldId id="279" r:id="rId23"/>
    <p:sldId id="281" r:id="rId24"/>
    <p:sldId id="283" r:id="rId25"/>
    <p:sldId id="285" r:id="rId26"/>
    <p:sldId id="286" r:id="rId27"/>
    <p:sldId id="288" r:id="rId28"/>
    <p:sldId id="291" r:id="rId29"/>
    <p:sldId id="292" r:id="rId30"/>
    <p:sldId id="294" r:id="rId31"/>
    <p:sldId id="296" r:id="rId32"/>
    <p:sldId id="300" r:id="rId33"/>
    <p:sldId id="297" r:id="rId34"/>
    <p:sldId id="298" r:id="rId35"/>
    <p:sldId id="301" r:id="rId36"/>
    <p:sldId id="302" r:id="rId37"/>
    <p:sldId id="303" r:id="rId38"/>
    <p:sldId id="304" r:id="rId39"/>
    <p:sldId id="305" r:id="rId40"/>
    <p:sldId id="306" r:id="rId41"/>
    <p:sldId id="308"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1944" y="-3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PC\Documents\1\&#1082;%20&#1086;&#1090;&#1095;&#1077;&#1090;&#1091;%20&#1076;&#1083;&#1103;%20&#1075;&#1088;&#1072;&#1078;&#1076;&#1072;&#108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PC\Documents\1\&#1082;%20&#1086;&#1090;&#1095;&#1077;&#1090;&#1091;%20&#1076;&#1083;&#1103;%20&#1075;&#1088;&#1072;&#1078;&#1076;&#1072;&#108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0.22334712929004491"/>
          <c:y val="0.14875696408074141"/>
          <c:w val="0.54964192149316871"/>
          <c:h val="0.59451213730110197"/>
        </c:manualLayout>
      </c:layout>
      <c:barChart>
        <c:barDir val="bar"/>
        <c:grouping val="clustered"/>
        <c:ser>
          <c:idx val="0"/>
          <c:order val="0"/>
          <c:tx>
            <c:strRef>
              <c:f>'структура доходов'!$B$2</c:f>
              <c:strCache>
                <c:ptCount val="1"/>
                <c:pt idx="0">
                  <c:v>Поступило в 2022г.</c:v>
                </c:pt>
              </c:strCache>
            </c:strRef>
          </c:tx>
          <c:dLbls>
            <c:txPr>
              <a:bodyPr rot="0" vert="horz"/>
              <a:lstStyle/>
              <a:p>
                <a:pPr>
                  <a:defRPr/>
                </a:pPr>
                <a:endParaRPr lang="ru-RU"/>
              </a:p>
            </c:txPr>
            <c:dLblPos val="outEnd"/>
            <c:showVal val="1"/>
          </c:dLbls>
          <c:cat>
            <c:strRef>
              <c:f>'структура доходов'!$A$3:$A$5</c:f>
              <c:strCache>
                <c:ptCount val="3"/>
                <c:pt idx="0">
                  <c:v>Налоговые доходы</c:v>
                </c:pt>
                <c:pt idx="1">
                  <c:v>Неналоговые доходы</c:v>
                </c:pt>
                <c:pt idx="2">
                  <c:v>Безвозмездные поступления</c:v>
                </c:pt>
              </c:strCache>
            </c:strRef>
          </c:cat>
          <c:val>
            <c:numRef>
              <c:f>'структура доходов'!$B$3:$B$5</c:f>
              <c:numCache>
                <c:formatCode>General</c:formatCode>
                <c:ptCount val="3"/>
                <c:pt idx="0">
                  <c:v>189124</c:v>
                </c:pt>
                <c:pt idx="1">
                  <c:v>45143.199999999997</c:v>
                </c:pt>
                <c:pt idx="2">
                  <c:v>375216.4</c:v>
                </c:pt>
              </c:numCache>
            </c:numRef>
          </c:val>
        </c:ser>
        <c:ser>
          <c:idx val="1"/>
          <c:order val="1"/>
          <c:tx>
            <c:strRef>
              <c:f>'структура доходов'!$C$2</c:f>
              <c:strCache>
                <c:ptCount val="1"/>
                <c:pt idx="0">
                  <c:v>Поступило в 2023г.</c:v>
                </c:pt>
              </c:strCache>
            </c:strRef>
          </c:tx>
          <c:dLbls>
            <c:txPr>
              <a:bodyPr rot="0" vert="horz"/>
              <a:lstStyle/>
              <a:p>
                <a:pPr>
                  <a:defRPr/>
                </a:pPr>
                <a:endParaRPr lang="ru-RU"/>
              </a:p>
            </c:txPr>
            <c:showVal val="1"/>
          </c:dLbls>
          <c:cat>
            <c:strRef>
              <c:f>'структура доходов'!$A$3:$A$5</c:f>
              <c:strCache>
                <c:ptCount val="3"/>
                <c:pt idx="0">
                  <c:v>Налоговые доходы</c:v>
                </c:pt>
                <c:pt idx="1">
                  <c:v>Неналоговые доходы</c:v>
                </c:pt>
                <c:pt idx="2">
                  <c:v>Безвозмездные поступления</c:v>
                </c:pt>
              </c:strCache>
            </c:strRef>
          </c:cat>
          <c:val>
            <c:numRef>
              <c:f>'структура доходов'!$C$3:$C$5</c:f>
              <c:numCache>
                <c:formatCode>General</c:formatCode>
                <c:ptCount val="3"/>
                <c:pt idx="0">
                  <c:v>218070.5</c:v>
                </c:pt>
                <c:pt idx="1">
                  <c:v>45393.2</c:v>
                </c:pt>
                <c:pt idx="2">
                  <c:v>564182.30000000005</c:v>
                </c:pt>
              </c:numCache>
            </c:numRef>
          </c:val>
        </c:ser>
        <c:axId val="90128768"/>
        <c:axId val="90227456"/>
      </c:barChart>
      <c:catAx>
        <c:axId val="90128768"/>
        <c:scaling>
          <c:orientation val="minMax"/>
        </c:scaling>
        <c:axPos val="l"/>
        <c:tickLblPos val="nextTo"/>
        <c:crossAx val="90227456"/>
        <c:crosses val="autoZero"/>
        <c:auto val="1"/>
        <c:lblAlgn val="ctr"/>
        <c:lblOffset val="100"/>
      </c:catAx>
      <c:valAx>
        <c:axId val="90227456"/>
        <c:scaling>
          <c:orientation val="minMax"/>
        </c:scaling>
        <c:axPos val="b"/>
        <c:numFmt formatCode="General" sourceLinked="1"/>
        <c:tickLblPos val="nextTo"/>
        <c:crossAx val="90128768"/>
        <c:crosses val="autoZero"/>
        <c:crossBetween val="between"/>
      </c:valAx>
    </c:plotArea>
    <c:legend>
      <c:legendPos val="r"/>
      <c:layout>
        <c:manualLayout>
          <c:xMode val="edge"/>
          <c:yMode val="edge"/>
          <c:x val="1.2893075891760114E-2"/>
          <c:y val="0.84880035835269763"/>
          <c:w val="0.27353167159712699"/>
          <c:h val="9.455051933144859E-2"/>
        </c:manualLayout>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1.7658669055684646E-2"/>
          <c:y val="5.7627712290913837E-3"/>
          <c:w val="0.71388851671579456"/>
          <c:h val="0.99423722877090737"/>
        </c:manualLayout>
      </c:layout>
      <c:pie3DChart>
        <c:varyColors val="1"/>
        <c:ser>
          <c:idx val="0"/>
          <c:order val="0"/>
          <c:explosion val="25"/>
          <c:dLbls>
            <c:showVal val="1"/>
            <c:showLeaderLines val="1"/>
          </c:dLbls>
          <c:cat>
            <c:strRef>
              <c:f>'структура доходов'!$A$54:$A$56</c:f>
              <c:strCache>
                <c:ptCount val="3"/>
                <c:pt idx="0">
                  <c:v>Налоговые доходы</c:v>
                </c:pt>
                <c:pt idx="1">
                  <c:v>Неналоговые доходы</c:v>
                </c:pt>
                <c:pt idx="2">
                  <c:v>Безвозмездные поступления</c:v>
                </c:pt>
              </c:strCache>
            </c:strRef>
          </c:cat>
          <c:val>
            <c:numRef>
              <c:f>'структура доходов'!$C$54:$C$56</c:f>
              <c:numCache>
                <c:formatCode>0.00%</c:formatCode>
                <c:ptCount val="3"/>
                <c:pt idx="0">
                  <c:v>0.26348281753309988</c:v>
                </c:pt>
                <c:pt idx="1">
                  <c:v>5.4846154032037922E-2</c:v>
                </c:pt>
                <c:pt idx="2">
                  <c:v>0.68167102843486382</c:v>
                </c:pt>
              </c:numCache>
            </c:numRef>
          </c:val>
        </c:ser>
      </c:pie3DChart>
    </c:plotArea>
    <c:legend>
      <c:legendPos val="b"/>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view3D>
      <c:perspective val="30"/>
    </c:view3D>
    <c:plotArea>
      <c:layout/>
      <c:bar3DChart>
        <c:barDir val="bar"/>
        <c:grouping val="clustered"/>
        <c:ser>
          <c:idx val="0"/>
          <c:order val="0"/>
          <c:tx>
            <c:strRef>
              <c:f>'структура налоговых'!$B$1</c:f>
              <c:strCache>
                <c:ptCount val="1"/>
                <c:pt idx="0">
                  <c:v>2022г. поступило - 189124 тыс. руб.</c:v>
                </c:pt>
              </c:strCache>
            </c:strRef>
          </c:tx>
          <c:dLbls>
            <c:dLbl>
              <c:idx val="0"/>
              <c:layout>
                <c:manualLayout>
                  <c:x val="6.4256751765542804E-3"/>
                  <c:y val="1.9482359835351092E-2"/>
                </c:manualLayout>
              </c:layout>
              <c:showVal val="1"/>
            </c:dLbl>
            <c:dLbl>
              <c:idx val="1"/>
              <c:layout>
                <c:manualLayout>
                  <c:x val="2.141891725518098E-2"/>
                  <c:y val="0"/>
                </c:manualLayout>
              </c:layout>
              <c:showVal val="1"/>
            </c:dLbl>
            <c:dLbl>
              <c:idx val="2"/>
              <c:layout>
                <c:manualLayout>
                  <c:x val="1.4993242078626616E-2"/>
                  <c:y val="1.4611769876513287E-2"/>
                </c:manualLayout>
              </c:layout>
              <c:showVal val="1"/>
            </c:dLbl>
            <c:dLbl>
              <c:idx val="3"/>
              <c:layout>
                <c:manualLayout>
                  <c:x val="1.4993242078626616E-2"/>
                  <c:y val="-4.8705899588377625E-3"/>
                </c:manualLayout>
              </c:layout>
              <c:showVal val="1"/>
            </c:dLbl>
            <c:dLbl>
              <c:idx val="4"/>
              <c:layout>
                <c:manualLayout>
                  <c:x val="1.9277025529662876E-2"/>
                  <c:y val="4.8705899588377625E-3"/>
                </c:manualLayout>
              </c:layout>
              <c:showVal val="1"/>
            </c:dLbl>
            <c:dLbl>
              <c:idx val="5"/>
              <c:layout>
                <c:manualLayout>
                  <c:x val="1.4993242078626616E-2"/>
                  <c:y val="-4.8705899588377625E-3"/>
                </c:manualLayout>
              </c:layout>
              <c:showVal val="1"/>
            </c:dLbl>
            <c:txPr>
              <a:bodyPr rot="0" vert="horz"/>
              <a:lstStyle/>
              <a:p>
                <a:pPr>
                  <a:defRPr/>
                </a:pPr>
                <a:endParaRPr lang="ru-RU"/>
              </a:p>
            </c:txPr>
            <c:showVal val="1"/>
          </c:dLbls>
          <c:cat>
            <c:strRef>
              <c:f>'структура налоговых'!$A$2:$A$7</c:f>
              <c:strCache>
                <c:ptCount val="6"/>
                <c:pt idx="0">
                  <c:v>Налоги на прибыль</c:v>
                </c:pt>
                <c:pt idx="1">
                  <c:v>Акцизы </c:v>
                </c:pt>
                <c:pt idx="2">
                  <c:v>Налоги на совокупный доход</c:v>
                </c:pt>
                <c:pt idx="3">
                  <c:v>Налоги на имущество</c:v>
                </c:pt>
                <c:pt idx="4">
                  <c:v>Налоги, сборы пользование природными ресурсами</c:v>
                </c:pt>
                <c:pt idx="5">
                  <c:v>Государственная пошлина</c:v>
                </c:pt>
              </c:strCache>
            </c:strRef>
          </c:cat>
          <c:val>
            <c:numRef>
              <c:f>'структура налоговых'!$B$2:$B$7</c:f>
              <c:numCache>
                <c:formatCode>0.0</c:formatCode>
                <c:ptCount val="6"/>
                <c:pt idx="0" formatCode="General">
                  <c:v>86155.9</c:v>
                </c:pt>
                <c:pt idx="1">
                  <c:v>6724</c:v>
                </c:pt>
                <c:pt idx="2" formatCode="General">
                  <c:v>76307.899999999994</c:v>
                </c:pt>
                <c:pt idx="3" formatCode="General">
                  <c:v>16653.900000000001</c:v>
                </c:pt>
                <c:pt idx="4" formatCode="General">
                  <c:v>689.1</c:v>
                </c:pt>
                <c:pt idx="5" formatCode="General">
                  <c:v>2593.1999999999998</c:v>
                </c:pt>
              </c:numCache>
            </c:numRef>
          </c:val>
        </c:ser>
        <c:ser>
          <c:idx val="1"/>
          <c:order val="1"/>
          <c:tx>
            <c:strRef>
              <c:f>'структура налоговых'!$C$1</c:f>
              <c:strCache>
                <c:ptCount val="1"/>
                <c:pt idx="0">
                  <c:v>2023г. поступило  - 218070,5 тыс. руб.</c:v>
                </c:pt>
              </c:strCache>
            </c:strRef>
          </c:tx>
          <c:dLbls>
            <c:dLbl>
              <c:idx val="1"/>
              <c:layout>
                <c:manualLayout>
                  <c:x val="1.9277025529662876E-2"/>
                  <c:y val="-2.4352949794188778E-3"/>
                </c:manualLayout>
              </c:layout>
              <c:showVal val="1"/>
            </c:dLbl>
            <c:dLbl>
              <c:idx val="2"/>
              <c:layout>
                <c:manualLayout>
                  <c:x val="1.9277025529662945E-2"/>
                  <c:y val="-2.4352949794188778E-3"/>
                </c:manualLayout>
              </c:layout>
              <c:showVal val="1"/>
            </c:dLbl>
            <c:dLbl>
              <c:idx val="3"/>
              <c:layout>
                <c:manualLayout>
                  <c:x val="1.2851350353108561E-2"/>
                  <c:y val="-4.8705899588377625E-3"/>
                </c:manualLayout>
              </c:layout>
              <c:showVal val="1"/>
            </c:dLbl>
            <c:dLbl>
              <c:idx val="4"/>
              <c:layout>
                <c:manualLayout>
                  <c:x val="1.2851350353108561E-2"/>
                  <c:y val="4.8705899588377625E-3"/>
                </c:manualLayout>
              </c:layout>
              <c:showVal val="1"/>
            </c:dLbl>
            <c:dLbl>
              <c:idx val="5"/>
              <c:layout>
                <c:manualLayout>
                  <c:x val="1.7135133804144779E-2"/>
                  <c:y val="-4.8705899588377625E-3"/>
                </c:manualLayout>
              </c:layout>
              <c:showVal val="1"/>
            </c:dLbl>
            <c:txPr>
              <a:bodyPr rot="0" vert="horz"/>
              <a:lstStyle/>
              <a:p>
                <a:pPr>
                  <a:defRPr/>
                </a:pPr>
                <a:endParaRPr lang="ru-RU"/>
              </a:p>
            </c:txPr>
            <c:showVal val="1"/>
          </c:dLbls>
          <c:cat>
            <c:strRef>
              <c:f>'структура налоговых'!$A$2:$A$7</c:f>
              <c:strCache>
                <c:ptCount val="6"/>
                <c:pt idx="0">
                  <c:v>Налоги на прибыль</c:v>
                </c:pt>
                <c:pt idx="1">
                  <c:v>Акцизы </c:v>
                </c:pt>
                <c:pt idx="2">
                  <c:v>Налоги на совокупный доход</c:v>
                </c:pt>
                <c:pt idx="3">
                  <c:v>Налоги на имущество</c:v>
                </c:pt>
                <c:pt idx="4">
                  <c:v>Налоги, сборы пользование природными ресурсами</c:v>
                </c:pt>
                <c:pt idx="5">
                  <c:v>Государственная пошлина</c:v>
                </c:pt>
              </c:strCache>
            </c:strRef>
          </c:cat>
          <c:val>
            <c:numRef>
              <c:f>'структура налоговых'!$C$2:$C$7</c:f>
              <c:numCache>
                <c:formatCode>General</c:formatCode>
                <c:ptCount val="6"/>
                <c:pt idx="0">
                  <c:v>102408.3</c:v>
                </c:pt>
                <c:pt idx="1">
                  <c:v>7397.5</c:v>
                </c:pt>
                <c:pt idx="2">
                  <c:v>90681.9</c:v>
                </c:pt>
                <c:pt idx="3">
                  <c:v>11803.3</c:v>
                </c:pt>
                <c:pt idx="4">
                  <c:v>3070.4</c:v>
                </c:pt>
                <c:pt idx="5">
                  <c:v>2709.1</c:v>
                </c:pt>
              </c:numCache>
            </c:numRef>
          </c:val>
        </c:ser>
        <c:shape val="box"/>
        <c:axId val="90317184"/>
        <c:axId val="90318720"/>
        <c:axId val="0"/>
      </c:bar3DChart>
      <c:catAx>
        <c:axId val="90317184"/>
        <c:scaling>
          <c:orientation val="minMax"/>
        </c:scaling>
        <c:axPos val="l"/>
        <c:tickLblPos val="nextTo"/>
        <c:crossAx val="90318720"/>
        <c:crosses val="autoZero"/>
        <c:auto val="1"/>
        <c:lblAlgn val="ctr"/>
        <c:lblOffset val="100"/>
      </c:catAx>
      <c:valAx>
        <c:axId val="90318720"/>
        <c:scaling>
          <c:orientation val="minMax"/>
        </c:scaling>
        <c:delete val="1"/>
        <c:axPos val="b"/>
        <c:numFmt formatCode="General" sourceLinked="1"/>
        <c:tickLblPos val="nextTo"/>
        <c:crossAx val="90317184"/>
        <c:crosses val="autoZero"/>
        <c:crossBetween val="between"/>
      </c:valAx>
    </c:plotArea>
    <c:legend>
      <c:legendPos val="r"/>
      <c:layout>
        <c:manualLayout>
          <c:xMode val="edge"/>
          <c:yMode val="edge"/>
          <c:x val="1.9437245776847286E-3"/>
          <c:y val="0.9160316043761676"/>
          <c:w val="0.30565553861156169"/>
          <c:h val="7.6309105280294776E-2"/>
        </c:manualLayout>
      </c:layout>
    </c:legend>
    <c:plotVisOnly val="1"/>
  </c:chart>
  <c:txPr>
    <a:bodyPr/>
    <a:lstStyle/>
    <a:p>
      <a:pPr>
        <a:defRPr sz="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view3D>
      <c:perspective val="30"/>
    </c:view3D>
    <c:plotArea>
      <c:layout/>
      <c:bar3DChart>
        <c:barDir val="bar"/>
        <c:grouping val="clustered"/>
        <c:ser>
          <c:idx val="0"/>
          <c:order val="0"/>
          <c:tx>
            <c:strRef>
              <c:f>'Структура неналоговых'!$C$18</c:f>
              <c:strCache>
                <c:ptCount val="1"/>
                <c:pt idx="0">
                  <c:v>Поступило в 2022г. - 45143,2 тыс. руб.</c:v>
                </c:pt>
              </c:strCache>
            </c:strRef>
          </c:tx>
          <c:dLbls>
            <c:dLbl>
              <c:idx val="0"/>
              <c:layout>
                <c:manualLayout>
                  <c:x val="1.5458828999789441E-2"/>
                  <c:y val="0"/>
                </c:manualLayout>
              </c:layout>
              <c:showVal val="1"/>
            </c:dLbl>
            <c:dLbl>
              <c:idx val="1"/>
              <c:layout>
                <c:manualLayout>
                  <c:x val="2.318824349968409E-2"/>
                  <c:y val="-6.4646012180937665E-3"/>
                </c:manualLayout>
              </c:layout>
              <c:showVal val="1"/>
            </c:dLbl>
            <c:dLbl>
              <c:idx val="2"/>
              <c:layout>
                <c:manualLayout>
                  <c:x val="1.2882357499824521E-2"/>
                  <c:y val="-6.4648557299527964E-3"/>
                </c:manualLayout>
              </c:layout>
              <c:showVal val="1"/>
            </c:dLbl>
            <c:dLbl>
              <c:idx val="3"/>
              <c:layout>
                <c:manualLayout>
                  <c:x val="2.0611771999719242E-2"/>
                  <c:y val="-9.6969018271406363E-3"/>
                </c:manualLayout>
              </c:layout>
              <c:showVal val="1"/>
            </c:dLbl>
            <c:dLbl>
              <c:idx val="4"/>
              <c:layout>
                <c:manualLayout>
                  <c:x val="2.8341186499614011E-2"/>
                  <c:y val="0"/>
                </c:manualLayout>
              </c:layout>
              <c:showVal val="1"/>
            </c:dLbl>
            <c:showVal val="1"/>
          </c:dLbls>
          <c:cat>
            <c:strRef>
              <c:f>'Структура неналоговых'!$B$19:$B$23</c:f>
              <c:strCache>
                <c:ptCount val="5"/>
                <c:pt idx="0">
                  <c:v>Доходы от использования имущества, находящегося в государственной и муниципальной собственности</c:v>
                </c:pt>
                <c:pt idx="1">
                  <c:v>Платежи при пользовании природными ресурсами</c:v>
                </c:pt>
                <c:pt idx="2">
                  <c:v>Доходы от оказания платных услуг (работ) и компенсации затрат государства</c:v>
                </c:pt>
                <c:pt idx="3">
                  <c:v>Доходы от продажи материальных и нематериальных активов</c:v>
                </c:pt>
                <c:pt idx="4">
                  <c:v>Штрафы, санкции, возмещение ущерба</c:v>
                </c:pt>
              </c:strCache>
            </c:strRef>
          </c:cat>
          <c:val>
            <c:numRef>
              <c:f>'Структура неналоговых'!$C$19:$C$23</c:f>
              <c:numCache>
                <c:formatCode>0.0</c:formatCode>
                <c:ptCount val="5"/>
                <c:pt idx="0">
                  <c:v>24850.3</c:v>
                </c:pt>
                <c:pt idx="1">
                  <c:v>123.8</c:v>
                </c:pt>
                <c:pt idx="2">
                  <c:v>1703.2</c:v>
                </c:pt>
                <c:pt idx="3">
                  <c:v>15174.6</c:v>
                </c:pt>
                <c:pt idx="4">
                  <c:v>3337.5</c:v>
                </c:pt>
              </c:numCache>
            </c:numRef>
          </c:val>
        </c:ser>
        <c:ser>
          <c:idx val="1"/>
          <c:order val="1"/>
          <c:tx>
            <c:strRef>
              <c:f>'Структура неналоговых'!$D$18</c:f>
              <c:strCache>
                <c:ptCount val="1"/>
                <c:pt idx="0">
                  <c:v>Поступило в 2023г. - 45393,2 тыс. руб.</c:v>
                </c:pt>
              </c:strCache>
            </c:strRef>
          </c:tx>
          <c:dLbls>
            <c:dLbl>
              <c:idx val="0"/>
              <c:layout>
                <c:manualLayout>
                  <c:x val="2.5764714999649028E-2"/>
                  <c:y val="0"/>
                </c:manualLayout>
              </c:layout>
              <c:showVal val="1"/>
            </c:dLbl>
            <c:dLbl>
              <c:idx val="1"/>
              <c:layout>
                <c:manualLayout>
                  <c:x val="1.5458828999789441E-2"/>
                  <c:y val="-3.2323006090468802E-3"/>
                </c:manualLayout>
              </c:layout>
              <c:showVal val="1"/>
            </c:dLbl>
            <c:dLbl>
              <c:idx val="2"/>
              <c:layout>
                <c:manualLayout>
                  <c:x val="1.5458828999789481E-2"/>
                  <c:y val="-5.9258159943872915E-17"/>
                </c:manualLayout>
              </c:layout>
              <c:showVal val="1"/>
            </c:dLbl>
            <c:dLbl>
              <c:idx val="3"/>
              <c:layout>
                <c:manualLayout>
                  <c:x val="1.5458828999789441E-2"/>
                  <c:y val="-3.2323006090468802E-3"/>
                </c:manualLayout>
              </c:layout>
              <c:showVal val="1"/>
            </c:dLbl>
            <c:dLbl>
              <c:idx val="4"/>
              <c:layout>
                <c:manualLayout>
                  <c:x val="2.5764714999648934E-2"/>
                  <c:y val="-6.4646012180937422E-3"/>
                </c:manualLayout>
              </c:layout>
              <c:showVal val="1"/>
            </c:dLbl>
            <c:showVal val="1"/>
          </c:dLbls>
          <c:cat>
            <c:strRef>
              <c:f>'Структура неналоговых'!$B$19:$B$23</c:f>
              <c:strCache>
                <c:ptCount val="5"/>
                <c:pt idx="0">
                  <c:v>Доходы от использования имущества, находящегося в государственной и муниципальной собственности</c:v>
                </c:pt>
                <c:pt idx="1">
                  <c:v>Платежи при пользовании природными ресурсами</c:v>
                </c:pt>
                <c:pt idx="2">
                  <c:v>Доходы от оказания платных услуг (работ) и компенсации затрат государства</c:v>
                </c:pt>
                <c:pt idx="3">
                  <c:v>Доходы от продажи материальных и нематериальных активов</c:v>
                </c:pt>
                <c:pt idx="4">
                  <c:v>Штрафы, санкции, возмещение ущерба</c:v>
                </c:pt>
              </c:strCache>
            </c:strRef>
          </c:cat>
          <c:val>
            <c:numRef>
              <c:f>'Структура неналоговых'!$D$19:$D$23</c:f>
              <c:numCache>
                <c:formatCode>0.0</c:formatCode>
                <c:ptCount val="5"/>
                <c:pt idx="0">
                  <c:v>23852.799999999996</c:v>
                </c:pt>
                <c:pt idx="1">
                  <c:v>935.5</c:v>
                </c:pt>
                <c:pt idx="2">
                  <c:v>1303</c:v>
                </c:pt>
                <c:pt idx="3">
                  <c:v>15654.7</c:v>
                </c:pt>
                <c:pt idx="4">
                  <c:v>3647.2</c:v>
                </c:pt>
              </c:numCache>
            </c:numRef>
          </c:val>
        </c:ser>
        <c:shape val="box"/>
        <c:axId val="103158144"/>
        <c:axId val="103159680"/>
        <c:axId val="0"/>
      </c:bar3DChart>
      <c:catAx>
        <c:axId val="103158144"/>
        <c:scaling>
          <c:orientation val="minMax"/>
        </c:scaling>
        <c:axPos val="l"/>
        <c:tickLblPos val="nextTo"/>
        <c:crossAx val="103159680"/>
        <c:crosses val="autoZero"/>
        <c:auto val="1"/>
        <c:lblAlgn val="ctr"/>
        <c:lblOffset val="100"/>
      </c:catAx>
      <c:valAx>
        <c:axId val="103159680"/>
        <c:scaling>
          <c:orientation val="minMax"/>
        </c:scaling>
        <c:delete val="1"/>
        <c:axPos val="b"/>
        <c:numFmt formatCode="0.0" sourceLinked="1"/>
        <c:tickLblPos val="nextTo"/>
        <c:crossAx val="103158144"/>
        <c:crosses val="autoZero"/>
        <c:crossBetween val="between"/>
      </c:valAx>
    </c:plotArea>
    <c:legend>
      <c:legendPos val="r"/>
      <c:layout>
        <c:manualLayout>
          <c:xMode val="edge"/>
          <c:yMode val="edge"/>
          <c:x val="0"/>
          <c:y val="1.5488543747519765E-3"/>
          <c:w val="0.49108601722543738"/>
          <c:h val="7.2967427123149409E-2"/>
        </c:manualLayout>
      </c:layout>
      <c:txPr>
        <a:bodyPr/>
        <a:lstStyle/>
        <a:p>
          <a:pPr>
            <a:defRPr sz="900"/>
          </a:pPr>
          <a:endParaRPr lang="ru-RU"/>
        </a:p>
      </c:txPr>
    </c:legend>
    <c:plotVisOnly val="1"/>
  </c:chart>
  <c:txPr>
    <a:bodyPr/>
    <a:lstStyle/>
    <a:p>
      <a:pPr>
        <a:defRPr sz="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1.215223097112861E-3"/>
          <c:y val="1.8784372921790724E-2"/>
          <c:w val="0.61480683773664213"/>
          <c:h val="0.98121569691931099"/>
        </c:manualLayout>
      </c:layout>
      <c:pie3DChart>
        <c:varyColors val="1"/>
        <c:ser>
          <c:idx val="0"/>
          <c:order val="0"/>
          <c:explosion val="25"/>
          <c:dLbls>
            <c:showVal val="1"/>
            <c:showLeaderLines val="1"/>
          </c:dLbls>
          <c:cat>
            <c:strRef>
              <c:f>'Структура неналоговых'!$B$19:$B$23</c:f>
              <c:strCache>
                <c:ptCount val="5"/>
                <c:pt idx="0">
                  <c:v>Доходы от использования имущества, находящегося в государственной и муниципальной собственности</c:v>
                </c:pt>
                <c:pt idx="1">
                  <c:v>Платежи при пользовании природными ресурсами</c:v>
                </c:pt>
                <c:pt idx="2">
                  <c:v>Доходы от оказания платных услуг (работ) и компенсации затрат государства</c:v>
                </c:pt>
                <c:pt idx="3">
                  <c:v>Доходы от продажи материальных и нематериальных активов</c:v>
                </c:pt>
                <c:pt idx="4">
                  <c:v>Штрафы, санкции, возмещение ущерба</c:v>
                </c:pt>
              </c:strCache>
            </c:strRef>
          </c:cat>
          <c:val>
            <c:numRef>
              <c:f>'Структура неналоговых'!$E$19:$E$23</c:f>
              <c:numCache>
                <c:formatCode>0.0%</c:formatCode>
                <c:ptCount val="5"/>
                <c:pt idx="0">
                  <c:v>0.52547077535842379</c:v>
                </c:pt>
                <c:pt idx="1">
                  <c:v>2.0608813654908676E-2</c:v>
                </c:pt>
                <c:pt idx="2">
                  <c:v>2.8704739916991968E-2</c:v>
                </c:pt>
                <c:pt idx="3">
                  <c:v>0.34486883497968962</c:v>
                </c:pt>
                <c:pt idx="4">
                  <c:v>8.0346836089987064E-2</c:v>
                </c:pt>
              </c:numCache>
            </c:numRef>
          </c:val>
        </c:ser>
      </c:pie3DChart>
    </c:plotArea>
    <c:legend>
      <c:legendPos val="r"/>
      <c:layout>
        <c:manualLayout>
          <c:xMode val="edge"/>
          <c:yMode val="edge"/>
          <c:x val="0.61579131656689834"/>
          <c:y val="0.34283172981822135"/>
          <c:w val="0.35536540962488267"/>
          <c:h val="0.63968205377218179"/>
        </c:manualLayout>
      </c:layout>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5.2863610238743205E-4"/>
          <c:y val="0"/>
          <c:w val="0.88234388354854865"/>
          <c:h val="1"/>
        </c:manualLayout>
      </c:layout>
      <c:pie3DChart>
        <c:varyColors val="1"/>
        <c:ser>
          <c:idx val="0"/>
          <c:order val="0"/>
          <c:explosion val="25"/>
          <c:dLbls>
            <c:showVal val="1"/>
          </c:dLbls>
          <c:cat>
            <c:strRef>
              <c:f>Безвозмездные!$B$69:$B$72</c:f>
              <c:strCache>
                <c:ptCount val="4"/>
                <c:pt idx="0">
                  <c:v>Дотации</c:v>
                </c:pt>
                <c:pt idx="1">
                  <c:v>Субсидии </c:v>
                </c:pt>
                <c:pt idx="2">
                  <c:v>Субвенции </c:v>
                </c:pt>
                <c:pt idx="3">
                  <c:v>Иные межбюджетные трансферты</c:v>
                </c:pt>
              </c:strCache>
            </c:strRef>
          </c:cat>
          <c:val>
            <c:numRef>
              <c:f>Безвозмездные!$F$69:$F$72</c:f>
              <c:numCache>
                <c:formatCode>0%</c:formatCode>
                <c:ptCount val="4"/>
                <c:pt idx="0">
                  <c:v>0.19001583931630378</c:v>
                </c:pt>
                <c:pt idx="1">
                  <c:v>0.32611346962715188</c:v>
                </c:pt>
                <c:pt idx="2">
                  <c:v>0.44398649206114532</c:v>
                </c:pt>
                <c:pt idx="3">
                  <c:v>3.9884198995400182E-2</c:v>
                </c:pt>
              </c:numCache>
            </c:numRef>
          </c:val>
        </c:ser>
        <c:dLbls>
          <c:showVal val="1"/>
        </c:dLbls>
      </c:pie3DChart>
    </c:plotArea>
    <c:legend>
      <c:legendPos val="b"/>
      <c:layout/>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bar3DChart>
        <c:barDir val="bar"/>
        <c:grouping val="clustered"/>
        <c:ser>
          <c:idx val="0"/>
          <c:order val="0"/>
          <c:tx>
            <c:strRef>
              <c:f>Безвозмездные!$C$68</c:f>
              <c:strCache>
                <c:ptCount val="1"/>
                <c:pt idx="0">
                  <c:v>Поступило в 2024г.</c:v>
                </c:pt>
              </c:strCache>
            </c:strRef>
          </c:tx>
          <c:dLbls>
            <c:dLbl>
              <c:idx val="0"/>
              <c:layout>
                <c:manualLayout>
                  <c:x val="1.5458828999789434E-2"/>
                  <c:y val="1.0863995989709997E-16"/>
                </c:manualLayout>
              </c:layout>
              <c:showVal val="1"/>
            </c:dLbl>
            <c:dLbl>
              <c:idx val="1"/>
              <c:layout>
                <c:manualLayout>
                  <c:x val="2.0611771999719242E-2"/>
                  <c:y val="0"/>
                </c:manualLayout>
              </c:layout>
              <c:showVal val="1"/>
            </c:dLbl>
            <c:dLbl>
              <c:idx val="2"/>
              <c:layout>
                <c:manualLayout>
                  <c:x val="1.5458828999789434E-2"/>
                  <c:y val="-5.4319979948550169E-17"/>
                </c:manualLayout>
              </c:layout>
              <c:showVal val="1"/>
            </c:dLbl>
            <c:dLbl>
              <c:idx val="3"/>
              <c:layout>
                <c:manualLayout>
                  <c:x val="1.5458828999789434E-2"/>
                  <c:y val="2.9629422249596391E-3"/>
                </c:manualLayout>
              </c:layout>
              <c:showVal val="1"/>
            </c:dLbl>
            <c:showVal val="1"/>
          </c:dLbls>
          <c:cat>
            <c:strRef>
              <c:f>Безвозмездные!$B$69:$B$72</c:f>
              <c:strCache>
                <c:ptCount val="4"/>
                <c:pt idx="0">
                  <c:v>Дотации</c:v>
                </c:pt>
                <c:pt idx="1">
                  <c:v>Субсидии </c:v>
                </c:pt>
                <c:pt idx="2">
                  <c:v>Субвенции </c:v>
                </c:pt>
                <c:pt idx="3">
                  <c:v>Иные межбюджетные трансферты</c:v>
                </c:pt>
              </c:strCache>
            </c:strRef>
          </c:cat>
          <c:val>
            <c:numRef>
              <c:f>Безвозмездные!$C$69:$C$72</c:f>
              <c:numCache>
                <c:formatCode>0.0</c:formatCode>
                <c:ptCount val="4"/>
                <c:pt idx="0">
                  <c:v>87676.9</c:v>
                </c:pt>
                <c:pt idx="1">
                  <c:v>32480.2</c:v>
                </c:pt>
                <c:pt idx="2">
                  <c:v>201582.5</c:v>
                </c:pt>
                <c:pt idx="3">
                  <c:v>26305</c:v>
                </c:pt>
              </c:numCache>
            </c:numRef>
          </c:val>
        </c:ser>
        <c:ser>
          <c:idx val="1"/>
          <c:order val="1"/>
          <c:tx>
            <c:strRef>
              <c:f>Безвозмездные!$D$68</c:f>
              <c:strCache>
                <c:ptCount val="1"/>
                <c:pt idx="0">
                  <c:v>Поступило в 2023г.</c:v>
                </c:pt>
              </c:strCache>
            </c:strRef>
          </c:tx>
          <c:dLbls>
            <c:dLbl>
              <c:idx val="0"/>
              <c:layout>
                <c:manualLayout>
                  <c:x val="1.0305885999859621E-2"/>
                  <c:y val="-8.8888266748789312E-3"/>
                </c:manualLayout>
              </c:layout>
              <c:showVal val="1"/>
            </c:dLbl>
            <c:dLbl>
              <c:idx val="1"/>
              <c:layout>
                <c:manualLayout>
                  <c:x val="1.5458828999789434E-2"/>
                  <c:y val="-5.9258844499192774E-3"/>
                </c:manualLayout>
              </c:layout>
              <c:showVal val="1"/>
            </c:dLbl>
            <c:dLbl>
              <c:idx val="2"/>
              <c:layout>
                <c:manualLayout>
                  <c:x val="2.3188243499684142E-2"/>
                  <c:y val="-5.9258844499192774E-3"/>
                </c:manualLayout>
              </c:layout>
              <c:showVal val="1"/>
            </c:dLbl>
            <c:dLbl>
              <c:idx val="3"/>
              <c:layout>
                <c:manualLayout>
                  <c:x val="2.5764512127877396E-2"/>
                  <c:y val="-2.0740595574717472E-2"/>
                </c:manualLayout>
              </c:layout>
              <c:showVal val="1"/>
            </c:dLbl>
            <c:showVal val="1"/>
          </c:dLbls>
          <c:cat>
            <c:strRef>
              <c:f>Безвозмездные!$B$69:$B$72</c:f>
              <c:strCache>
                <c:ptCount val="4"/>
                <c:pt idx="0">
                  <c:v>Дотации</c:v>
                </c:pt>
                <c:pt idx="1">
                  <c:v>Субсидии </c:v>
                </c:pt>
                <c:pt idx="2">
                  <c:v>Субвенции </c:v>
                </c:pt>
                <c:pt idx="3">
                  <c:v>Иные межбюджетные трансферты</c:v>
                </c:pt>
              </c:strCache>
            </c:strRef>
          </c:cat>
          <c:val>
            <c:numRef>
              <c:f>Безвозмездные!$D$69:$D$72</c:f>
              <c:numCache>
                <c:formatCode>0.0</c:formatCode>
                <c:ptCount val="4"/>
                <c:pt idx="0">
                  <c:v>93044.6</c:v>
                </c:pt>
                <c:pt idx="1">
                  <c:v>159687.19999999998</c:v>
                </c:pt>
                <c:pt idx="2">
                  <c:v>217405.80000000002</c:v>
                </c:pt>
                <c:pt idx="3">
                  <c:v>19530</c:v>
                </c:pt>
              </c:numCache>
            </c:numRef>
          </c:val>
        </c:ser>
        <c:shape val="box"/>
        <c:axId val="103221120"/>
        <c:axId val="103222656"/>
        <c:axId val="0"/>
      </c:bar3DChart>
      <c:catAx>
        <c:axId val="103221120"/>
        <c:scaling>
          <c:orientation val="minMax"/>
        </c:scaling>
        <c:axPos val="l"/>
        <c:tickLblPos val="nextTo"/>
        <c:crossAx val="103222656"/>
        <c:crosses val="autoZero"/>
        <c:auto val="1"/>
        <c:lblAlgn val="ctr"/>
        <c:lblOffset val="100"/>
      </c:catAx>
      <c:valAx>
        <c:axId val="103222656"/>
        <c:scaling>
          <c:orientation val="minMax"/>
        </c:scaling>
        <c:delete val="1"/>
        <c:axPos val="b"/>
        <c:numFmt formatCode="0.0" sourceLinked="1"/>
        <c:tickLblPos val="nextTo"/>
        <c:crossAx val="103221120"/>
        <c:crosses val="autoZero"/>
        <c:crossBetween val="between"/>
      </c:valAx>
    </c:plotArea>
    <c:legend>
      <c:legendPos val="r"/>
      <c:layout>
        <c:manualLayout>
          <c:xMode val="edge"/>
          <c:yMode val="edge"/>
          <c:x val="1.4088633054060053E-2"/>
          <c:y val="0.8819738794479125"/>
          <c:w val="0.25161698945594302"/>
          <c:h val="0.10715725524230801"/>
        </c:manualLayout>
      </c:layout>
    </c:legend>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manualLayout>
          <c:layoutTarget val="inner"/>
          <c:xMode val="edge"/>
          <c:yMode val="edge"/>
          <c:x val="0.18727464181624603"/>
          <c:y val="6.5862052875687083E-2"/>
          <c:w val="0.61801095588715627"/>
          <c:h val="0.4796936804341827"/>
        </c:manualLayout>
      </c:layout>
      <c:bar3DChart>
        <c:barDir val="col"/>
        <c:grouping val="clustered"/>
        <c:ser>
          <c:idx val="0"/>
          <c:order val="0"/>
          <c:tx>
            <c:strRef>
              <c:f>Лист1!$B$2</c:f>
              <c:strCache>
                <c:ptCount val="1"/>
                <c:pt idx="0">
                  <c:v>Исполнено в 2022г.</c:v>
                </c:pt>
              </c:strCache>
            </c:strRef>
          </c:tx>
          <c:dLbls>
            <c:dLbl>
              <c:idx val="0"/>
              <c:layout>
                <c:manualLayout>
                  <c:x val="-4.5976689697649594E-3"/>
                  <c:y val="-2.1333184019709402E-2"/>
                </c:manualLayout>
              </c:layout>
              <c:showVal val="1"/>
            </c:dLbl>
            <c:dLbl>
              <c:idx val="1"/>
              <c:layout>
                <c:manualLayout>
                  <c:x val="0"/>
                  <c:y val="-1.8962830239741713E-2"/>
                </c:manualLayout>
              </c:layout>
              <c:showVal val="1"/>
            </c:dLbl>
            <c:dLbl>
              <c:idx val="2"/>
              <c:layout>
                <c:manualLayout>
                  <c:x val="-6.1301046192937013E-3"/>
                  <c:y val="-3.3184952919547955E-2"/>
                </c:manualLayout>
              </c:layout>
              <c:showVal val="1"/>
            </c:dLbl>
            <c:dLbl>
              <c:idx val="3"/>
              <c:layout>
                <c:manualLayout>
                  <c:x val="-7.6627816162749274E-3"/>
                  <c:y val="-2.6073891579644883E-2"/>
                </c:manualLayout>
              </c:layout>
              <c:showVal val="1"/>
            </c:dLbl>
            <c:dLbl>
              <c:idx val="4"/>
              <c:layout>
                <c:manualLayout>
                  <c:x val="-4.5976689697649594E-3"/>
                  <c:y val="-1.1851768899838579E-2"/>
                </c:manualLayout>
              </c:layout>
              <c:showVal val="1"/>
            </c:dLbl>
            <c:txPr>
              <a:bodyPr rot="-5400000" vert="horz"/>
              <a:lstStyle/>
              <a:p>
                <a:pPr>
                  <a:defRPr/>
                </a:pPr>
                <a:endParaRPr lang="ru-RU"/>
              </a:p>
            </c:txPr>
            <c:showVal val="1"/>
          </c:dLbls>
          <c:cat>
            <c:strRef>
              <c:f>Лист1!$A$3:$A$7</c:f>
              <c:strCache>
                <c:ptCount val="5"/>
                <c:pt idx="0">
                  <c:v>Отдел образования Администрации Чемальского района</c:v>
                </c:pt>
                <c:pt idx="1">
                  <c:v>Финансовый отдел Администрации Чемальского района</c:v>
                </c:pt>
                <c:pt idx="2">
                  <c:v>Контрольно-счетная комиссия муниципального образования "Чемальского района"</c:v>
                </c:pt>
                <c:pt idx="3">
                  <c:v>Совет депутатов Чемальского района</c:v>
                </c:pt>
                <c:pt idx="4">
                  <c:v>Администрация Чемальского района</c:v>
                </c:pt>
              </c:strCache>
            </c:strRef>
          </c:cat>
          <c:val>
            <c:numRef>
              <c:f>Лист1!$B$3:$B$7</c:f>
              <c:numCache>
                <c:formatCode>General</c:formatCode>
                <c:ptCount val="5"/>
                <c:pt idx="0">
                  <c:v>422899.9</c:v>
                </c:pt>
                <c:pt idx="1">
                  <c:v>86612.9</c:v>
                </c:pt>
                <c:pt idx="2">
                  <c:v>2752</c:v>
                </c:pt>
                <c:pt idx="3">
                  <c:v>1338.1</c:v>
                </c:pt>
                <c:pt idx="4">
                  <c:v>207443.5</c:v>
                </c:pt>
              </c:numCache>
            </c:numRef>
          </c:val>
        </c:ser>
        <c:ser>
          <c:idx val="1"/>
          <c:order val="1"/>
          <c:tx>
            <c:strRef>
              <c:f>Лист1!$C$2</c:f>
              <c:strCache>
                <c:ptCount val="1"/>
                <c:pt idx="0">
                  <c:v>Исполнено в 2023г.</c:v>
                </c:pt>
              </c:strCache>
            </c:strRef>
          </c:tx>
          <c:dLbls>
            <c:dLbl>
              <c:idx val="0"/>
              <c:layout>
                <c:manualLayout>
                  <c:x val="-1.0727894262784901E-2"/>
                  <c:y val="-1.8962830239741706E-2"/>
                </c:manualLayout>
              </c:layout>
              <c:showVal val="1"/>
            </c:dLbl>
            <c:dLbl>
              <c:idx val="1"/>
              <c:layout>
                <c:manualLayout>
                  <c:x val="-4.5976689697649594E-3"/>
                  <c:y val="-1.8962830239741803E-2"/>
                </c:manualLayout>
              </c:layout>
              <c:showVal val="1"/>
            </c:dLbl>
            <c:dLbl>
              <c:idx val="2"/>
              <c:layout>
                <c:manualLayout>
                  <c:x val="-7.6624195950962624E-3"/>
                  <c:y val="-2.6073891579644883E-2"/>
                </c:manualLayout>
              </c:layout>
              <c:showVal val="1"/>
            </c:dLbl>
            <c:dLbl>
              <c:idx val="3"/>
              <c:layout>
                <c:manualLayout>
                  <c:x val="-4.5976689697649594E-3"/>
                  <c:y val="-2.6073891579644987E-2"/>
                </c:manualLayout>
              </c:layout>
              <c:showVal val="1"/>
            </c:dLbl>
            <c:dLbl>
              <c:idx val="4"/>
              <c:layout>
                <c:manualLayout>
                  <c:x val="-9.195337939529943E-3"/>
                  <c:y val="-7.1110613399031457E-3"/>
                </c:manualLayout>
              </c:layout>
              <c:showVal val="1"/>
            </c:dLbl>
            <c:txPr>
              <a:bodyPr rot="-5400000" vert="horz"/>
              <a:lstStyle/>
              <a:p>
                <a:pPr>
                  <a:defRPr/>
                </a:pPr>
                <a:endParaRPr lang="ru-RU"/>
              </a:p>
            </c:txPr>
            <c:showVal val="1"/>
          </c:dLbls>
          <c:cat>
            <c:strRef>
              <c:f>Лист1!$A$3:$A$7</c:f>
              <c:strCache>
                <c:ptCount val="5"/>
                <c:pt idx="0">
                  <c:v>Отдел образования Администрации Чемальского района</c:v>
                </c:pt>
                <c:pt idx="1">
                  <c:v>Финансовый отдел Администрации Чемальского района</c:v>
                </c:pt>
                <c:pt idx="2">
                  <c:v>Контрольно-счетная комиссия муниципального образования "Чемальского района"</c:v>
                </c:pt>
                <c:pt idx="3">
                  <c:v>Совет депутатов Чемальского района</c:v>
                </c:pt>
                <c:pt idx="4">
                  <c:v>Администрация Чемальского района</c:v>
                </c:pt>
              </c:strCache>
            </c:strRef>
          </c:cat>
          <c:val>
            <c:numRef>
              <c:f>Лист1!$C$3:$C$7</c:f>
              <c:numCache>
                <c:formatCode>General</c:formatCode>
                <c:ptCount val="5"/>
                <c:pt idx="0">
                  <c:v>554120.9</c:v>
                </c:pt>
                <c:pt idx="1">
                  <c:v>63219.5</c:v>
                </c:pt>
                <c:pt idx="2">
                  <c:v>2898.5</c:v>
                </c:pt>
                <c:pt idx="3">
                  <c:v>2235.3000000000002</c:v>
                </c:pt>
                <c:pt idx="4">
                  <c:v>221604.7</c:v>
                </c:pt>
              </c:numCache>
            </c:numRef>
          </c:val>
        </c:ser>
        <c:shape val="box"/>
        <c:axId val="103278848"/>
        <c:axId val="103297024"/>
        <c:axId val="0"/>
      </c:bar3DChart>
      <c:catAx>
        <c:axId val="103278848"/>
        <c:scaling>
          <c:orientation val="maxMin"/>
        </c:scaling>
        <c:axPos val="b"/>
        <c:tickLblPos val="nextTo"/>
        <c:crossAx val="103297024"/>
        <c:crosses val="autoZero"/>
        <c:auto val="1"/>
        <c:lblAlgn val="ctr"/>
        <c:lblOffset val="100"/>
      </c:catAx>
      <c:valAx>
        <c:axId val="103297024"/>
        <c:scaling>
          <c:orientation val="minMax"/>
        </c:scaling>
        <c:delete val="1"/>
        <c:axPos val="r"/>
        <c:numFmt formatCode="General" sourceLinked="1"/>
        <c:tickLblPos val="nextTo"/>
        <c:crossAx val="103278848"/>
        <c:crosses val="autoZero"/>
        <c:crossBetween val="between"/>
      </c:valAx>
    </c:plotArea>
    <c:legend>
      <c:legendPos val="r"/>
    </c:legend>
    <c:plotVisOnly val="1"/>
  </c:chart>
  <c:txPr>
    <a:bodyPr/>
    <a:lstStyle/>
    <a:p>
      <a:pPr>
        <a:defRPr sz="900"/>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ru-RU"/>
  <c:chart>
    <c:plotArea>
      <c:layout>
        <c:manualLayout>
          <c:layoutTarget val="inner"/>
          <c:xMode val="edge"/>
          <c:yMode val="edge"/>
          <c:x val="2.9166666666666667E-2"/>
          <c:y val="0"/>
          <c:w val="0.62361111111111223"/>
          <c:h val="1"/>
        </c:manualLayout>
      </c:layout>
      <c:doughnutChart>
        <c:varyColors val="1"/>
        <c:ser>
          <c:idx val="0"/>
          <c:order val="0"/>
          <c:dLbls>
            <c:txPr>
              <a:bodyPr rot="-5400000" vert="horz"/>
              <a:lstStyle/>
              <a:p>
                <a:pPr>
                  <a:defRPr/>
                </a:pPr>
                <a:endParaRPr lang="ru-RU"/>
              </a:p>
            </c:txPr>
            <c:showVal val="1"/>
            <c:showLeaderLines val="1"/>
          </c:dLbls>
          <c:cat>
            <c:strRef>
              <c:f>Лист2!$B$8:$B$11</c:f>
              <c:strCache>
                <c:ptCount val="4"/>
                <c:pt idx="0">
                  <c:v>Образование</c:v>
                </c:pt>
                <c:pt idx="1">
                  <c:v>Культура, кинематография</c:v>
                </c:pt>
                <c:pt idx="2">
                  <c:v>Социальная политика</c:v>
                </c:pt>
                <c:pt idx="3">
                  <c:v>Физическая культура и спорт </c:v>
                </c:pt>
              </c:strCache>
            </c:strRef>
          </c:cat>
          <c:val>
            <c:numRef>
              <c:f>Лист2!$D$8:$D$11</c:f>
              <c:numCache>
                <c:formatCode>General</c:formatCode>
                <c:ptCount val="4"/>
                <c:pt idx="0">
                  <c:v>571664.5</c:v>
                </c:pt>
                <c:pt idx="1">
                  <c:v>56024.4</c:v>
                </c:pt>
                <c:pt idx="2">
                  <c:v>5258.3</c:v>
                </c:pt>
                <c:pt idx="3">
                  <c:v>39311.199999999997</c:v>
                </c:pt>
              </c:numCache>
            </c:numRef>
          </c:val>
        </c:ser>
        <c:ser>
          <c:idx val="1"/>
          <c:order val="1"/>
          <c:dLbls>
            <c:txPr>
              <a:bodyPr rot="-5400000" vert="horz"/>
              <a:lstStyle/>
              <a:p>
                <a:pPr>
                  <a:defRPr/>
                </a:pPr>
                <a:endParaRPr lang="ru-RU"/>
              </a:p>
            </c:txPr>
            <c:showVal val="1"/>
            <c:showLeaderLines val="1"/>
          </c:dLbls>
          <c:cat>
            <c:strRef>
              <c:f>Лист2!$B$8:$B$11</c:f>
              <c:strCache>
                <c:ptCount val="4"/>
                <c:pt idx="0">
                  <c:v>Образование</c:v>
                </c:pt>
                <c:pt idx="1">
                  <c:v>Культура, кинематография</c:v>
                </c:pt>
                <c:pt idx="2">
                  <c:v>Социальная политика</c:v>
                </c:pt>
                <c:pt idx="3">
                  <c:v>Физическая культура и спорт </c:v>
                </c:pt>
              </c:strCache>
            </c:strRef>
          </c:cat>
          <c:val>
            <c:numRef>
              <c:f>Лист2!$E$8:$E$11</c:f>
              <c:numCache>
                <c:formatCode>0%</c:formatCode>
                <c:ptCount val="4"/>
                <c:pt idx="0">
                  <c:v>0.67726429365785656</c:v>
                </c:pt>
                <c:pt idx="1">
                  <c:v>6.6373416039661778E-2</c:v>
                </c:pt>
                <c:pt idx="2">
                  <c:v>6.2296309029878701E-3</c:v>
                </c:pt>
                <c:pt idx="3">
                  <c:v>4.6572897391464217E-2</c:v>
                </c:pt>
              </c:numCache>
            </c:numRef>
          </c:val>
        </c:ser>
        <c:firstSliceAng val="0"/>
        <c:holeSize val="50"/>
      </c:doughnutChart>
    </c:plotArea>
    <c:legend>
      <c:legendPos val="r"/>
      <c:layout>
        <c:manualLayout>
          <c:xMode val="edge"/>
          <c:yMode val="edge"/>
          <c:x val="0.72991705835570464"/>
          <c:y val="0.2717181332064168"/>
          <c:w val="0.26020646756109678"/>
          <c:h val="0.31919095770267475"/>
        </c:manualLayout>
      </c:layout>
    </c:legend>
    <c:plotVisOnly val="1"/>
  </c:chart>
  <c:txPr>
    <a:bodyPr/>
    <a:lstStyle/>
    <a:p>
      <a:pPr>
        <a:defRPr sz="1200"/>
      </a:pPr>
      <a:endParaRPr lang="ru-RU"/>
    </a:p>
  </c:txPr>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view3D>
      <c:rotX val="0"/>
      <c:rAngAx val="1"/>
    </c:view3D>
    <c:plotArea>
      <c:layout/>
      <c:bar3DChart>
        <c:barDir val="bar"/>
        <c:grouping val="clustered"/>
        <c:ser>
          <c:idx val="0"/>
          <c:order val="0"/>
          <c:tx>
            <c:strRef>
              <c:f>образование!$B$1</c:f>
              <c:strCache>
                <c:ptCount val="1"/>
                <c:pt idx="0">
                  <c:v>2021г.</c:v>
                </c:pt>
              </c:strCache>
            </c:strRef>
          </c:tx>
          <c:dLbls>
            <c:dLbl>
              <c:idx val="3"/>
              <c:layout>
                <c:manualLayout>
                  <c:x val="1.6931098428340792E-2"/>
                  <c:y val="-1.3266905484893904E-2"/>
                </c:manualLayout>
              </c:layout>
              <c:showVal val="1"/>
            </c:dLbl>
            <c:dLbl>
              <c:idx val="4"/>
              <c:layout>
                <c:manualLayout>
                  <c:x val="5.643699476113602E-3"/>
                  <c:y val="-7.729414499894712E-3"/>
                </c:manualLayout>
              </c:layout>
              <c:showVal val="1"/>
            </c:dLbl>
            <c:showVal val="1"/>
          </c:dLbls>
          <c:cat>
            <c:strRef>
              <c:f>образование!$A$2:$A$6</c:f>
              <c:strCache>
                <c:ptCount val="5"/>
                <c:pt idx="0">
                  <c:v>Дошкольное образование</c:v>
                </c:pt>
                <c:pt idx="1">
                  <c:v>Общее образование</c:v>
                </c:pt>
                <c:pt idx="2">
                  <c:v>Дополнительное образование</c:v>
                </c:pt>
                <c:pt idx="3">
                  <c:v>Молодежная политика</c:v>
                </c:pt>
                <c:pt idx="4">
                  <c:v>Другие вопросы в области образования</c:v>
                </c:pt>
              </c:strCache>
            </c:strRef>
          </c:cat>
          <c:val>
            <c:numRef>
              <c:f>образование!$B$2:$B$6</c:f>
              <c:numCache>
                <c:formatCode>General</c:formatCode>
                <c:ptCount val="5"/>
                <c:pt idx="0">
                  <c:v>117328</c:v>
                </c:pt>
                <c:pt idx="1">
                  <c:v>234635.9</c:v>
                </c:pt>
                <c:pt idx="2">
                  <c:v>33545.1</c:v>
                </c:pt>
                <c:pt idx="3">
                  <c:v>1039</c:v>
                </c:pt>
                <c:pt idx="4">
                  <c:v>12272.2</c:v>
                </c:pt>
              </c:numCache>
            </c:numRef>
          </c:val>
        </c:ser>
        <c:ser>
          <c:idx val="1"/>
          <c:order val="1"/>
          <c:tx>
            <c:strRef>
              <c:f>образование!$C$1</c:f>
              <c:strCache>
                <c:ptCount val="1"/>
                <c:pt idx="0">
                  <c:v>2022г.</c:v>
                </c:pt>
              </c:strCache>
            </c:strRef>
          </c:tx>
          <c:dLbls>
            <c:dLbl>
              <c:idx val="3"/>
              <c:layout>
                <c:manualLayout>
                  <c:x val="1.6930876235448051E-2"/>
                  <c:y val="-5.3067621939575736E-3"/>
                </c:manualLayout>
              </c:layout>
              <c:showVal val="1"/>
            </c:dLbl>
            <c:dLbl>
              <c:idx val="4"/>
              <c:layout>
                <c:manualLayout>
                  <c:x val="2.8218497380568504E-3"/>
                  <c:y val="0"/>
                </c:manualLayout>
              </c:layout>
              <c:showVal val="1"/>
            </c:dLbl>
            <c:showVal val="1"/>
          </c:dLbls>
          <c:cat>
            <c:strRef>
              <c:f>образование!$A$2:$A$6</c:f>
              <c:strCache>
                <c:ptCount val="5"/>
                <c:pt idx="0">
                  <c:v>Дошкольное образование</c:v>
                </c:pt>
                <c:pt idx="1">
                  <c:v>Общее образование</c:v>
                </c:pt>
                <c:pt idx="2">
                  <c:v>Дополнительное образование</c:v>
                </c:pt>
                <c:pt idx="3">
                  <c:v>Молодежная политика</c:v>
                </c:pt>
                <c:pt idx="4">
                  <c:v>Другие вопросы в области образования</c:v>
                </c:pt>
              </c:strCache>
            </c:strRef>
          </c:cat>
          <c:val>
            <c:numRef>
              <c:f>образование!$C$2:$C$6</c:f>
              <c:numCache>
                <c:formatCode>General</c:formatCode>
                <c:ptCount val="5"/>
                <c:pt idx="0">
                  <c:v>105324.7</c:v>
                </c:pt>
                <c:pt idx="1">
                  <c:v>286439.09999999998</c:v>
                </c:pt>
                <c:pt idx="2">
                  <c:v>27586</c:v>
                </c:pt>
                <c:pt idx="3">
                  <c:v>1393.3</c:v>
                </c:pt>
                <c:pt idx="4">
                  <c:v>15739.7</c:v>
                </c:pt>
              </c:numCache>
            </c:numRef>
          </c:val>
        </c:ser>
        <c:ser>
          <c:idx val="2"/>
          <c:order val="2"/>
          <c:tx>
            <c:strRef>
              <c:f>образование!$D$1</c:f>
              <c:strCache>
                <c:ptCount val="1"/>
                <c:pt idx="0">
                  <c:v>2023г.</c:v>
                </c:pt>
              </c:strCache>
            </c:strRef>
          </c:tx>
          <c:dLbls>
            <c:dLbl>
              <c:idx val="3"/>
              <c:layout>
                <c:manualLayout>
                  <c:x val="1.6931098428340844E-2"/>
                  <c:y val="0"/>
                </c:manualLayout>
              </c:layout>
              <c:showVal val="1"/>
            </c:dLbl>
            <c:dLbl>
              <c:idx val="4"/>
              <c:layout>
                <c:manualLayout>
                  <c:x val="5.643699476113602E-3"/>
                  <c:y val="-5.1529429999298089E-3"/>
                </c:manualLayout>
              </c:layout>
              <c:showVal val="1"/>
            </c:dLbl>
            <c:showVal val="1"/>
          </c:dLbls>
          <c:cat>
            <c:strRef>
              <c:f>образование!$A$2:$A$6</c:f>
              <c:strCache>
                <c:ptCount val="5"/>
                <c:pt idx="0">
                  <c:v>Дошкольное образование</c:v>
                </c:pt>
                <c:pt idx="1">
                  <c:v>Общее образование</c:v>
                </c:pt>
                <c:pt idx="2">
                  <c:v>Дополнительное образование</c:v>
                </c:pt>
                <c:pt idx="3">
                  <c:v>Молодежная политика</c:v>
                </c:pt>
                <c:pt idx="4">
                  <c:v>Другие вопросы в области образования</c:v>
                </c:pt>
              </c:strCache>
            </c:strRef>
          </c:cat>
          <c:val>
            <c:numRef>
              <c:f>образование!$D$2:$D$6</c:f>
              <c:numCache>
                <c:formatCode>General</c:formatCode>
                <c:ptCount val="5"/>
                <c:pt idx="0">
                  <c:v>107601.2</c:v>
                </c:pt>
                <c:pt idx="1">
                  <c:v>415502.6</c:v>
                </c:pt>
                <c:pt idx="2">
                  <c:v>30547.599999999984</c:v>
                </c:pt>
                <c:pt idx="3">
                  <c:v>297.10000000000002</c:v>
                </c:pt>
                <c:pt idx="4">
                  <c:v>17716.099999999984</c:v>
                </c:pt>
              </c:numCache>
            </c:numRef>
          </c:val>
        </c:ser>
        <c:dLbls>
          <c:showVal val="1"/>
        </c:dLbls>
        <c:shape val="cylinder"/>
        <c:axId val="103454976"/>
        <c:axId val="103477248"/>
        <c:axId val="0"/>
      </c:bar3DChart>
      <c:catAx>
        <c:axId val="103454976"/>
        <c:scaling>
          <c:orientation val="minMax"/>
        </c:scaling>
        <c:axPos val="l"/>
        <c:tickLblPos val="nextTo"/>
        <c:crossAx val="103477248"/>
        <c:crosses val="autoZero"/>
        <c:auto val="1"/>
        <c:lblAlgn val="ctr"/>
        <c:lblOffset val="100"/>
      </c:catAx>
      <c:valAx>
        <c:axId val="103477248"/>
        <c:scaling>
          <c:orientation val="minMax"/>
        </c:scaling>
        <c:delete val="1"/>
        <c:axPos val="b"/>
        <c:numFmt formatCode="General" sourceLinked="1"/>
        <c:tickLblPos val="nextTo"/>
        <c:crossAx val="103454976"/>
        <c:crosses val="autoZero"/>
        <c:crossBetween val="between"/>
      </c:valAx>
    </c:plotArea>
    <c:legend>
      <c:legendPos val="r"/>
      <c:layout>
        <c:manualLayout>
          <c:xMode val="edge"/>
          <c:yMode val="edge"/>
          <c:x val="3.3498022705447383E-2"/>
          <c:y val="0.89883109342610312"/>
          <c:w val="0.1114815066633426"/>
          <c:h val="0.10083416815067367"/>
        </c:manualLayout>
      </c:layout>
    </c:legend>
    <c:plotVisOnly val="1"/>
  </c:chart>
  <c:txPr>
    <a:bodyPr/>
    <a:lstStyle/>
    <a:p>
      <a:pPr>
        <a:defRPr sz="900"/>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7.1822150245398383E-2"/>
          <c:y val="0"/>
          <c:w val="0.89611066723807864"/>
          <c:h val="1"/>
        </c:manualLayout>
      </c:layout>
      <c:pie3DChart>
        <c:varyColors val="1"/>
        <c:ser>
          <c:idx val="0"/>
          <c:order val="0"/>
          <c:explosion val="25"/>
          <c:dLbls>
            <c:showVal val="1"/>
            <c:showLeaderLines val="1"/>
          </c:dLbls>
          <c:cat>
            <c:strRef>
              <c:f>образование!$A$2:$A$6</c:f>
              <c:strCache>
                <c:ptCount val="5"/>
                <c:pt idx="0">
                  <c:v>Дошкольное образование</c:v>
                </c:pt>
                <c:pt idx="1">
                  <c:v>Общее образование</c:v>
                </c:pt>
                <c:pt idx="2">
                  <c:v>Дополнительное образование</c:v>
                </c:pt>
                <c:pt idx="3">
                  <c:v>Молодежная политика</c:v>
                </c:pt>
                <c:pt idx="4">
                  <c:v>Другие вопросы в области образования</c:v>
                </c:pt>
              </c:strCache>
            </c:strRef>
          </c:cat>
          <c:val>
            <c:numRef>
              <c:f>образование!$E$2:$E$6</c:f>
              <c:numCache>
                <c:formatCode>0.0%</c:formatCode>
                <c:ptCount val="5"/>
                <c:pt idx="0">
                  <c:v>0.18822435393060896</c:v>
                </c:pt>
                <c:pt idx="1">
                  <c:v>0.7268293331439456</c:v>
                </c:pt>
                <c:pt idx="2">
                  <c:v>5.3436228165956064E-2</c:v>
                </c:pt>
                <c:pt idx="3">
                  <c:v>5.1971033364668726E-4</c:v>
                </c:pt>
                <c:pt idx="4">
                  <c:v>3.0990374425843435E-2</c:v>
                </c:pt>
              </c:numCache>
            </c:numRef>
          </c:val>
        </c:ser>
      </c:pie3DChart>
    </c:plotArea>
    <c:legend>
      <c:legendPos val="r"/>
      <c:layout>
        <c:manualLayout>
          <c:xMode val="edge"/>
          <c:yMode val="edge"/>
          <c:x val="0.36537524739042176"/>
          <c:y val="0.82244513344491732"/>
          <c:w val="0.61338223354517285"/>
          <c:h val="0.15670453019188826"/>
        </c:manualLayout>
      </c:layout>
    </c:legend>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view3D>
      <c:rotX val="0"/>
      <c:rotY val="30"/>
      <c:perspective val="30"/>
    </c:view3D>
    <c:plotArea>
      <c:layout/>
      <c:bar3DChart>
        <c:barDir val="bar"/>
        <c:grouping val="clustered"/>
        <c:ser>
          <c:idx val="0"/>
          <c:order val="0"/>
          <c:tx>
            <c:strRef>
              <c:f>общегосударств!$B$1</c:f>
              <c:strCache>
                <c:ptCount val="1"/>
                <c:pt idx="0">
                  <c:v>2021г.</c:v>
                </c:pt>
              </c:strCache>
            </c:strRef>
          </c:tx>
          <c:dLbls>
            <c:dLbl>
              <c:idx val="2"/>
              <c:layout>
                <c:manualLayout>
                  <c:x val="-7.8793599244899731E-2"/>
                  <c:y val="2.4547484369744353E-4"/>
                </c:manualLayout>
              </c:layout>
              <c:showVal val="1"/>
            </c:dLbl>
            <c:dLbl>
              <c:idx val="3"/>
              <c:layout>
                <c:manualLayout>
                  <c:x val="9.4561985902967254E-3"/>
                  <c:y val="-2.8218497380567992E-3"/>
                </c:manualLayout>
              </c:layout>
              <c:showVal val="1"/>
            </c:dLbl>
            <c:dLbl>
              <c:idx val="4"/>
              <c:layout>
                <c:manualLayout>
                  <c:x val="-7.3733721694190957E-2"/>
                  <c:y val="2.5764714999649031E-3"/>
                </c:manualLayout>
              </c:layout>
              <c:showVal val="1"/>
            </c:dLbl>
            <c:dLbl>
              <c:idx val="6"/>
              <c:layout>
                <c:manualLayout>
                  <c:x val="-7.8154956273044682E-2"/>
                  <c:y val="-5.8891646592504863E-3"/>
                </c:manualLayout>
              </c:layout>
              <c:showVal val="1"/>
            </c:dLbl>
            <c:showVal val="1"/>
          </c:dLbls>
          <c:cat>
            <c:strRef>
              <c:f>общегосударств!$A$2:$A$8</c:f>
              <c:strCache>
                <c:ptCount val="7"/>
                <c:pt idx="0">
                  <c:v>Функционирование высшего должностного лица субъекта Российской Федерации и муниципального образования</c:v>
                </c:pt>
                <c:pt idx="1">
                  <c:v>Функционирование законодательных (представительных) органов государственной власти и представительных органов муниципальных образований</c:v>
                </c:pt>
                <c:pt idx="2">
                  <c:v>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c:v>
                </c:pt>
                <c:pt idx="3">
                  <c:v>Судебная система</c:v>
                </c:pt>
                <c:pt idx="4">
                  <c:v>Обеспечение деятельности финансовых, налоговых и таможенных органов и органов финансового (финансово-бюджетного) надзора</c:v>
                </c:pt>
                <c:pt idx="5">
                  <c:v>Обеспечение проведения выборов и референдумов</c:v>
                </c:pt>
                <c:pt idx="6">
                  <c:v>Другие общегосударственные вопросы</c:v>
                </c:pt>
              </c:strCache>
            </c:strRef>
          </c:cat>
          <c:val>
            <c:numRef>
              <c:f>общегосударств!$B$2:$B$8</c:f>
              <c:numCache>
                <c:formatCode>General</c:formatCode>
                <c:ptCount val="7"/>
                <c:pt idx="0" formatCode="0.0">
                  <c:v>2617.5</c:v>
                </c:pt>
                <c:pt idx="1">
                  <c:v>1947.3</c:v>
                </c:pt>
                <c:pt idx="2" formatCode="0.0">
                  <c:v>18001</c:v>
                </c:pt>
                <c:pt idx="3" formatCode="0.0">
                  <c:v>7.5</c:v>
                </c:pt>
                <c:pt idx="4" formatCode="0.0">
                  <c:v>7030.5</c:v>
                </c:pt>
                <c:pt idx="5" formatCode="0.0">
                  <c:v>863.7</c:v>
                </c:pt>
                <c:pt idx="6" formatCode="0.0">
                  <c:v>15558.4</c:v>
                </c:pt>
              </c:numCache>
            </c:numRef>
          </c:val>
        </c:ser>
        <c:ser>
          <c:idx val="1"/>
          <c:order val="1"/>
          <c:tx>
            <c:strRef>
              <c:f>общегосударств!$C$1</c:f>
              <c:strCache>
                <c:ptCount val="1"/>
                <c:pt idx="0">
                  <c:v>2022г.</c:v>
                </c:pt>
              </c:strCache>
            </c:strRef>
          </c:tx>
          <c:dLbls>
            <c:dLbl>
              <c:idx val="2"/>
              <c:layout>
                <c:manualLayout>
                  <c:x val="-7.186710928625506E-2"/>
                  <c:y val="0"/>
                </c:manualLayout>
              </c:layout>
              <c:showVal val="1"/>
            </c:dLbl>
            <c:dLbl>
              <c:idx val="3"/>
              <c:layout>
                <c:manualLayout>
                  <c:x val="9.456198590296656E-3"/>
                  <c:y val="2.8218497380567992E-3"/>
                </c:manualLayout>
              </c:layout>
              <c:showVal val="1"/>
            </c:dLbl>
            <c:dLbl>
              <c:idx val="4"/>
              <c:layout>
                <c:manualLayout>
                  <c:x val="-6.9116149395552509E-2"/>
                  <c:y val="3.0672183155881871E-3"/>
                </c:manualLayout>
              </c:layout>
              <c:showVal val="1"/>
            </c:dLbl>
            <c:dLbl>
              <c:idx val="5"/>
              <c:layout>
                <c:manualLayout>
                  <c:x val="7.5648099557241479E-3"/>
                  <c:y val="5.643699476113602E-3"/>
                </c:manualLayout>
              </c:layout>
              <c:showVal val="1"/>
            </c:dLbl>
            <c:dLbl>
              <c:idx val="6"/>
              <c:layout>
                <c:manualLayout>
                  <c:x val="-7.4789945908958197E-2"/>
                  <c:y val="-1.4722607340468747E-2"/>
                </c:manualLayout>
              </c:layout>
              <c:showVal val="1"/>
            </c:dLbl>
            <c:showVal val="1"/>
          </c:dLbls>
          <c:cat>
            <c:strRef>
              <c:f>общегосударств!$A$2:$A$8</c:f>
              <c:strCache>
                <c:ptCount val="7"/>
                <c:pt idx="0">
                  <c:v>Функционирование высшего должностного лица субъекта Российской Федерации и муниципального образования</c:v>
                </c:pt>
                <c:pt idx="1">
                  <c:v>Функционирование законодательных (представительных) органов государственной власти и представительных органов муниципальных образований</c:v>
                </c:pt>
                <c:pt idx="2">
                  <c:v>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c:v>
                </c:pt>
                <c:pt idx="3">
                  <c:v>Судебная система</c:v>
                </c:pt>
                <c:pt idx="4">
                  <c:v>Обеспечение деятельности финансовых, налоговых и таможенных органов и органов финансового (финансово-бюджетного) надзора</c:v>
                </c:pt>
                <c:pt idx="5">
                  <c:v>Обеспечение проведения выборов и референдумов</c:v>
                </c:pt>
                <c:pt idx="6">
                  <c:v>Другие общегосударственные вопросы</c:v>
                </c:pt>
              </c:strCache>
            </c:strRef>
          </c:cat>
          <c:val>
            <c:numRef>
              <c:f>общегосударств!$C$2:$C$8</c:f>
              <c:numCache>
                <c:formatCode>General</c:formatCode>
                <c:ptCount val="7"/>
                <c:pt idx="0">
                  <c:v>1979.3</c:v>
                </c:pt>
                <c:pt idx="1">
                  <c:v>1296.0999999999999</c:v>
                </c:pt>
                <c:pt idx="2">
                  <c:v>19874.3</c:v>
                </c:pt>
                <c:pt idx="3">
                  <c:v>67.2</c:v>
                </c:pt>
                <c:pt idx="4">
                  <c:v>9007.2000000000007</c:v>
                </c:pt>
                <c:pt idx="5">
                  <c:v>178.4</c:v>
                </c:pt>
                <c:pt idx="6">
                  <c:v>26656</c:v>
                </c:pt>
              </c:numCache>
            </c:numRef>
          </c:val>
        </c:ser>
        <c:ser>
          <c:idx val="2"/>
          <c:order val="2"/>
          <c:tx>
            <c:strRef>
              <c:f>общегосударств!$D$1</c:f>
              <c:strCache>
                <c:ptCount val="1"/>
                <c:pt idx="0">
                  <c:v>2023г.</c:v>
                </c:pt>
              </c:strCache>
            </c:strRef>
          </c:tx>
          <c:dLbls>
            <c:dLbl>
              <c:idx val="0"/>
              <c:layout>
                <c:manualLayout>
                  <c:x val="5.6737191541779645E-3"/>
                  <c:y val="-5.643699476113497E-3"/>
                </c:manualLayout>
              </c:layout>
              <c:showVal val="1"/>
            </c:dLbl>
            <c:dLbl>
              <c:idx val="2"/>
              <c:layout>
                <c:manualLayout>
                  <c:x val="-6.2410910695958388E-2"/>
                  <c:y val="-5.643699476113602E-3"/>
                </c:manualLayout>
              </c:layout>
              <c:showVal val="1"/>
            </c:dLbl>
            <c:dLbl>
              <c:idx val="3"/>
              <c:layout>
                <c:manualLayout>
                  <c:x val="9.4561985902967965E-3"/>
                  <c:y val="0"/>
                </c:manualLayout>
              </c:layout>
              <c:showVal val="1"/>
            </c:dLbl>
            <c:dLbl>
              <c:idx val="4"/>
              <c:layout>
                <c:manualLayout>
                  <c:x val="-7.6263569572452769E-2"/>
                  <c:y val="-1.0305885999859621E-2"/>
                </c:manualLayout>
              </c:layout>
              <c:showVal val="1"/>
            </c:dLbl>
            <c:dLbl>
              <c:idx val="6"/>
              <c:layout>
                <c:manualLayout>
                  <c:x val="-8.3410989749353001E-2"/>
                  <c:y val="-1.6808332024810409E-2"/>
                </c:manualLayout>
              </c:layout>
              <c:showVal val="1"/>
            </c:dLbl>
            <c:showVal val="1"/>
          </c:dLbls>
          <c:cat>
            <c:strRef>
              <c:f>общегосударств!$A$2:$A$8</c:f>
              <c:strCache>
                <c:ptCount val="7"/>
                <c:pt idx="0">
                  <c:v>Функционирование высшего должностного лица субъекта Российской Федерации и муниципального образования</c:v>
                </c:pt>
                <c:pt idx="1">
                  <c:v>Функционирование законодательных (представительных) органов государственной власти и представительных органов муниципальных образований</c:v>
                </c:pt>
                <c:pt idx="2">
                  <c:v>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c:v>
                </c:pt>
                <c:pt idx="3">
                  <c:v>Судебная система</c:v>
                </c:pt>
                <c:pt idx="4">
                  <c:v>Обеспечение деятельности финансовых, налоговых и таможенных органов и органов финансового (финансово-бюджетного) надзора</c:v>
                </c:pt>
                <c:pt idx="5">
                  <c:v>Обеспечение проведения выборов и референдумов</c:v>
                </c:pt>
                <c:pt idx="6">
                  <c:v>Другие общегосударственные вопросы</c:v>
                </c:pt>
              </c:strCache>
            </c:strRef>
          </c:cat>
          <c:val>
            <c:numRef>
              <c:f>общегосударств!$D$2:$D$8</c:f>
              <c:numCache>
                <c:formatCode>General</c:formatCode>
                <c:ptCount val="7"/>
                <c:pt idx="0">
                  <c:v>389</c:v>
                </c:pt>
                <c:pt idx="1">
                  <c:v>2013.4</c:v>
                </c:pt>
                <c:pt idx="2">
                  <c:v>24437.4</c:v>
                </c:pt>
                <c:pt idx="3">
                  <c:v>1.3</c:v>
                </c:pt>
                <c:pt idx="4">
                  <c:v>10764.3</c:v>
                </c:pt>
                <c:pt idx="5">
                  <c:v>2851</c:v>
                </c:pt>
                <c:pt idx="6">
                  <c:v>25237.599999999988</c:v>
                </c:pt>
              </c:numCache>
            </c:numRef>
          </c:val>
        </c:ser>
        <c:shape val="box"/>
        <c:axId val="103486208"/>
        <c:axId val="103487744"/>
        <c:axId val="0"/>
      </c:bar3DChart>
      <c:catAx>
        <c:axId val="103486208"/>
        <c:scaling>
          <c:orientation val="minMax"/>
        </c:scaling>
        <c:axPos val="l"/>
        <c:tickLblPos val="nextTo"/>
        <c:crossAx val="103487744"/>
        <c:crosses val="autoZero"/>
        <c:auto val="1"/>
        <c:lblAlgn val="ctr"/>
        <c:lblOffset val="100"/>
      </c:catAx>
      <c:valAx>
        <c:axId val="103487744"/>
        <c:scaling>
          <c:orientation val="minMax"/>
        </c:scaling>
        <c:delete val="1"/>
        <c:axPos val="b"/>
        <c:numFmt formatCode="0.0" sourceLinked="1"/>
        <c:tickLblPos val="nextTo"/>
        <c:crossAx val="103486208"/>
        <c:crosses val="autoZero"/>
        <c:crossBetween val="between"/>
      </c:valAx>
    </c:plotArea>
    <c:legend>
      <c:legendPos val="b"/>
    </c:legend>
    <c:plotVisOnly val="1"/>
  </c:chart>
  <c:txPr>
    <a:bodyPr/>
    <a:lstStyle/>
    <a:p>
      <a:pPr>
        <a:defRPr sz="800"/>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pie3DChart>
        <c:varyColors val="1"/>
        <c:ser>
          <c:idx val="0"/>
          <c:order val="0"/>
          <c:explosion val="25"/>
          <c:dLbls>
            <c:showVal val="1"/>
            <c:showLeaderLines val="1"/>
          </c:dLbls>
          <c:cat>
            <c:strRef>
              <c:f>общегосударств!$H$2:$H$7</c:f>
              <c:strCache>
                <c:ptCount val="6"/>
                <c:pt idx="0">
                  <c:v>Функционирование высшего должностного лица субъекта Российской Федерации и муниципального образования</c:v>
                </c:pt>
                <c:pt idx="1">
                  <c:v>Функционирование законодательных (представительных) органов государственной власти и представительных органов муниципальных образований</c:v>
                </c:pt>
                <c:pt idx="2">
                  <c:v>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c:v>
                </c:pt>
                <c:pt idx="3">
                  <c:v>Обеспечение деятельности финансовых, налоговых и таможенных органов и органов финансового (финансово-бюджетного) надзора</c:v>
                </c:pt>
                <c:pt idx="4">
                  <c:v>Обеспечение проведения выборов и референдумов</c:v>
                </c:pt>
                <c:pt idx="5">
                  <c:v>Другие общегосударственные вопросы</c:v>
                </c:pt>
              </c:strCache>
            </c:strRef>
          </c:cat>
          <c:val>
            <c:numRef>
              <c:f>общегосударств!$L$2:$L$7</c:f>
              <c:numCache>
                <c:formatCode>0.0%</c:formatCode>
                <c:ptCount val="6"/>
                <c:pt idx="0">
                  <c:v>5.9215103047979469E-3</c:v>
                </c:pt>
                <c:pt idx="1">
                  <c:v>3.0648763104576319E-2</c:v>
                </c:pt>
                <c:pt idx="2">
                  <c:v>0.37199567075184936</c:v>
                </c:pt>
                <c:pt idx="3">
                  <c:v>0.16385838913608367</c:v>
                </c:pt>
                <c:pt idx="4">
                  <c:v>0.11296636764193109</c:v>
                </c:pt>
                <c:pt idx="5">
                  <c:v>0.38417662845338985</c:v>
                </c:pt>
              </c:numCache>
            </c:numRef>
          </c:val>
        </c:ser>
      </c:pie3DChart>
    </c:plotArea>
    <c:legend>
      <c:legendPos val="b"/>
      <c:layout>
        <c:manualLayout>
          <c:xMode val="edge"/>
          <c:yMode val="edge"/>
          <c:x val="5.9738188976377962E-2"/>
          <c:y val="0.48047257761975459"/>
          <c:w val="0.61107917760279995"/>
          <c:h val="0.51952742238024552"/>
        </c:manualLayout>
      </c:layout>
    </c:legend>
    <c:plotVisOnly val="1"/>
  </c:chart>
  <c:txPr>
    <a:bodyPr/>
    <a:lstStyle/>
    <a:p>
      <a:pPr>
        <a:defRPr sz="800"/>
      </a:pPr>
      <a:endParaRPr lang="ru-RU"/>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bar3DChart>
        <c:barDir val="bar"/>
        <c:grouping val="clustered"/>
        <c:ser>
          <c:idx val="0"/>
          <c:order val="0"/>
          <c:tx>
            <c:strRef>
              <c:f>Лист5!$B$1</c:f>
              <c:strCache>
                <c:ptCount val="1"/>
                <c:pt idx="0">
                  <c:v>2021г.</c:v>
                </c:pt>
              </c:strCache>
            </c:strRef>
          </c:tx>
          <c:dLbls>
            <c:showVal val="1"/>
          </c:dLbls>
          <c:cat>
            <c:strRef>
              <c:f>Лист5!$A$2:$A$5</c:f>
              <c:strCache>
                <c:ptCount val="4"/>
                <c:pt idx="0">
                  <c:v>Сельское хозяйство и рыболовство</c:v>
                </c:pt>
                <c:pt idx="1">
                  <c:v>Транспорт</c:v>
                </c:pt>
                <c:pt idx="2">
                  <c:v>Дорожное хозяйство (дорожные фонды)</c:v>
                </c:pt>
                <c:pt idx="3">
                  <c:v>Другие вопросы в области национальной экономики</c:v>
                </c:pt>
              </c:strCache>
            </c:strRef>
          </c:cat>
          <c:val>
            <c:numRef>
              <c:f>Лист5!$B$2:$B$5</c:f>
              <c:numCache>
                <c:formatCode>General</c:formatCode>
                <c:ptCount val="4"/>
                <c:pt idx="0">
                  <c:v>362.8</c:v>
                </c:pt>
                <c:pt idx="2">
                  <c:v>11442.3</c:v>
                </c:pt>
                <c:pt idx="3">
                  <c:v>1562.5</c:v>
                </c:pt>
              </c:numCache>
            </c:numRef>
          </c:val>
        </c:ser>
        <c:ser>
          <c:idx val="1"/>
          <c:order val="1"/>
          <c:tx>
            <c:strRef>
              <c:f>Лист5!$C$1</c:f>
              <c:strCache>
                <c:ptCount val="1"/>
                <c:pt idx="0">
                  <c:v>2022г.</c:v>
                </c:pt>
              </c:strCache>
            </c:strRef>
          </c:tx>
          <c:dLbls>
            <c:showVal val="1"/>
          </c:dLbls>
          <c:cat>
            <c:strRef>
              <c:f>Лист5!$A$2:$A$5</c:f>
              <c:strCache>
                <c:ptCount val="4"/>
                <c:pt idx="0">
                  <c:v>Сельское хозяйство и рыболовство</c:v>
                </c:pt>
                <c:pt idx="1">
                  <c:v>Транспорт</c:v>
                </c:pt>
                <c:pt idx="2">
                  <c:v>Дорожное хозяйство (дорожные фонды)</c:v>
                </c:pt>
                <c:pt idx="3">
                  <c:v>Другие вопросы в области национальной экономики</c:v>
                </c:pt>
              </c:strCache>
            </c:strRef>
          </c:cat>
          <c:val>
            <c:numRef>
              <c:f>Лист5!$C$2:$C$5</c:f>
              <c:numCache>
                <c:formatCode>General</c:formatCode>
                <c:ptCount val="4"/>
                <c:pt idx="0">
                  <c:v>1368</c:v>
                </c:pt>
                <c:pt idx="1">
                  <c:v>3994</c:v>
                </c:pt>
                <c:pt idx="2">
                  <c:v>25588.6</c:v>
                </c:pt>
                <c:pt idx="3">
                  <c:v>1642.9</c:v>
                </c:pt>
              </c:numCache>
            </c:numRef>
          </c:val>
        </c:ser>
        <c:ser>
          <c:idx val="2"/>
          <c:order val="2"/>
          <c:tx>
            <c:strRef>
              <c:f>Лист5!$D$1</c:f>
              <c:strCache>
                <c:ptCount val="1"/>
                <c:pt idx="0">
                  <c:v>2023г.</c:v>
                </c:pt>
              </c:strCache>
            </c:strRef>
          </c:tx>
          <c:dLbls>
            <c:showVal val="1"/>
          </c:dLbls>
          <c:cat>
            <c:strRef>
              <c:f>Лист5!$A$2:$A$5</c:f>
              <c:strCache>
                <c:ptCount val="4"/>
                <c:pt idx="0">
                  <c:v>Сельское хозяйство и рыболовство</c:v>
                </c:pt>
                <c:pt idx="1">
                  <c:v>Транспорт</c:v>
                </c:pt>
                <c:pt idx="2">
                  <c:v>Дорожное хозяйство (дорожные фонды)</c:v>
                </c:pt>
                <c:pt idx="3">
                  <c:v>Другие вопросы в области национальной экономики</c:v>
                </c:pt>
              </c:strCache>
            </c:strRef>
          </c:cat>
          <c:val>
            <c:numRef>
              <c:f>Лист5!$D$2:$D$5</c:f>
              <c:numCache>
                <c:formatCode>General</c:formatCode>
                <c:ptCount val="4"/>
                <c:pt idx="0">
                  <c:v>695.5</c:v>
                </c:pt>
                <c:pt idx="1">
                  <c:v>4837.6000000000004</c:v>
                </c:pt>
                <c:pt idx="2">
                  <c:v>17234.099999999988</c:v>
                </c:pt>
                <c:pt idx="3">
                  <c:v>1779.3</c:v>
                </c:pt>
              </c:numCache>
            </c:numRef>
          </c:val>
        </c:ser>
        <c:shape val="cylinder"/>
        <c:axId val="103544704"/>
        <c:axId val="103546240"/>
        <c:axId val="0"/>
      </c:bar3DChart>
      <c:catAx>
        <c:axId val="103544704"/>
        <c:scaling>
          <c:orientation val="minMax"/>
        </c:scaling>
        <c:axPos val="l"/>
        <c:tickLblPos val="nextTo"/>
        <c:crossAx val="103546240"/>
        <c:crosses val="autoZero"/>
        <c:auto val="1"/>
        <c:lblAlgn val="ctr"/>
        <c:lblOffset val="100"/>
      </c:catAx>
      <c:valAx>
        <c:axId val="103546240"/>
        <c:scaling>
          <c:orientation val="minMax"/>
        </c:scaling>
        <c:delete val="1"/>
        <c:axPos val="b"/>
        <c:numFmt formatCode="General" sourceLinked="1"/>
        <c:tickLblPos val="nextTo"/>
        <c:crossAx val="103544704"/>
        <c:crosses val="autoZero"/>
        <c:crossBetween val="between"/>
      </c:valAx>
    </c:plotArea>
    <c:legend>
      <c:legendPos val="b"/>
    </c:legend>
    <c:plotVisOnly val="1"/>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ru-RU"/>
  <c:chart>
    <c:view3D>
      <c:rotX val="30"/>
      <c:perspective val="30"/>
    </c:view3D>
    <c:plotArea>
      <c:layout/>
      <c:pie3DChart>
        <c:varyColors val="1"/>
        <c:ser>
          <c:idx val="0"/>
          <c:order val="0"/>
          <c:explosion val="25"/>
          <c:dLbls>
            <c:showVal val="1"/>
            <c:showLeaderLines val="1"/>
          </c:dLbls>
          <c:cat>
            <c:strRef>
              <c:f>Лист5!$A$25:$A$28</c:f>
              <c:strCache>
                <c:ptCount val="4"/>
                <c:pt idx="0">
                  <c:v>Сельское хозяйство и рыболовство</c:v>
                </c:pt>
                <c:pt idx="1">
                  <c:v>Транспорт</c:v>
                </c:pt>
                <c:pt idx="2">
                  <c:v>Дорожное хозяйство (дорожные фонды)</c:v>
                </c:pt>
                <c:pt idx="3">
                  <c:v>Другие вопросы в области национальной экономики</c:v>
                </c:pt>
              </c:strCache>
            </c:strRef>
          </c:cat>
          <c:val>
            <c:numRef>
              <c:f>Лист5!$E$25:$E$28</c:f>
              <c:numCache>
                <c:formatCode>0.0%</c:formatCode>
                <c:ptCount val="4"/>
                <c:pt idx="0">
                  <c:v>2.8333978367588053E-2</c:v>
                </c:pt>
                <c:pt idx="1">
                  <c:v>0.19707901330128536</c:v>
                </c:pt>
                <c:pt idx="2">
                  <c:v>0.70210009573666277</c:v>
                </c:pt>
                <c:pt idx="3">
                  <c:v>7.248691259446359E-2</c:v>
                </c:pt>
              </c:numCache>
            </c:numRef>
          </c:val>
        </c:ser>
      </c:pie3DChart>
    </c:plotArea>
    <c:legend>
      <c:legendPos val="b"/>
      <c:layout>
        <c:manualLayout>
          <c:xMode val="edge"/>
          <c:yMode val="edge"/>
          <c:x val="1.5014435695538068E-2"/>
          <c:y val="0.75165699945789011"/>
          <c:w val="0.81441535433070866"/>
          <c:h val="0.22894919688782928"/>
        </c:manualLayout>
      </c:layout>
    </c:legend>
    <c:plotVisOnly val="1"/>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bar3DChart>
        <c:barDir val="bar"/>
        <c:grouping val="clustered"/>
        <c:ser>
          <c:idx val="0"/>
          <c:order val="0"/>
          <c:tx>
            <c:strRef>
              <c:f>жкх!$B$1</c:f>
              <c:strCache>
                <c:ptCount val="1"/>
                <c:pt idx="0">
                  <c:v>2021г.</c:v>
                </c:pt>
              </c:strCache>
            </c:strRef>
          </c:tx>
          <c:dLbls>
            <c:showVal val="1"/>
          </c:dLbls>
          <c:cat>
            <c:strRef>
              <c:f>жкх!$A$2:$A$5</c:f>
              <c:strCache>
                <c:ptCount val="4"/>
                <c:pt idx="0">
                  <c:v>Жилищное хозяйство</c:v>
                </c:pt>
                <c:pt idx="1">
                  <c:v>Коммунальное хозяйство </c:v>
                </c:pt>
                <c:pt idx="2">
                  <c:v>Благоустройство</c:v>
                </c:pt>
                <c:pt idx="3">
                  <c:v>Другие вопросы в области жилищно-коммунального хозяйства</c:v>
                </c:pt>
              </c:strCache>
            </c:strRef>
          </c:cat>
          <c:val>
            <c:numRef>
              <c:f>жкх!$B$2:$B$5</c:f>
              <c:numCache>
                <c:formatCode>General</c:formatCode>
                <c:ptCount val="4"/>
                <c:pt idx="0">
                  <c:v>4292.5</c:v>
                </c:pt>
                <c:pt idx="1">
                  <c:v>17697.8</c:v>
                </c:pt>
                <c:pt idx="2">
                  <c:v>7816.9</c:v>
                </c:pt>
                <c:pt idx="3">
                  <c:v>6904.2</c:v>
                </c:pt>
              </c:numCache>
            </c:numRef>
          </c:val>
        </c:ser>
        <c:ser>
          <c:idx val="1"/>
          <c:order val="1"/>
          <c:tx>
            <c:strRef>
              <c:f>жкх!$C$1</c:f>
              <c:strCache>
                <c:ptCount val="1"/>
                <c:pt idx="0">
                  <c:v>2022г.</c:v>
                </c:pt>
              </c:strCache>
            </c:strRef>
          </c:tx>
          <c:dLbls>
            <c:showVal val="1"/>
          </c:dLbls>
          <c:cat>
            <c:strRef>
              <c:f>жкх!$A$2:$A$5</c:f>
              <c:strCache>
                <c:ptCount val="4"/>
                <c:pt idx="0">
                  <c:v>Жилищное хозяйство</c:v>
                </c:pt>
                <c:pt idx="1">
                  <c:v>Коммунальное хозяйство </c:v>
                </c:pt>
                <c:pt idx="2">
                  <c:v>Благоустройство</c:v>
                </c:pt>
                <c:pt idx="3">
                  <c:v>Другие вопросы в области жилищно-коммунального хозяйства</c:v>
                </c:pt>
              </c:strCache>
            </c:strRef>
          </c:cat>
          <c:val>
            <c:numRef>
              <c:f>жкх!$C$2:$C$5</c:f>
              <c:numCache>
                <c:formatCode>General</c:formatCode>
                <c:ptCount val="4"/>
                <c:pt idx="0">
                  <c:v>9994.2000000000007</c:v>
                </c:pt>
                <c:pt idx="1">
                  <c:v>22402.3</c:v>
                </c:pt>
                <c:pt idx="2">
                  <c:v>14972.1</c:v>
                </c:pt>
                <c:pt idx="3">
                  <c:v>9622</c:v>
                </c:pt>
              </c:numCache>
            </c:numRef>
          </c:val>
        </c:ser>
        <c:ser>
          <c:idx val="2"/>
          <c:order val="2"/>
          <c:tx>
            <c:strRef>
              <c:f>жкх!$D$1</c:f>
              <c:strCache>
                <c:ptCount val="1"/>
                <c:pt idx="0">
                  <c:v>2023г.</c:v>
                </c:pt>
              </c:strCache>
            </c:strRef>
          </c:tx>
          <c:dLbls>
            <c:dLbl>
              <c:idx val="0"/>
              <c:layout>
                <c:manualLayout>
                  <c:x val="1.5686164720374561E-2"/>
                  <c:y val="-2.5038948379940626E-3"/>
                </c:manualLayout>
              </c:layout>
              <c:showVal val="1"/>
            </c:dLbl>
            <c:showVal val="1"/>
          </c:dLbls>
          <c:cat>
            <c:strRef>
              <c:f>жкх!$A$2:$A$5</c:f>
              <c:strCache>
                <c:ptCount val="4"/>
                <c:pt idx="0">
                  <c:v>Жилищное хозяйство</c:v>
                </c:pt>
                <c:pt idx="1">
                  <c:v>Коммунальное хозяйство </c:v>
                </c:pt>
                <c:pt idx="2">
                  <c:v>Благоустройство</c:v>
                </c:pt>
                <c:pt idx="3">
                  <c:v>Другие вопросы в области жилищно-коммунального хозяйства</c:v>
                </c:pt>
              </c:strCache>
            </c:strRef>
          </c:cat>
          <c:val>
            <c:numRef>
              <c:f>жкх!$D$2:$D$5</c:f>
              <c:numCache>
                <c:formatCode>General</c:formatCode>
                <c:ptCount val="4"/>
                <c:pt idx="0">
                  <c:v>54.8</c:v>
                </c:pt>
                <c:pt idx="1">
                  <c:v>21151.9</c:v>
                </c:pt>
                <c:pt idx="2">
                  <c:v>10030.1</c:v>
                </c:pt>
                <c:pt idx="3">
                  <c:v>12119.7</c:v>
                </c:pt>
              </c:numCache>
            </c:numRef>
          </c:val>
        </c:ser>
        <c:shape val="cylinder"/>
        <c:axId val="103679104"/>
        <c:axId val="103680640"/>
        <c:axId val="0"/>
      </c:bar3DChart>
      <c:catAx>
        <c:axId val="103679104"/>
        <c:scaling>
          <c:orientation val="minMax"/>
        </c:scaling>
        <c:axPos val="l"/>
        <c:tickLblPos val="nextTo"/>
        <c:crossAx val="103680640"/>
        <c:crosses val="autoZero"/>
        <c:auto val="1"/>
        <c:lblAlgn val="ctr"/>
        <c:lblOffset val="100"/>
      </c:catAx>
      <c:valAx>
        <c:axId val="103680640"/>
        <c:scaling>
          <c:orientation val="minMax"/>
        </c:scaling>
        <c:delete val="1"/>
        <c:axPos val="b"/>
        <c:numFmt formatCode="General" sourceLinked="1"/>
        <c:tickLblPos val="nextTo"/>
        <c:crossAx val="103679104"/>
        <c:crosses val="autoZero"/>
        <c:crossBetween val="between"/>
      </c:valAx>
    </c:plotArea>
    <c:legend>
      <c:legendPos val="b"/>
    </c:legend>
    <c:plotVisOnly val="1"/>
  </c:chart>
  <c:txPr>
    <a:bodyPr/>
    <a:lstStyle/>
    <a:p>
      <a:pPr>
        <a:defRPr sz="800"/>
      </a:pPr>
      <a:endParaRPr lang="ru-RU"/>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0.10167124971232396"/>
          <c:y val="1.080827027802029E-3"/>
          <c:w val="0.89832875028767611"/>
          <c:h val="0.72862562141797316"/>
        </c:manualLayout>
      </c:layout>
      <c:pie3DChart>
        <c:varyColors val="1"/>
        <c:ser>
          <c:idx val="0"/>
          <c:order val="0"/>
          <c:explosion val="25"/>
          <c:dLbls>
            <c:showVal val="1"/>
            <c:showLeaderLines val="1"/>
          </c:dLbls>
          <c:cat>
            <c:strRef>
              <c:f>жкх!$A$25:$A$28</c:f>
              <c:strCache>
                <c:ptCount val="4"/>
                <c:pt idx="0">
                  <c:v>Жилищное хозяйство</c:v>
                </c:pt>
                <c:pt idx="1">
                  <c:v>Коммунальное хозяйство </c:v>
                </c:pt>
                <c:pt idx="2">
                  <c:v>Благоустройство</c:v>
                </c:pt>
                <c:pt idx="3">
                  <c:v>Другие вопросы в области жилищно-коммунального хозяйства</c:v>
                </c:pt>
              </c:strCache>
            </c:strRef>
          </c:cat>
          <c:val>
            <c:numRef>
              <c:f>жкх!$E$25:$E$28</c:f>
              <c:numCache>
                <c:formatCode>0.0%</c:formatCode>
                <c:ptCount val="4"/>
                <c:pt idx="0">
                  <c:v>1.263939663026305E-3</c:v>
                </c:pt>
                <c:pt idx="1">
                  <c:v>0.48785995179500202</c:v>
                </c:pt>
                <c:pt idx="2">
                  <c:v>0.23134016814087854</c:v>
                </c:pt>
                <c:pt idx="3">
                  <c:v>0.27953594040109314</c:v>
                </c:pt>
              </c:numCache>
            </c:numRef>
          </c:val>
        </c:ser>
      </c:pie3DChart>
    </c:plotArea>
    <c:legend>
      <c:legendPos val="b"/>
    </c:legend>
    <c:plotVisOnly val="1"/>
  </c:chart>
  <c:externalData r:id="rId1"/>
</c:chartSpace>
</file>

<file path=ppt/diagrams/_rels/data3.xml.rels><?xml version="1.0" encoding="UTF-8" standalone="yes"?>
<Relationships xmlns="http://schemas.openxmlformats.org/package/2006/relationships"><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8DCC52-3AAE-4C5D-A7AC-CB38E3F528B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631C8907-197F-4D14-9EE1-21B17274B7D9}">
      <dgm:prSet phldrT="[Текст]">
        <dgm:style>
          <a:lnRef idx="0">
            <a:schemeClr val="accent6"/>
          </a:lnRef>
          <a:fillRef idx="3">
            <a:schemeClr val="accent6"/>
          </a:fillRef>
          <a:effectRef idx="3">
            <a:schemeClr val="accent6"/>
          </a:effectRef>
          <a:fontRef idx="minor">
            <a:schemeClr val="lt1"/>
          </a:fontRef>
        </dgm:style>
      </dgm:prSet>
      <dgm:spPr/>
      <dgm:t>
        <a:bodyPr/>
        <a:lstStyle/>
        <a:p>
          <a:r>
            <a:rPr lang="ru-RU" dirty="0" smtClean="0"/>
            <a:t>1</a:t>
          </a:r>
          <a:endParaRPr lang="ru-RU" dirty="0"/>
        </a:p>
      </dgm:t>
    </dgm:pt>
    <dgm:pt modelId="{B3EAF08A-1F57-4FC5-A733-CB3586DD6F01}" type="parTrans" cxnId="{FB84BC84-16CF-427A-B4B2-76D5529A4C7B}">
      <dgm:prSet/>
      <dgm:spPr/>
      <dgm:t>
        <a:bodyPr/>
        <a:lstStyle/>
        <a:p>
          <a:endParaRPr lang="ru-RU"/>
        </a:p>
      </dgm:t>
    </dgm:pt>
    <dgm:pt modelId="{2D27DF6F-515D-4F17-93A8-2D79F64CE6AA}" type="sibTrans" cxnId="{FB84BC84-16CF-427A-B4B2-76D5529A4C7B}">
      <dgm:prSet/>
      <dgm:spPr/>
      <dgm:t>
        <a:bodyPr/>
        <a:lstStyle/>
        <a:p>
          <a:endParaRPr lang="ru-RU"/>
        </a:p>
      </dgm:t>
    </dgm:pt>
    <dgm:pt modelId="{CA2692BE-B591-4E51-BCF1-662895C903F7}">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ru-RU" sz="1200" dirty="0" smtClean="0">
              <a:latin typeface="Times New Roman" pitchFamily="18" charset="0"/>
              <a:cs typeface="Times New Roman" pitchFamily="18" charset="0"/>
            </a:rPr>
            <a:t>Участие в публичных слушаниях проекта решения Совета депутатов Чемальского района о Бюджете МО «Чемальский район» на очередной финансовый год и плановый период</a:t>
          </a:r>
          <a:endParaRPr lang="ru-RU" sz="1200" dirty="0">
            <a:latin typeface="Times New Roman" pitchFamily="18" charset="0"/>
            <a:cs typeface="Times New Roman" pitchFamily="18" charset="0"/>
          </a:endParaRPr>
        </a:p>
      </dgm:t>
    </dgm:pt>
    <dgm:pt modelId="{7B230FDE-7548-4CEE-B46C-A9C6A52E06FB}" type="parTrans" cxnId="{0AC58B91-8EDE-4BC5-BCCF-A148AEEB5DCF}">
      <dgm:prSet/>
      <dgm:spPr/>
      <dgm:t>
        <a:bodyPr/>
        <a:lstStyle/>
        <a:p>
          <a:endParaRPr lang="ru-RU"/>
        </a:p>
      </dgm:t>
    </dgm:pt>
    <dgm:pt modelId="{D6AAF73B-EA6B-4D74-8C2A-45E621427225}" type="sibTrans" cxnId="{0AC58B91-8EDE-4BC5-BCCF-A148AEEB5DCF}">
      <dgm:prSet/>
      <dgm:spPr/>
      <dgm:t>
        <a:bodyPr/>
        <a:lstStyle/>
        <a:p>
          <a:endParaRPr lang="ru-RU"/>
        </a:p>
      </dgm:t>
    </dgm:pt>
    <dgm:pt modelId="{1626C56B-BFB6-4306-8939-948C3AC6E5A7}">
      <dgm:prSet phldrT="[Текст]">
        <dgm:style>
          <a:lnRef idx="0">
            <a:schemeClr val="accent6"/>
          </a:lnRef>
          <a:fillRef idx="3">
            <a:schemeClr val="accent6"/>
          </a:fillRef>
          <a:effectRef idx="3">
            <a:schemeClr val="accent6"/>
          </a:effectRef>
          <a:fontRef idx="minor">
            <a:schemeClr val="lt1"/>
          </a:fontRef>
        </dgm:style>
      </dgm:prSet>
      <dgm:spPr/>
      <dgm:t>
        <a:bodyPr/>
        <a:lstStyle/>
        <a:p>
          <a:r>
            <a:rPr lang="ru-RU" dirty="0" smtClean="0"/>
            <a:t>2</a:t>
          </a:r>
          <a:endParaRPr lang="ru-RU" dirty="0"/>
        </a:p>
      </dgm:t>
    </dgm:pt>
    <dgm:pt modelId="{0A6A40F3-2D84-4288-A072-EA6CAD482E7B}" type="parTrans" cxnId="{DC313FAE-41F5-40AA-B68D-45D1669A7613}">
      <dgm:prSet/>
      <dgm:spPr/>
      <dgm:t>
        <a:bodyPr/>
        <a:lstStyle/>
        <a:p>
          <a:endParaRPr lang="ru-RU"/>
        </a:p>
      </dgm:t>
    </dgm:pt>
    <dgm:pt modelId="{6E88E8BC-0F8B-4215-A725-4117E2D8458C}" type="sibTrans" cxnId="{DC313FAE-41F5-40AA-B68D-45D1669A7613}">
      <dgm:prSet/>
      <dgm:spPr/>
      <dgm:t>
        <a:bodyPr/>
        <a:lstStyle/>
        <a:p>
          <a:endParaRPr lang="ru-RU"/>
        </a:p>
      </dgm:t>
    </dgm:pt>
    <dgm:pt modelId="{36D69E07-FA44-41E6-B1F2-9D23B3BFFD02}">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ru-RU" sz="1200" dirty="0" smtClean="0">
              <a:latin typeface="Times New Roman" pitchFamily="18" charset="0"/>
              <a:cs typeface="Times New Roman" pitchFamily="18" charset="0"/>
            </a:rPr>
            <a:t>Участие в публичных слушаниях по проекту решения Совета депутатов Чемальского района по исполнению бюджета МО «Чемальский район»</a:t>
          </a:r>
          <a:endParaRPr lang="ru-RU" sz="1200" dirty="0">
            <a:latin typeface="Times New Roman" pitchFamily="18" charset="0"/>
            <a:cs typeface="Times New Roman" pitchFamily="18" charset="0"/>
          </a:endParaRPr>
        </a:p>
      </dgm:t>
    </dgm:pt>
    <dgm:pt modelId="{F5FE2144-F15D-4809-B546-90A135AD333B}" type="parTrans" cxnId="{16775D08-CFF0-44BC-B5B4-27743C7671BD}">
      <dgm:prSet/>
      <dgm:spPr/>
      <dgm:t>
        <a:bodyPr/>
        <a:lstStyle/>
        <a:p>
          <a:endParaRPr lang="ru-RU"/>
        </a:p>
      </dgm:t>
    </dgm:pt>
    <dgm:pt modelId="{59F18B69-89A1-426C-9B29-7928F1649D1F}" type="sibTrans" cxnId="{16775D08-CFF0-44BC-B5B4-27743C7671BD}">
      <dgm:prSet/>
      <dgm:spPr/>
      <dgm:t>
        <a:bodyPr/>
        <a:lstStyle/>
        <a:p>
          <a:endParaRPr lang="ru-RU"/>
        </a:p>
      </dgm:t>
    </dgm:pt>
    <dgm:pt modelId="{4AACAC10-78E8-4B5E-85C2-2BFC88BA2898}" type="pres">
      <dgm:prSet presAssocID="{208DCC52-3AAE-4C5D-A7AC-CB38E3F528B2}" presName="linearFlow" presStyleCnt="0">
        <dgm:presLayoutVars>
          <dgm:dir/>
          <dgm:animLvl val="lvl"/>
          <dgm:resizeHandles val="exact"/>
        </dgm:presLayoutVars>
      </dgm:prSet>
      <dgm:spPr/>
      <dgm:t>
        <a:bodyPr/>
        <a:lstStyle/>
        <a:p>
          <a:endParaRPr lang="ru-RU"/>
        </a:p>
      </dgm:t>
    </dgm:pt>
    <dgm:pt modelId="{A7BB388E-18E4-42AA-AC2A-140A6FEFA2C8}" type="pres">
      <dgm:prSet presAssocID="{631C8907-197F-4D14-9EE1-21B17274B7D9}" presName="composite" presStyleCnt="0"/>
      <dgm:spPr/>
    </dgm:pt>
    <dgm:pt modelId="{99B6F38E-CA37-446C-8E74-C6965757DA91}" type="pres">
      <dgm:prSet presAssocID="{631C8907-197F-4D14-9EE1-21B17274B7D9}" presName="parentText" presStyleLbl="alignNode1" presStyleIdx="0" presStyleCnt="2">
        <dgm:presLayoutVars>
          <dgm:chMax val="1"/>
          <dgm:bulletEnabled val="1"/>
        </dgm:presLayoutVars>
      </dgm:prSet>
      <dgm:spPr/>
      <dgm:t>
        <a:bodyPr/>
        <a:lstStyle/>
        <a:p>
          <a:endParaRPr lang="ru-RU"/>
        </a:p>
      </dgm:t>
    </dgm:pt>
    <dgm:pt modelId="{5B4D0FD1-418E-4287-912F-2B1E7B190E30}" type="pres">
      <dgm:prSet presAssocID="{631C8907-197F-4D14-9EE1-21B17274B7D9}" presName="descendantText" presStyleLbl="alignAcc1" presStyleIdx="0" presStyleCnt="2">
        <dgm:presLayoutVars>
          <dgm:bulletEnabled val="1"/>
        </dgm:presLayoutVars>
      </dgm:prSet>
      <dgm:spPr/>
      <dgm:t>
        <a:bodyPr/>
        <a:lstStyle/>
        <a:p>
          <a:endParaRPr lang="ru-RU"/>
        </a:p>
      </dgm:t>
    </dgm:pt>
    <dgm:pt modelId="{0B29459E-B6C5-4599-A58C-74201F88D300}" type="pres">
      <dgm:prSet presAssocID="{2D27DF6F-515D-4F17-93A8-2D79F64CE6AA}" presName="sp" presStyleCnt="0"/>
      <dgm:spPr/>
    </dgm:pt>
    <dgm:pt modelId="{FDF18F34-C230-4413-9A19-47B9A600A1A3}" type="pres">
      <dgm:prSet presAssocID="{1626C56B-BFB6-4306-8939-948C3AC6E5A7}" presName="composite" presStyleCnt="0"/>
      <dgm:spPr/>
    </dgm:pt>
    <dgm:pt modelId="{AB141771-0C2D-4F82-8F9A-67FA225A5491}" type="pres">
      <dgm:prSet presAssocID="{1626C56B-BFB6-4306-8939-948C3AC6E5A7}" presName="parentText" presStyleLbl="alignNode1" presStyleIdx="1" presStyleCnt="2">
        <dgm:presLayoutVars>
          <dgm:chMax val="1"/>
          <dgm:bulletEnabled val="1"/>
        </dgm:presLayoutVars>
      </dgm:prSet>
      <dgm:spPr/>
      <dgm:t>
        <a:bodyPr/>
        <a:lstStyle/>
        <a:p>
          <a:endParaRPr lang="ru-RU"/>
        </a:p>
      </dgm:t>
    </dgm:pt>
    <dgm:pt modelId="{67A15288-F944-4AE9-B488-E863B5E9EA90}" type="pres">
      <dgm:prSet presAssocID="{1626C56B-BFB6-4306-8939-948C3AC6E5A7}" presName="descendantText" presStyleLbl="alignAcc1" presStyleIdx="1" presStyleCnt="2">
        <dgm:presLayoutVars>
          <dgm:bulletEnabled val="1"/>
        </dgm:presLayoutVars>
      </dgm:prSet>
      <dgm:spPr/>
      <dgm:t>
        <a:bodyPr/>
        <a:lstStyle/>
        <a:p>
          <a:endParaRPr lang="ru-RU"/>
        </a:p>
      </dgm:t>
    </dgm:pt>
  </dgm:ptLst>
  <dgm:cxnLst>
    <dgm:cxn modelId="{D5C822EF-3764-4909-A4E8-D76B7F3B1C4D}" type="presOf" srcId="{CA2692BE-B591-4E51-BCF1-662895C903F7}" destId="{5B4D0FD1-418E-4287-912F-2B1E7B190E30}" srcOrd="0" destOrd="0" presId="urn:microsoft.com/office/officeart/2005/8/layout/chevron2"/>
    <dgm:cxn modelId="{DC313FAE-41F5-40AA-B68D-45D1669A7613}" srcId="{208DCC52-3AAE-4C5D-A7AC-CB38E3F528B2}" destId="{1626C56B-BFB6-4306-8939-948C3AC6E5A7}" srcOrd="1" destOrd="0" parTransId="{0A6A40F3-2D84-4288-A072-EA6CAD482E7B}" sibTransId="{6E88E8BC-0F8B-4215-A725-4117E2D8458C}"/>
    <dgm:cxn modelId="{4D3CD148-0DC6-4414-A97E-D768415D07E2}" type="presOf" srcId="{631C8907-197F-4D14-9EE1-21B17274B7D9}" destId="{99B6F38E-CA37-446C-8E74-C6965757DA91}" srcOrd="0" destOrd="0" presId="urn:microsoft.com/office/officeart/2005/8/layout/chevron2"/>
    <dgm:cxn modelId="{0AC58B91-8EDE-4BC5-BCCF-A148AEEB5DCF}" srcId="{631C8907-197F-4D14-9EE1-21B17274B7D9}" destId="{CA2692BE-B591-4E51-BCF1-662895C903F7}" srcOrd="0" destOrd="0" parTransId="{7B230FDE-7548-4CEE-B46C-A9C6A52E06FB}" sibTransId="{D6AAF73B-EA6B-4D74-8C2A-45E621427225}"/>
    <dgm:cxn modelId="{7DD4B7E0-48A8-44D9-B530-44AD1746651B}" type="presOf" srcId="{208DCC52-3AAE-4C5D-A7AC-CB38E3F528B2}" destId="{4AACAC10-78E8-4B5E-85C2-2BFC88BA2898}" srcOrd="0" destOrd="0" presId="urn:microsoft.com/office/officeart/2005/8/layout/chevron2"/>
    <dgm:cxn modelId="{FB84BC84-16CF-427A-B4B2-76D5529A4C7B}" srcId="{208DCC52-3AAE-4C5D-A7AC-CB38E3F528B2}" destId="{631C8907-197F-4D14-9EE1-21B17274B7D9}" srcOrd="0" destOrd="0" parTransId="{B3EAF08A-1F57-4FC5-A733-CB3586DD6F01}" sibTransId="{2D27DF6F-515D-4F17-93A8-2D79F64CE6AA}"/>
    <dgm:cxn modelId="{30334D8F-E0FE-4455-85F7-3A6B97E45D1E}" type="presOf" srcId="{36D69E07-FA44-41E6-B1F2-9D23B3BFFD02}" destId="{67A15288-F944-4AE9-B488-E863B5E9EA90}" srcOrd="0" destOrd="0" presId="urn:microsoft.com/office/officeart/2005/8/layout/chevron2"/>
    <dgm:cxn modelId="{B6785207-CFF7-4F9A-9356-7098530F0033}" type="presOf" srcId="{1626C56B-BFB6-4306-8939-948C3AC6E5A7}" destId="{AB141771-0C2D-4F82-8F9A-67FA225A5491}" srcOrd="0" destOrd="0" presId="urn:microsoft.com/office/officeart/2005/8/layout/chevron2"/>
    <dgm:cxn modelId="{16775D08-CFF0-44BC-B5B4-27743C7671BD}" srcId="{1626C56B-BFB6-4306-8939-948C3AC6E5A7}" destId="{36D69E07-FA44-41E6-B1F2-9D23B3BFFD02}" srcOrd="0" destOrd="0" parTransId="{F5FE2144-F15D-4809-B546-90A135AD333B}" sibTransId="{59F18B69-89A1-426C-9B29-7928F1649D1F}"/>
    <dgm:cxn modelId="{6C38E911-4E38-4EF6-ADDF-7EFF9DECB7BC}" type="presParOf" srcId="{4AACAC10-78E8-4B5E-85C2-2BFC88BA2898}" destId="{A7BB388E-18E4-42AA-AC2A-140A6FEFA2C8}" srcOrd="0" destOrd="0" presId="urn:microsoft.com/office/officeart/2005/8/layout/chevron2"/>
    <dgm:cxn modelId="{594ECFF3-2922-4CE9-BD65-CCBBAF00342F}" type="presParOf" srcId="{A7BB388E-18E4-42AA-AC2A-140A6FEFA2C8}" destId="{99B6F38E-CA37-446C-8E74-C6965757DA91}" srcOrd="0" destOrd="0" presId="urn:microsoft.com/office/officeart/2005/8/layout/chevron2"/>
    <dgm:cxn modelId="{71784E0B-76E5-4FB0-A22E-9BC39CC9A429}" type="presParOf" srcId="{A7BB388E-18E4-42AA-AC2A-140A6FEFA2C8}" destId="{5B4D0FD1-418E-4287-912F-2B1E7B190E30}" srcOrd="1" destOrd="0" presId="urn:microsoft.com/office/officeart/2005/8/layout/chevron2"/>
    <dgm:cxn modelId="{8BAFD808-A2CC-4119-AACB-BAE5DEBACFD6}" type="presParOf" srcId="{4AACAC10-78E8-4B5E-85C2-2BFC88BA2898}" destId="{0B29459E-B6C5-4599-A58C-74201F88D300}" srcOrd="1" destOrd="0" presId="urn:microsoft.com/office/officeart/2005/8/layout/chevron2"/>
    <dgm:cxn modelId="{FF0E6FD2-F59D-48E5-A414-8DE37E0C75EB}" type="presParOf" srcId="{4AACAC10-78E8-4B5E-85C2-2BFC88BA2898}" destId="{FDF18F34-C230-4413-9A19-47B9A600A1A3}" srcOrd="2" destOrd="0" presId="urn:microsoft.com/office/officeart/2005/8/layout/chevron2"/>
    <dgm:cxn modelId="{7C47FAFB-75ED-483E-891C-CE49C939A2EF}" type="presParOf" srcId="{FDF18F34-C230-4413-9A19-47B9A600A1A3}" destId="{AB141771-0C2D-4F82-8F9A-67FA225A5491}" srcOrd="0" destOrd="0" presId="urn:microsoft.com/office/officeart/2005/8/layout/chevron2"/>
    <dgm:cxn modelId="{92DA76F3-1F2D-4B9A-B36C-DCE13ACB5787}" type="presParOf" srcId="{FDF18F34-C230-4413-9A19-47B9A600A1A3}" destId="{67A15288-F944-4AE9-B488-E863B5E9EA90}" srcOrd="1" destOrd="0" presId="urn:microsoft.com/office/officeart/2005/8/layout/chevron2"/>
  </dgm:cxnLst>
  <dgm:bg/>
  <dgm:whole/>
</dgm:dataModel>
</file>

<file path=ppt/diagrams/data2.xml><?xml version="1.0" encoding="utf-8"?>
<dgm:dataModel xmlns:dgm="http://schemas.openxmlformats.org/drawingml/2006/diagram" xmlns:a="http://schemas.openxmlformats.org/drawingml/2006/main">
  <dgm:ptLst>
    <dgm:pt modelId="{98C5A979-7FB8-4EE1-A5BC-EFBD6AA2E4C0}" type="doc">
      <dgm:prSet loTypeId="urn:microsoft.com/office/officeart/2005/8/layout/list1" loCatId="list" qsTypeId="urn:microsoft.com/office/officeart/2005/8/quickstyle/3d5" qsCatId="3D" csTypeId="urn:microsoft.com/office/officeart/2005/8/colors/accent3_5" csCatId="accent3" phldr="1"/>
      <dgm:spPr/>
      <dgm:t>
        <a:bodyPr/>
        <a:lstStyle/>
        <a:p>
          <a:endParaRPr lang="ru-RU"/>
        </a:p>
      </dgm:t>
    </dgm:pt>
    <dgm:pt modelId="{277B6DB3-3226-4201-9051-2DD50B336208}">
      <dgm:prSet phldrT="[Текст]" custT="1"/>
      <dgm:spPr/>
      <dgm:t>
        <a:bodyPr/>
        <a:lstStyle/>
        <a:p>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Общие принципы бюджетного процесса</a:t>
          </a:r>
          <a:endParaRPr lang="ru-RU" sz="2400" b="1" dirty="0">
            <a:solidFill>
              <a:srgbClr val="002060"/>
            </a:solidFill>
            <a:effectLst>
              <a:outerShdw blurRad="38100" dist="38100" dir="2700000" algn="tl">
                <a:srgbClr val="000000">
                  <a:alpha val="43137"/>
                </a:srgbClr>
              </a:outerShdw>
            </a:effectLst>
            <a:latin typeface="+mn-lt"/>
            <a:cs typeface="Times New Roman" pitchFamily="18" charset="0"/>
          </a:endParaRPr>
        </a:p>
      </dgm:t>
    </dgm:pt>
    <dgm:pt modelId="{DB98C94F-7B6D-425C-9B6A-A265505E699B}" type="parTrans" cxnId="{B775DB09-2901-4D84-9790-72D8537ECC06}">
      <dgm:prSet/>
      <dgm:spPr/>
      <dgm:t>
        <a:bodyPr/>
        <a:lstStyle/>
        <a:p>
          <a:endParaRPr lang="ru-RU" sz="1100">
            <a:latin typeface="Times New Roman" pitchFamily="18" charset="0"/>
            <a:cs typeface="Times New Roman" pitchFamily="18" charset="0"/>
          </a:endParaRPr>
        </a:p>
      </dgm:t>
    </dgm:pt>
    <dgm:pt modelId="{6F476862-2CDA-430D-8AEB-FC4BC9FE1AC9}" type="sibTrans" cxnId="{B775DB09-2901-4D84-9790-72D8537ECC06}">
      <dgm:prSet/>
      <dgm:spPr/>
      <dgm:t>
        <a:bodyPr/>
        <a:lstStyle/>
        <a:p>
          <a:endParaRPr lang="ru-RU" sz="1100">
            <a:latin typeface="Times New Roman" pitchFamily="18" charset="0"/>
            <a:cs typeface="Times New Roman" pitchFamily="18" charset="0"/>
          </a:endParaRPr>
        </a:p>
      </dgm:t>
    </dgm:pt>
    <dgm:pt modelId="{527989CC-29CC-4DF8-9072-7160A8D5EDDE}">
      <dgm:prSet phldrT="[Текст]" custT="1"/>
      <dgm:spPr/>
      <dgm:t>
        <a:bodyPr/>
        <a:lstStyle/>
        <a:p>
          <a:r>
            <a:rPr lang="ru-RU" sz="1600" dirty="0" smtClean="0">
              <a:latin typeface="Times New Roman" pitchFamily="18" charset="0"/>
              <a:cs typeface="Times New Roman" pitchFamily="18" charset="0"/>
            </a:rPr>
            <a:t>Единство бюджетной системы Российской Федерации</a:t>
          </a:r>
          <a:endParaRPr lang="ru-RU" sz="1600" dirty="0">
            <a:latin typeface="Times New Roman" pitchFamily="18" charset="0"/>
            <a:cs typeface="Times New Roman" pitchFamily="18" charset="0"/>
          </a:endParaRPr>
        </a:p>
      </dgm:t>
    </dgm:pt>
    <dgm:pt modelId="{D12758A6-FDE6-444E-8764-74CB59070629}" type="parTrans" cxnId="{9B543390-B6D0-4356-9D32-CA14B60A7B08}">
      <dgm:prSet/>
      <dgm:spPr/>
      <dgm:t>
        <a:bodyPr/>
        <a:lstStyle/>
        <a:p>
          <a:endParaRPr lang="ru-RU" sz="1100">
            <a:latin typeface="Times New Roman" pitchFamily="18" charset="0"/>
            <a:cs typeface="Times New Roman" pitchFamily="18" charset="0"/>
          </a:endParaRPr>
        </a:p>
      </dgm:t>
    </dgm:pt>
    <dgm:pt modelId="{AC75E679-9F7F-4A2E-B072-315671C8CE6D}" type="sibTrans" cxnId="{9B543390-B6D0-4356-9D32-CA14B60A7B08}">
      <dgm:prSet/>
      <dgm:spPr/>
      <dgm:t>
        <a:bodyPr/>
        <a:lstStyle/>
        <a:p>
          <a:endParaRPr lang="ru-RU" sz="1100">
            <a:latin typeface="Times New Roman" pitchFamily="18" charset="0"/>
            <a:cs typeface="Times New Roman" pitchFamily="18" charset="0"/>
          </a:endParaRPr>
        </a:p>
      </dgm:t>
    </dgm:pt>
    <dgm:pt modelId="{66B48520-3BB3-4099-8C15-96F4F901A950}">
      <dgm:prSet phldrT="[Текст]" custT="1"/>
      <dgm:spPr/>
      <dgm:t>
        <a:bodyPr/>
        <a:lstStyle/>
        <a:p>
          <a:r>
            <a:rPr lang="ru-RU" sz="1600" dirty="0" smtClean="0">
              <a:latin typeface="Times New Roman" pitchFamily="18" charset="0"/>
              <a:cs typeface="Times New Roman" pitchFamily="18" charset="0"/>
            </a:rPr>
            <a:t>Адресность и целевой характер бюджетных средств</a:t>
          </a:r>
          <a:endParaRPr lang="ru-RU" sz="1600" dirty="0">
            <a:latin typeface="Times New Roman" pitchFamily="18" charset="0"/>
            <a:cs typeface="Times New Roman" pitchFamily="18" charset="0"/>
          </a:endParaRPr>
        </a:p>
      </dgm:t>
    </dgm:pt>
    <dgm:pt modelId="{E6D31FE3-8904-4054-9AA7-FC652FD140F0}" type="parTrans" cxnId="{90C76919-9A86-45C8-BFD2-24D19930214D}">
      <dgm:prSet/>
      <dgm:spPr/>
      <dgm:t>
        <a:bodyPr/>
        <a:lstStyle/>
        <a:p>
          <a:endParaRPr lang="ru-RU" sz="1100">
            <a:latin typeface="Times New Roman" pitchFamily="18" charset="0"/>
            <a:cs typeface="Times New Roman" pitchFamily="18" charset="0"/>
          </a:endParaRPr>
        </a:p>
      </dgm:t>
    </dgm:pt>
    <dgm:pt modelId="{50703ACE-1663-4FDB-B64E-19D41B61F13C}" type="sibTrans" cxnId="{90C76919-9A86-45C8-BFD2-24D19930214D}">
      <dgm:prSet/>
      <dgm:spPr/>
      <dgm:t>
        <a:bodyPr/>
        <a:lstStyle/>
        <a:p>
          <a:endParaRPr lang="ru-RU" sz="1100">
            <a:latin typeface="Times New Roman" pitchFamily="18" charset="0"/>
            <a:cs typeface="Times New Roman" pitchFamily="18" charset="0"/>
          </a:endParaRPr>
        </a:p>
      </dgm:t>
    </dgm:pt>
    <dgm:pt modelId="{1F0729EE-C708-4974-A489-994A364A490A}">
      <dgm:prSet phldrT="[Текст]" custT="1"/>
      <dgm:spPr/>
      <dgm:t>
        <a:bodyPr/>
        <a:lstStyle/>
        <a:p>
          <a:r>
            <a:rPr lang="ru-RU" sz="1600" dirty="0" smtClean="0">
              <a:latin typeface="Times New Roman" pitchFamily="18" charset="0"/>
              <a:cs typeface="Times New Roman" pitchFamily="18" charset="0"/>
            </a:rPr>
            <a:t>Эффективность и экономность использования бюджетных средств</a:t>
          </a:r>
          <a:endParaRPr lang="ru-RU" sz="1600" dirty="0">
            <a:latin typeface="Times New Roman" pitchFamily="18" charset="0"/>
            <a:cs typeface="Times New Roman" pitchFamily="18" charset="0"/>
          </a:endParaRPr>
        </a:p>
      </dgm:t>
    </dgm:pt>
    <dgm:pt modelId="{D30D68F1-AAF5-4DC4-9253-6BC0921DF40E}" type="parTrans" cxnId="{A9BAD2FB-D6F5-4A6E-8C93-D8206E15D79F}">
      <dgm:prSet/>
      <dgm:spPr/>
      <dgm:t>
        <a:bodyPr/>
        <a:lstStyle/>
        <a:p>
          <a:endParaRPr lang="ru-RU" sz="1100">
            <a:latin typeface="Times New Roman" pitchFamily="18" charset="0"/>
            <a:cs typeface="Times New Roman" pitchFamily="18" charset="0"/>
          </a:endParaRPr>
        </a:p>
      </dgm:t>
    </dgm:pt>
    <dgm:pt modelId="{293B4BC0-0DFC-4230-BE2D-AE32E572C4D6}" type="sibTrans" cxnId="{A9BAD2FB-D6F5-4A6E-8C93-D8206E15D79F}">
      <dgm:prSet/>
      <dgm:spPr/>
      <dgm:t>
        <a:bodyPr/>
        <a:lstStyle/>
        <a:p>
          <a:endParaRPr lang="ru-RU" sz="1100">
            <a:latin typeface="Times New Roman" pitchFamily="18" charset="0"/>
            <a:cs typeface="Times New Roman" pitchFamily="18" charset="0"/>
          </a:endParaRPr>
        </a:p>
      </dgm:t>
    </dgm:pt>
    <dgm:pt modelId="{92C50D7D-EAFA-4A47-A1C1-D39D98F9CEEE}">
      <dgm:prSet custT="1"/>
      <dgm:spPr/>
      <dgm:t>
        <a:bodyPr/>
        <a:lstStyle/>
        <a:p>
          <a:r>
            <a:rPr lang="ru-RU" sz="1600" dirty="0" smtClean="0">
              <a:latin typeface="Times New Roman" pitchFamily="18" charset="0"/>
              <a:cs typeface="Times New Roman" pitchFamily="18" charset="0"/>
            </a:rPr>
            <a:t>Полнота отражения доходов и расходов бюджетов</a:t>
          </a:r>
          <a:endParaRPr lang="ru-RU" sz="1600" dirty="0">
            <a:latin typeface="Times New Roman" pitchFamily="18" charset="0"/>
            <a:cs typeface="Times New Roman" pitchFamily="18" charset="0"/>
          </a:endParaRPr>
        </a:p>
      </dgm:t>
    </dgm:pt>
    <dgm:pt modelId="{C583AA1A-90D5-46CD-8B2E-52DF86E93C47}" type="parTrans" cxnId="{055BA56C-4795-4234-9525-DC8959456493}">
      <dgm:prSet/>
      <dgm:spPr/>
      <dgm:t>
        <a:bodyPr/>
        <a:lstStyle/>
        <a:p>
          <a:endParaRPr lang="ru-RU" sz="1100">
            <a:latin typeface="Times New Roman" pitchFamily="18" charset="0"/>
            <a:cs typeface="Times New Roman" pitchFamily="18" charset="0"/>
          </a:endParaRPr>
        </a:p>
      </dgm:t>
    </dgm:pt>
    <dgm:pt modelId="{557BCDDD-02DA-4F5E-B862-1031A47D75E7}" type="sibTrans" cxnId="{055BA56C-4795-4234-9525-DC8959456493}">
      <dgm:prSet/>
      <dgm:spPr/>
      <dgm:t>
        <a:bodyPr/>
        <a:lstStyle/>
        <a:p>
          <a:endParaRPr lang="ru-RU" sz="1100">
            <a:latin typeface="Times New Roman" pitchFamily="18" charset="0"/>
            <a:cs typeface="Times New Roman" pitchFamily="18" charset="0"/>
          </a:endParaRPr>
        </a:p>
      </dgm:t>
    </dgm:pt>
    <dgm:pt modelId="{780395F2-5D6E-411F-A4A8-FE28A442D5DA}">
      <dgm:prSet custT="1"/>
      <dgm:spPr/>
      <dgm:t>
        <a:bodyPr/>
        <a:lstStyle/>
        <a:p>
          <a:r>
            <a:rPr lang="ru-RU" sz="1600" dirty="0" smtClean="0">
              <a:latin typeface="Times New Roman" pitchFamily="18" charset="0"/>
              <a:cs typeface="Times New Roman" pitchFamily="18" charset="0"/>
            </a:rPr>
            <a:t>Разграничение доходов и расходов между уровнями бюджетной системы Российской Федерации</a:t>
          </a:r>
          <a:endParaRPr lang="ru-RU" sz="1600" dirty="0">
            <a:latin typeface="Times New Roman" pitchFamily="18" charset="0"/>
            <a:cs typeface="Times New Roman" pitchFamily="18" charset="0"/>
          </a:endParaRPr>
        </a:p>
      </dgm:t>
    </dgm:pt>
    <dgm:pt modelId="{09647844-9C08-42D4-A8A6-BC28A8885E98}" type="parTrans" cxnId="{7598488E-B35D-43BD-AA7B-5C4CD1406E55}">
      <dgm:prSet/>
      <dgm:spPr/>
      <dgm:t>
        <a:bodyPr/>
        <a:lstStyle/>
        <a:p>
          <a:endParaRPr lang="ru-RU" sz="1100"/>
        </a:p>
      </dgm:t>
    </dgm:pt>
    <dgm:pt modelId="{7F38A982-9BD2-42F4-9858-5B549E887699}" type="sibTrans" cxnId="{7598488E-B35D-43BD-AA7B-5C4CD1406E55}">
      <dgm:prSet/>
      <dgm:spPr/>
      <dgm:t>
        <a:bodyPr/>
        <a:lstStyle/>
        <a:p>
          <a:endParaRPr lang="ru-RU" sz="1100"/>
        </a:p>
      </dgm:t>
    </dgm:pt>
    <dgm:pt modelId="{13345117-0AC4-4582-9D78-2410C90F317A}">
      <dgm:prSet custT="1"/>
      <dgm:spPr/>
      <dgm:t>
        <a:bodyPr/>
        <a:lstStyle/>
        <a:p>
          <a:r>
            <a:rPr lang="ru-RU" sz="1600" dirty="0" smtClean="0">
              <a:latin typeface="Times New Roman" pitchFamily="18" charset="0"/>
              <a:cs typeface="Times New Roman" pitchFamily="18" charset="0"/>
            </a:rPr>
            <a:t>Общее (совокупное) покрытие расходов бюджетов</a:t>
          </a:r>
          <a:endParaRPr lang="ru-RU" sz="1600" dirty="0">
            <a:latin typeface="Times New Roman" pitchFamily="18" charset="0"/>
            <a:cs typeface="Times New Roman" pitchFamily="18" charset="0"/>
          </a:endParaRPr>
        </a:p>
      </dgm:t>
    </dgm:pt>
    <dgm:pt modelId="{50D618A4-F219-4070-B86F-F92B43D2F306}" type="parTrans" cxnId="{C5A1E71F-E048-4D22-BF4A-7A569159593C}">
      <dgm:prSet/>
      <dgm:spPr/>
      <dgm:t>
        <a:bodyPr/>
        <a:lstStyle/>
        <a:p>
          <a:endParaRPr lang="ru-RU" sz="1100"/>
        </a:p>
      </dgm:t>
    </dgm:pt>
    <dgm:pt modelId="{6062D7F3-9709-41DF-88C6-E178480E1F9F}" type="sibTrans" cxnId="{C5A1E71F-E048-4D22-BF4A-7A569159593C}">
      <dgm:prSet/>
      <dgm:spPr/>
      <dgm:t>
        <a:bodyPr/>
        <a:lstStyle/>
        <a:p>
          <a:endParaRPr lang="ru-RU" sz="1100"/>
        </a:p>
      </dgm:t>
    </dgm:pt>
    <dgm:pt modelId="{20011388-0945-49C3-BAB3-856017B28777}">
      <dgm:prSet custT="1"/>
      <dgm:spPr/>
      <dgm:t>
        <a:bodyPr/>
        <a:lstStyle/>
        <a:p>
          <a:r>
            <a:rPr lang="ru-RU" sz="1600" dirty="0" smtClean="0">
              <a:latin typeface="Times New Roman" pitchFamily="18" charset="0"/>
              <a:cs typeface="Times New Roman" pitchFamily="18" charset="0"/>
            </a:rPr>
            <a:t>Сбалансированность бюджета</a:t>
          </a:r>
          <a:endParaRPr lang="ru-RU" sz="1600" dirty="0">
            <a:latin typeface="Times New Roman" pitchFamily="18" charset="0"/>
            <a:cs typeface="Times New Roman" pitchFamily="18" charset="0"/>
          </a:endParaRPr>
        </a:p>
      </dgm:t>
    </dgm:pt>
    <dgm:pt modelId="{3F7E9563-5CDC-411A-90EA-7C47CF20391D}" type="parTrans" cxnId="{5E90DFB4-39E4-4EEE-8108-5FF7C1E9E23A}">
      <dgm:prSet/>
      <dgm:spPr/>
      <dgm:t>
        <a:bodyPr/>
        <a:lstStyle/>
        <a:p>
          <a:endParaRPr lang="ru-RU" sz="1100"/>
        </a:p>
      </dgm:t>
    </dgm:pt>
    <dgm:pt modelId="{EA3C300F-ECB0-4158-960A-CD7CC82A4203}" type="sibTrans" cxnId="{5E90DFB4-39E4-4EEE-8108-5FF7C1E9E23A}">
      <dgm:prSet/>
      <dgm:spPr/>
      <dgm:t>
        <a:bodyPr/>
        <a:lstStyle/>
        <a:p>
          <a:endParaRPr lang="ru-RU" sz="1100"/>
        </a:p>
      </dgm:t>
    </dgm:pt>
    <dgm:pt modelId="{0A247E90-BA0A-4C09-B5DD-CA06616EEFDF}">
      <dgm:prSet custT="1"/>
      <dgm:spPr/>
      <dgm:t>
        <a:bodyPr/>
        <a:lstStyle/>
        <a:p>
          <a:r>
            <a:rPr lang="ru-RU" sz="1600" dirty="0" smtClean="0">
              <a:latin typeface="Times New Roman" pitchFamily="18" charset="0"/>
              <a:cs typeface="Times New Roman" pitchFamily="18" charset="0"/>
            </a:rPr>
            <a:t>Гласность</a:t>
          </a:r>
          <a:endParaRPr lang="ru-RU" sz="1600" dirty="0">
            <a:latin typeface="Times New Roman" pitchFamily="18" charset="0"/>
            <a:cs typeface="Times New Roman" pitchFamily="18" charset="0"/>
          </a:endParaRPr>
        </a:p>
      </dgm:t>
    </dgm:pt>
    <dgm:pt modelId="{71ECFF07-D565-477E-90A8-884A000899C5}" type="parTrans" cxnId="{32D678C8-1BE2-4456-B648-393AE8147EB2}">
      <dgm:prSet/>
      <dgm:spPr/>
      <dgm:t>
        <a:bodyPr/>
        <a:lstStyle/>
        <a:p>
          <a:endParaRPr lang="ru-RU" sz="1100"/>
        </a:p>
      </dgm:t>
    </dgm:pt>
    <dgm:pt modelId="{CD2FDA3E-B79C-4D2A-8748-59A618003EB3}" type="sibTrans" cxnId="{32D678C8-1BE2-4456-B648-393AE8147EB2}">
      <dgm:prSet/>
      <dgm:spPr/>
      <dgm:t>
        <a:bodyPr/>
        <a:lstStyle/>
        <a:p>
          <a:endParaRPr lang="ru-RU" sz="1100"/>
        </a:p>
      </dgm:t>
    </dgm:pt>
    <dgm:pt modelId="{6BF1B1F2-F37E-48FE-AD69-06A6A1B6AF15}">
      <dgm:prSet custT="1"/>
      <dgm:spPr/>
      <dgm:t>
        <a:bodyPr/>
        <a:lstStyle/>
        <a:p>
          <a:r>
            <a:rPr lang="ru-RU" sz="1600" dirty="0" smtClean="0">
              <a:latin typeface="Times New Roman" pitchFamily="18" charset="0"/>
              <a:cs typeface="Times New Roman" pitchFamily="18" charset="0"/>
            </a:rPr>
            <a:t>Самостоятельность бюджетов</a:t>
          </a:r>
          <a:endParaRPr lang="ru-RU" sz="1600" dirty="0">
            <a:latin typeface="Times New Roman" pitchFamily="18" charset="0"/>
            <a:cs typeface="Times New Roman" pitchFamily="18" charset="0"/>
          </a:endParaRPr>
        </a:p>
      </dgm:t>
    </dgm:pt>
    <dgm:pt modelId="{4C90A2D1-8AB2-4EF6-B2DF-FBA811CCF218}" type="parTrans" cxnId="{44C9A286-CE58-44DE-94A4-76797C3BED3D}">
      <dgm:prSet/>
      <dgm:spPr/>
      <dgm:t>
        <a:bodyPr/>
        <a:lstStyle/>
        <a:p>
          <a:endParaRPr lang="ru-RU" sz="1100"/>
        </a:p>
      </dgm:t>
    </dgm:pt>
    <dgm:pt modelId="{D9CD8B0B-181A-4ADB-A83E-3B2893EF83C4}" type="sibTrans" cxnId="{44C9A286-CE58-44DE-94A4-76797C3BED3D}">
      <dgm:prSet/>
      <dgm:spPr/>
      <dgm:t>
        <a:bodyPr/>
        <a:lstStyle/>
        <a:p>
          <a:endParaRPr lang="ru-RU" sz="1100"/>
        </a:p>
      </dgm:t>
    </dgm:pt>
    <dgm:pt modelId="{43963287-1866-4F16-BB90-88F41C896518}">
      <dgm:prSet custT="1"/>
      <dgm:spPr/>
      <dgm:t>
        <a:bodyPr/>
        <a:lstStyle/>
        <a:p>
          <a:r>
            <a:rPr lang="ru-RU" sz="1600" dirty="0" smtClean="0">
              <a:latin typeface="Times New Roman" pitchFamily="18" charset="0"/>
              <a:cs typeface="Times New Roman" pitchFamily="18" charset="0"/>
            </a:rPr>
            <a:t>Достоверность бюджета</a:t>
          </a:r>
          <a:endParaRPr lang="ru-RU" sz="1600" dirty="0">
            <a:latin typeface="Times New Roman" pitchFamily="18" charset="0"/>
            <a:cs typeface="Times New Roman" pitchFamily="18" charset="0"/>
          </a:endParaRPr>
        </a:p>
      </dgm:t>
    </dgm:pt>
    <dgm:pt modelId="{60B8797F-CE6D-4A0E-B427-C9BFC5CE23AE}" type="parTrans" cxnId="{E1CDE127-4C66-445D-A16A-B2FEB6346E7F}">
      <dgm:prSet/>
      <dgm:spPr/>
      <dgm:t>
        <a:bodyPr/>
        <a:lstStyle/>
        <a:p>
          <a:endParaRPr lang="ru-RU" sz="1100"/>
        </a:p>
      </dgm:t>
    </dgm:pt>
    <dgm:pt modelId="{500423BF-48A4-40CE-B91F-6A991DFB32C4}" type="sibTrans" cxnId="{E1CDE127-4C66-445D-A16A-B2FEB6346E7F}">
      <dgm:prSet/>
      <dgm:spPr/>
      <dgm:t>
        <a:bodyPr/>
        <a:lstStyle/>
        <a:p>
          <a:endParaRPr lang="ru-RU" sz="1100"/>
        </a:p>
      </dgm:t>
    </dgm:pt>
    <dgm:pt modelId="{329B5C72-79A4-4344-B425-BAF989914351}" type="pres">
      <dgm:prSet presAssocID="{98C5A979-7FB8-4EE1-A5BC-EFBD6AA2E4C0}" presName="linear" presStyleCnt="0">
        <dgm:presLayoutVars>
          <dgm:dir/>
          <dgm:animLvl val="lvl"/>
          <dgm:resizeHandles val="exact"/>
        </dgm:presLayoutVars>
      </dgm:prSet>
      <dgm:spPr/>
      <dgm:t>
        <a:bodyPr/>
        <a:lstStyle/>
        <a:p>
          <a:endParaRPr lang="ru-RU"/>
        </a:p>
      </dgm:t>
    </dgm:pt>
    <dgm:pt modelId="{8A5458C4-A95D-447F-ABDC-1326602DD315}" type="pres">
      <dgm:prSet presAssocID="{277B6DB3-3226-4201-9051-2DD50B336208}" presName="parentLin" presStyleCnt="0"/>
      <dgm:spPr/>
    </dgm:pt>
    <dgm:pt modelId="{025C0A70-2A71-4012-AECC-3E98CC855FF0}" type="pres">
      <dgm:prSet presAssocID="{277B6DB3-3226-4201-9051-2DD50B336208}" presName="parentLeftMargin" presStyleLbl="node1" presStyleIdx="0" presStyleCnt="1"/>
      <dgm:spPr/>
      <dgm:t>
        <a:bodyPr/>
        <a:lstStyle/>
        <a:p>
          <a:endParaRPr lang="ru-RU"/>
        </a:p>
      </dgm:t>
    </dgm:pt>
    <dgm:pt modelId="{C23937C5-1671-4CA1-94CF-89BC3E2A5D10}" type="pres">
      <dgm:prSet presAssocID="{277B6DB3-3226-4201-9051-2DD50B336208}" presName="parentText" presStyleLbl="node1" presStyleIdx="0" presStyleCnt="1">
        <dgm:presLayoutVars>
          <dgm:chMax val="0"/>
          <dgm:bulletEnabled val="1"/>
        </dgm:presLayoutVars>
      </dgm:prSet>
      <dgm:spPr/>
      <dgm:t>
        <a:bodyPr/>
        <a:lstStyle/>
        <a:p>
          <a:endParaRPr lang="ru-RU"/>
        </a:p>
      </dgm:t>
    </dgm:pt>
    <dgm:pt modelId="{06334DC7-B539-40B1-AAE8-B4B308397F73}" type="pres">
      <dgm:prSet presAssocID="{277B6DB3-3226-4201-9051-2DD50B336208}" presName="negativeSpace" presStyleCnt="0"/>
      <dgm:spPr/>
    </dgm:pt>
    <dgm:pt modelId="{F1CD2FC5-4085-43C7-9C1E-15CF77849B07}" type="pres">
      <dgm:prSet presAssocID="{277B6DB3-3226-4201-9051-2DD50B336208}" presName="childText" presStyleLbl="conFgAcc1" presStyleIdx="0" presStyleCnt="1">
        <dgm:presLayoutVars>
          <dgm:bulletEnabled val="1"/>
        </dgm:presLayoutVars>
      </dgm:prSet>
      <dgm:spPr/>
      <dgm:t>
        <a:bodyPr/>
        <a:lstStyle/>
        <a:p>
          <a:endParaRPr lang="ru-RU"/>
        </a:p>
      </dgm:t>
    </dgm:pt>
  </dgm:ptLst>
  <dgm:cxnLst>
    <dgm:cxn modelId="{C3A5C499-E77E-4396-8BC8-AF6C3E1C4CE2}" type="presOf" srcId="{6BF1B1F2-F37E-48FE-AD69-06A6A1B6AF15}" destId="{F1CD2FC5-4085-43C7-9C1E-15CF77849B07}" srcOrd="0" destOrd="8" presId="urn:microsoft.com/office/officeart/2005/8/layout/list1"/>
    <dgm:cxn modelId="{EFF7EF81-0DFF-4252-B324-CF22F07A827D}" type="presOf" srcId="{20011388-0945-49C3-BAB3-856017B28777}" destId="{F1CD2FC5-4085-43C7-9C1E-15CF77849B07}" srcOrd="0" destOrd="6" presId="urn:microsoft.com/office/officeart/2005/8/layout/list1"/>
    <dgm:cxn modelId="{2BDD9D2D-9F1A-436C-96F4-2AE8B99EA28A}" type="presOf" srcId="{98C5A979-7FB8-4EE1-A5BC-EFBD6AA2E4C0}" destId="{329B5C72-79A4-4344-B425-BAF989914351}" srcOrd="0" destOrd="0" presId="urn:microsoft.com/office/officeart/2005/8/layout/list1"/>
    <dgm:cxn modelId="{08B443EC-DEB8-4743-B11C-205B53744586}" type="presOf" srcId="{527989CC-29CC-4DF8-9072-7160A8D5EDDE}" destId="{F1CD2FC5-4085-43C7-9C1E-15CF77849B07}" srcOrd="0" destOrd="0" presId="urn:microsoft.com/office/officeart/2005/8/layout/list1"/>
    <dgm:cxn modelId="{9B543390-B6D0-4356-9D32-CA14B60A7B08}" srcId="{277B6DB3-3226-4201-9051-2DD50B336208}" destId="{527989CC-29CC-4DF8-9072-7160A8D5EDDE}" srcOrd="0" destOrd="0" parTransId="{D12758A6-FDE6-444E-8764-74CB59070629}" sibTransId="{AC75E679-9F7F-4A2E-B072-315671C8CE6D}"/>
    <dgm:cxn modelId="{8EEEA4B6-FA72-4581-8443-D35A03B97021}" type="presOf" srcId="{277B6DB3-3226-4201-9051-2DD50B336208}" destId="{025C0A70-2A71-4012-AECC-3E98CC855FF0}" srcOrd="0" destOrd="0" presId="urn:microsoft.com/office/officeart/2005/8/layout/list1"/>
    <dgm:cxn modelId="{31CF3EFF-A633-4405-8F94-46544168A105}" type="presOf" srcId="{43963287-1866-4F16-BB90-88F41C896518}" destId="{F1CD2FC5-4085-43C7-9C1E-15CF77849B07}" srcOrd="0" destOrd="9" presId="urn:microsoft.com/office/officeart/2005/8/layout/list1"/>
    <dgm:cxn modelId="{7598488E-B35D-43BD-AA7B-5C4CD1406E55}" srcId="{277B6DB3-3226-4201-9051-2DD50B336208}" destId="{780395F2-5D6E-411F-A4A8-FE28A442D5DA}" srcOrd="4" destOrd="0" parTransId="{09647844-9C08-42D4-A8A6-BC28A8885E98}" sibTransId="{7F38A982-9BD2-42F4-9858-5B549E887699}"/>
    <dgm:cxn modelId="{13D74000-F090-4C1C-9302-01FD4FC0055A}" type="presOf" srcId="{92C50D7D-EAFA-4A47-A1C1-D39D98F9CEEE}" destId="{F1CD2FC5-4085-43C7-9C1E-15CF77849B07}" srcOrd="0" destOrd="3" presId="urn:microsoft.com/office/officeart/2005/8/layout/list1"/>
    <dgm:cxn modelId="{B775DB09-2901-4D84-9790-72D8537ECC06}" srcId="{98C5A979-7FB8-4EE1-A5BC-EFBD6AA2E4C0}" destId="{277B6DB3-3226-4201-9051-2DD50B336208}" srcOrd="0" destOrd="0" parTransId="{DB98C94F-7B6D-425C-9B6A-A265505E699B}" sibTransId="{6F476862-2CDA-430D-8AEB-FC4BC9FE1AC9}"/>
    <dgm:cxn modelId="{709AE0E4-9F72-4E0E-9E84-0F400216B808}" type="presOf" srcId="{1F0729EE-C708-4974-A489-994A364A490A}" destId="{F1CD2FC5-4085-43C7-9C1E-15CF77849B07}" srcOrd="0" destOrd="2" presId="urn:microsoft.com/office/officeart/2005/8/layout/list1"/>
    <dgm:cxn modelId="{44C9A286-CE58-44DE-94A4-76797C3BED3D}" srcId="{277B6DB3-3226-4201-9051-2DD50B336208}" destId="{6BF1B1F2-F37E-48FE-AD69-06A6A1B6AF15}" srcOrd="8" destOrd="0" parTransId="{4C90A2D1-8AB2-4EF6-B2DF-FBA811CCF218}" sibTransId="{D9CD8B0B-181A-4ADB-A83E-3B2893EF83C4}"/>
    <dgm:cxn modelId="{D322B08C-0956-4094-8841-48428C657C18}" type="presOf" srcId="{66B48520-3BB3-4099-8C15-96F4F901A950}" destId="{F1CD2FC5-4085-43C7-9C1E-15CF77849B07}" srcOrd="0" destOrd="1" presId="urn:microsoft.com/office/officeart/2005/8/layout/list1"/>
    <dgm:cxn modelId="{32D678C8-1BE2-4456-B648-393AE8147EB2}" srcId="{277B6DB3-3226-4201-9051-2DD50B336208}" destId="{0A247E90-BA0A-4C09-B5DD-CA06616EEFDF}" srcOrd="7" destOrd="0" parTransId="{71ECFF07-D565-477E-90A8-884A000899C5}" sibTransId="{CD2FDA3E-B79C-4D2A-8748-59A618003EB3}"/>
    <dgm:cxn modelId="{78814ED2-DD16-4D09-BE0D-5DBF88682238}" type="presOf" srcId="{0A247E90-BA0A-4C09-B5DD-CA06616EEFDF}" destId="{F1CD2FC5-4085-43C7-9C1E-15CF77849B07}" srcOrd="0" destOrd="7" presId="urn:microsoft.com/office/officeart/2005/8/layout/list1"/>
    <dgm:cxn modelId="{E1CDE127-4C66-445D-A16A-B2FEB6346E7F}" srcId="{277B6DB3-3226-4201-9051-2DD50B336208}" destId="{43963287-1866-4F16-BB90-88F41C896518}" srcOrd="9" destOrd="0" parTransId="{60B8797F-CE6D-4A0E-B427-C9BFC5CE23AE}" sibTransId="{500423BF-48A4-40CE-B91F-6A991DFB32C4}"/>
    <dgm:cxn modelId="{C5A1E71F-E048-4D22-BF4A-7A569159593C}" srcId="{277B6DB3-3226-4201-9051-2DD50B336208}" destId="{13345117-0AC4-4582-9D78-2410C90F317A}" srcOrd="5" destOrd="0" parTransId="{50D618A4-F219-4070-B86F-F92B43D2F306}" sibTransId="{6062D7F3-9709-41DF-88C6-E178480E1F9F}"/>
    <dgm:cxn modelId="{5E90DFB4-39E4-4EEE-8108-5FF7C1E9E23A}" srcId="{277B6DB3-3226-4201-9051-2DD50B336208}" destId="{20011388-0945-49C3-BAB3-856017B28777}" srcOrd="6" destOrd="0" parTransId="{3F7E9563-5CDC-411A-90EA-7C47CF20391D}" sibTransId="{EA3C300F-ECB0-4158-960A-CD7CC82A4203}"/>
    <dgm:cxn modelId="{FAC67CA5-327C-4452-9881-815C6D7CA4C9}" type="presOf" srcId="{277B6DB3-3226-4201-9051-2DD50B336208}" destId="{C23937C5-1671-4CA1-94CF-89BC3E2A5D10}" srcOrd="1" destOrd="0" presId="urn:microsoft.com/office/officeart/2005/8/layout/list1"/>
    <dgm:cxn modelId="{055BA56C-4795-4234-9525-DC8959456493}" srcId="{277B6DB3-3226-4201-9051-2DD50B336208}" destId="{92C50D7D-EAFA-4A47-A1C1-D39D98F9CEEE}" srcOrd="3" destOrd="0" parTransId="{C583AA1A-90D5-46CD-8B2E-52DF86E93C47}" sibTransId="{557BCDDD-02DA-4F5E-B862-1031A47D75E7}"/>
    <dgm:cxn modelId="{90C76919-9A86-45C8-BFD2-24D19930214D}" srcId="{277B6DB3-3226-4201-9051-2DD50B336208}" destId="{66B48520-3BB3-4099-8C15-96F4F901A950}" srcOrd="1" destOrd="0" parTransId="{E6D31FE3-8904-4054-9AA7-FC652FD140F0}" sibTransId="{50703ACE-1663-4FDB-B64E-19D41B61F13C}"/>
    <dgm:cxn modelId="{FEF93233-D7B1-4D52-BD97-81105FBEB143}" type="presOf" srcId="{780395F2-5D6E-411F-A4A8-FE28A442D5DA}" destId="{F1CD2FC5-4085-43C7-9C1E-15CF77849B07}" srcOrd="0" destOrd="4" presId="urn:microsoft.com/office/officeart/2005/8/layout/list1"/>
    <dgm:cxn modelId="{A9BAD2FB-D6F5-4A6E-8C93-D8206E15D79F}" srcId="{277B6DB3-3226-4201-9051-2DD50B336208}" destId="{1F0729EE-C708-4974-A489-994A364A490A}" srcOrd="2" destOrd="0" parTransId="{D30D68F1-AAF5-4DC4-9253-6BC0921DF40E}" sibTransId="{293B4BC0-0DFC-4230-BE2D-AE32E572C4D6}"/>
    <dgm:cxn modelId="{ADC0A4AB-898E-4637-B1E3-A4D78C273F76}" type="presOf" srcId="{13345117-0AC4-4582-9D78-2410C90F317A}" destId="{F1CD2FC5-4085-43C7-9C1E-15CF77849B07}" srcOrd="0" destOrd="5" presId="urn:microsoft.com/office/officeart/2005/8/layout/list1"/>
    <dgm:cxn modelId="{372A2A6F-AAEB-46DC-93D1-FCD5B6A528E7}" type="presParOf" srcId="{329B5C72-79A4-4344-B425-BAF989914351}" destId="{8A5458C4-A95D-447F-ABDC-1326602DD315}" srcOrd="0" destOrd="0" presId="urn:microsoft.com/office/officeart/2005/8/layout/list1"/>
    <dgm:cxn modelId="{6D6F14CF-6E79-4500-ACB4-084672C23D84}" type="presParOf" srcId="{8A5458C4-A95D-447F-ABDC-1326602DD315}" destId="{025C0A70-2A71-4012-AECC-3E98CC855FF0}" srcOrd="0" destOrd="0" presId="urn:microsoft.com/office/officeart/2005/8/layout/list1"/>
    <dgm:cxn modelId="{287BDE81-D0D6-4D14-A155-2ED0E19A16F0}" type="presParOf" srcId="{8A5458C4-A95D-447F-ABDC-1326602DD315}" destId="{C23937C5-1671-4CA1-94CF-89BC3E2A5D10}" srcOrd="1" destOrd="0" presId="urn:microsoft.com/office/officeart/2005/8/layout/list1"/>
    <dgm:cxn modelId="{A3C15730-AAAF-4530-84FD-F1B6645FD976}" type="presParOf" srcId="{329B5C72-79A4-4344-B425-BAF989914351}" destId="{06334DC7-B539-40B1-AAE8-B4B308397F73}" srcOrd="1" destOrd="0" presId="urn:microsoft.com/office/officeart/2005/8/layout/list1"/>
    <dgm:cxn modelId="{E36ED1F6-60B4-4920-B1EF-D110BB3416B9}" type="presParOf" srcId="{329B5C72-79A4-4344-B425-BAF989914351}" destId="{F1CD2FC5-4085-43C7-9C1E-15CF77849B07}" srcOrd="2" destOrd="0" presId="urn:microsoft.com/office/officeart/2005/8/layout/list1"/>
  </dgm:cxnLst>
  <dgm:bg/>
  <dgm:whole/>
</dgm:dataModel>
</file>

<file path=ppt/diagrams/data3.xml><?xml version="1.0" encoding="utf-8"?>
<dgm:dataModel xmlns:dgm="http://schemas.openxmlformats.org/drawingml/2006/diagram" xmlns:a="http://schemas.openxmlformats.org/drawingml/2006/main">
  <dgm:ptLst>
    <dgm:pt modelId="{C32C474F-350E-4CCC-AAD7-2FD4E9D42A07}"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ru-RU"/>
        </a:p>
      </dgm:t>
    </dgm:pt>
    <dgm:pt modelId="{EC385D21-C95C-4CCC-AC51-D8CD6EA5A20C}">
      <dgm:prSet custT="1"/>
      <dgm:spPr>
        <a:solidFill>
          <a:srgbClr val="FFC000"/>
        </a:solidFill>
      </dgm:spPr>
      <dgm:t>
        <a:bodyPr/>
        <a:lstStyle/>
        <a:p>
          <a:r>
            <a:rPr lang="ru-RU" sz="1200" dirty="0">
              <a:solidFill>
                <a:srgbClr val="7030A0"/>
              </a:solidFill>
              <a:latin typeface="Times New Roman" pitchFamily="18" charset="0"/>
              <a:ea typeface="Chemal" pitchFamily="50" charset="0"/>
              <a:cs typeface="Times New Roman" pitchFamily="18" charset="0"/>
            </a:rPr>
            <a:t>Система управления бюджетными расходами, увязанная с формированием муниципальных программ</a:t>
          </a:r>
        </a:p>
      </dgm:t>
    </dgm:pt>
    <dgm:pt modelId="{DD797498-1365-4FDA-86A7-61ADB313485B}" type="parTrans" cxnId="{FE811FCF-B7D6-45E8-A785-0A0A0B6E5EB6}">
      <dgm:prSet>
        <dgm:style>
          <a:lnRef idx="1">
            <a:schemeClr val="accent2"/>
          </a:lnRef>
          <a:fillRef idx="0">
            <a:schemeClr val="accent2"/>
          </a:fillRef>
          <a:effectRef idx="0">
            <a:schemeClr val="accent2"/>
          </a:effectRef>
          <a:fontRef idx="minor">
            <a:schemeClr val="tx1"/>
          </a:fontRef>
        </dgm:style>
      </dgm:prSet>
      <dgm:spPr/>
      <dgm:t>
        <a:bodyPr/>
        <a:lstStyle/>
        <a:p>
          <a:endParaRPr lang="ru-RU" sz="1200" dirty="0">
            <a:latin typeface="Times New Roman" pitchFamily="18" charset="0"/>
            <a:cs typeface="Times New Roman" pitchFamily="18" charset="0"/>
          </a:endParaRPr>
        </a:p>
      </dgm:t>
    </dgm:pt>
    <dgm:pt modelId="{51B3764A-01BC-4FC6-AC04-A96549F37B9A}" type="sibTrans" cxnId="{FE811FCF-B7D6-45E8-A785-0A0A0B6E5EB6}">
      <dgm:prSet/>
      <dgm:spPr/>
      <dgm:t>
        <a:bodyPr/>
        <a:lstStyle/>
        <a:p>
          <a:endParaRPr lang="ru-RU" sz="1200">
            <a:latin typeface="Times New Roman" pitchFamily="18" charset="0"/>
            <a:cs typeface="Times New Roman" pitchFamily="18" charset="0"/>
          </a:endParaRPr>
        </a:p>
      </dgm:t>
    </dgm:pt>
    <dgm:pt modelId="{26560B42-11E3-42E6-9874-00287A4C800B}">
      <dgm:prSet custT="1"/>
      <dgm:spPr>
        <a:solidFill>
          <a:srgbClr val="00B0F0"/>
        </a:solidFill>
      </dgm:spPr>
      <dgm:t>
        <a:bodyPr/>
        <a:lstStyle/>
        <a:p>
          <a:r>
            <a:rPr lang="ru-RU" sz="1200" dirty="0">
              <a:solidFill>
                <a:srgbClr val="7030A0"/>
              </a:solidFill>
              <a:latin typeface="Times New Roman" pitchFamily="18" charset="0"/>
              <a:ea typeface="Chemal" pitchFamily="50" charset="0"/>
              <a:cs typeface="Times New Roman" pitchFamily="18" charset="0"/>
            </a:rPr>
            <a:t>Повышение эффективности использования бюджетных средств</a:t>
          </a:r>
        </a:p>
      </dgm:t>
    </dgm:pt>
    <dgm:pt modelId="{55593EE7-1270-4733-B448-5E1E12362E9E}" type="parTrans" cxnId="{E309D3A2-5778-4C47-912C-FE3035FC3178}">
      <dgm:prSet>
        <dgm:style>
          <a:lnRef idx="1">
            <a:schemeClr val="accent2"/>
          </a:lnRef>
          <a:fillRef idx="0">
            <a:schemeClr val="accent2"/>
          </a:fillRef>
          <a:effectRef idx="0">
            <a:schemeClr val="accent2"/>
          </a:effectRef>
          <a:fontRef idx="minor">
            <a:schemeClr val="tx1"/>
          </a:fontRef>
        </dgm:style>
      </dgm:prSet>
      <dgm:spPr/>
      <dgm:t>
        <a:bodyPr/>
        <a:lstStyle/>
        <a:p>
          <a:endParaRPr lang="ru-RU" sz="1200" dirty="0">
            <a:latin typeface="Times New Roman" pitchFamily="18" charset="0"/>
            <a:cs typeface="Times New Roman" pitchFamily="18" charset="0"/>
          </a:endParaRPr>
        </a:p>
      </dgm:t>
    </dgm:pt>
    <dgm:pt modelId="{1458F098-B6CD-4E9A-AE71-DCA18C704E80}" type="sibTrans" cxnId="{E309D3A2-5778-4C47-912C-FE3035FC3178}">
      <dgm:prSet/>
      <dgm:spPr/>
      <dgm:t>
        <a:bodyPr/>
        <a:lstStyle/>
        <a:p>
          <a:endParaRPr lang="ru-RU" sz="1200">
            <a:latin typeface="Times New Roman" pitchFamily="18" charset="0"/>
            <a:cs typeface="Times New Roman" pitchFamily="18" charset="0"/>
          </a:endParaRPr>
        </a:p>
      </dgm:t>
    </dgm:pt>
    <dgm:pt modelId="{E7C31352-1250-4DED-814A-5A1604630A8E}">
      <dgm:prSet custT="1"/>
      <dgm:spPr>
        <a:solidFill>
          <a:srgbClr val="E98871"/>
        </a:solidFill>
      </dgm:spPr>
      <dgm:t>
        <a:bodyPr/>
        <a:lstStyle/>
        <a:p>
          <a:r>
            <a:rPr lang="ru-RU" sz="1200" dirty="0">
              <a:solidFill>
                <a:srgbClr val="7030A0"/>
              </a:solidFill>
              <a:latin typeface="Times New Roman" pitchFamily="18" charset="0"/>
              <a:ea typeface="Chemal" pitchFamily="50" charset="0"/>
              <a:cs typeface="Times New Roman" pitchFamily="18" charset="0"/>
            </a:rPr>
            <a:t>Обеспечение открытости и прозрачности бюджетного процесса</a:t>
          </a:r>
        </a:p>
      </dgm:t>
    </dgm:pt>
    <dgm:pt modelId="{99B46877-07EC-4A13-8172-E367138C2FA2}" type="parTrans" cxnId="{EA7CED63-9CEB-4F2F-91E6-99532E5E012B}">
      <dgm:prSet>
        <dgm:style>
          <a:lnRef idx="1">
            <a:schemeClr val="accent2"/>
          </a:lnRef>
          <a:fillRef idx="0">
            <a:schemeClr val="accent2"/>
          </a:fillRef>
          <a:effectRef idx="0">
            <a:schemeClr val="accent2"/>
          </a:effectRef>
          <a:fontRef idx="minor">
            <a:schemeClr val="tx1"/>
          </a:fontRef>
        </dgm:style>
      </dgm:prSet>
      <dgm:spPr/>
      <dgm:t>
        <a:bodyPr/>
        <a:lstStyle/>
        <a:p>
          <a:endParaRPr lang="ru-RU" sz="1200" dirty="0">
            <a:latin typeface="Times New Roman" pitchFamily="18" charset="0"/>
            <a:cs typeface="Times New Roman" pitchFamily="18" charset="0"/>
          </a:endParaRPr>
        </a:p>
      </dgm:t>
    </dgm:pt>
    <dgm:pt modelId="{C7FAE083-EF8F-4267-9B85-F2D5140E310E}" type="sibTrans" cxnId="{EA7CED63-9CEB-4F2F-91E6-99532E5E012B}">
      <dgm:prSet/>
      <dgm:spPr/>
      <dgm:t>
        <a:bodyPr/>
        <a:lstStyle/>
        <a:p>
          <a:endParaRPr lang="ru-RU" sz="1200">
            <a:latin typeface="Times New Roman" pitchFamily="18" charset="0"/>
            <a:cs typeface="Times New Roman" pitchFamily="18" charset="0"/>
          </a:endParaRPr>
        </a:p>
      </dgm:t>
    </dgm:pt>
    <dgm:pt modelId="{223D0B35-42D2-4F0F-BFCD-A636E1D7C73F}">
      <dgm:prSet custT="1"/>
      <dgm:spPr>
        <a:solidFill>
          <a:srgbClr val="FFBC9B"/>
        </a:solidFill>
      </dgm:spPr>
      <dgm:t>
        <a:bodyPr/>
        <a:lstStyle/>
        <a:p>
          <a:r>
            <a:rPr lang="ru-RU" sz="1200" dirty="0">
              <a:solidFill>
                <a:srgbClr val="7030A0"/>
              </a:solidFill>
              <a:latin typeface="Times New Roman" pitchFamily="18" charset="0"/>
              <a:ea typeface="Chemal" pitchFamily="50" charset="0"/>
              <a:cs typeface="Times New Roman" pitchFamily="18" charset="0"/>
            </a:rPr>
            <a:t>Проведение эффективного управления муниципальным долгом</a:t>
          </a:r>
        </a:p>
      </dgm:t>
    </dgm:pt>
    <dgm:pt modelId="{17DB2F02-0E7A-4254-9F68-629D3FE32DF2}" type="parTrans" cxnId="{C8416708-A70E-4E14-9C50-8FB33007BF62}">
      <dgm:prSet>
        <dgm:style>
          <a:lnRef idx="1">
            <a:schemeClr val="accent2"/>
          </a:lnRef>
          <a:fillRef idx="0">
            <a:schemeClr val="accent2"/>
          </a:fillRef>
          <a:effectRef idx="0">
            <a:schemeClr val="accent2"/>
          </a:effectRef>
          <a:fontRef idx="minor">
            <a:schemeClr val="tx1"/>
          </a:fontRef>
        </dgm:style>
      </dgm:prSet>
      <dgm:spPr/>
      <dgm:t>
        <a:bodyPr/>
        <a:lstStyle/>
        <a:p>
          <a:endParaRPr lang="ru-RU" sz="1200" dirty="0">
            <a:latin typeface="Times New Roman" pitchFamily="18" charset="0"/>
            <a:cs typeface="Times New Roman" pitchFamily="18" charset="0"/>
          </a:endParaRPr>
        </a:p>
      </dgm:t>
    </dgm:pt>
    <dgm:pt modelId="{A2932753-EAC8-4E2D-A594-9EA218B0B1DA}" type="sibTrans" cxnId="{C8416708-A70E-4E14-9C50-8FB33007BF62}">
      <dgm:prSet/>
      <dgm:spPr/>
      <dgm:t>
        <a:bodyPr/>
        <a:lstStyle/>
        <a:p>
          <a:endParaRPr lang="ru-RU" sz="1200">
            <a:latin typeface="Times New Roman" pitchFamily="18" charset="0"/>
            <a:cs typeface="Times New Roman" pitchFamily="18" charset="0"/>
          </a:endParaRPr>
        </a:p>
      </dgm:t>
    </dgm:pt>
    <dgm:pt modelId="{505AA40E-2A26-4C14-8906-91586F039A94}">
      <dgm:prSet custT="1"/>
      <dgm:spPr>
        <a:solidFill>
          <a:srgbClr val="FFFF00"/>
        </a:solidFill>
      </dgm:spPr>
      <dgm:t>
        <a:bodyPr/>
        <a:lstStyle/>
        <a:p>
          <a:r>
            <a:rPr lang="ru-RU" sz="1200" dirty="0">
              <a:solidFill>
                <a:srgbClr val="7030A0"/>
              </a:solidFill>
              <a:latin typeface="Times New Roman" pitchFamily="18" charset="0"/>
              <a:ea typeface="Chemal" pitchFamily="50" charset="0"/>
              <a:cs typeface="Times New Roman" pitchFamily="18" charset="0"/>
            </a:rPr>
            <a:t>Стимулирование инвестиционной активности в рамках реализации индивидуальной программы</a:t>
          </a:r>
        </a:p>
      </dgm:t>
    </dgm:pt>
    <dgm:pt modelId="{E0122F2A-B59F-49F3-BDEB-7E276062F9AD}" type="parTrans" cxnId="{EA582EBF-9CD4-49DA-9514-66589DAB9A41}">
      <dgm:prSet>
        <dgm:style>
          <a:lnRef idx="1">
            <a:schemeClr val="accent2"/>
          </a:lnRef>
          <a:fillRef idx="0">
            <a:schemeClr val="accent2"/>
          </a:fillRef>
          <a:effectRef idx="0">
            <a:schemeClr val="accent2"/>
          </a:effectRef>
          <a:fontRef idx="minor">
            <a:schemeClr val="tx1"/>
          </a:fontRef>
        </dgm:style>
      </dgm:prSet>
      <dgm:spPr/>
      <dgm:t>
        <a:bodyPr/>
        <a:lstStyle/>
        <a:p>
          <a:endParaRPr lang="ru-RU" sz="1200" dirty="0">
            <a:latin typeface="Times New Roman" pitchFamily="18" charset="0"/>
            <a:cs typeface="Times New Roman" pitchFamily="18" charset="0"/>
          </a:endParaRPr>
        </a:p>
      </dgm:t>
    </dgm:pt>
    <dgm:pt modelId="{3F521AA0-8E9C-44A9-8A3A-F5BA9866FBBE}" type="sibTrans" cxnId="{EA582EBF-9CD4-49DA-9514-66589DAB9A41}">
      <dgm:prSet/>
      <dgm:spPr/>
      <dgm:t>
        <a:bodyPr/>
        <a:lstStyle/>
        <a:p>
          <a:endParaRPr lang="ru-RU" sz="1200">
            <a:latin typeface="Times New Roman" pitchFamily="18" charset="0"/>
            <a:cs typeface="Times New Roman" pitchFamily="18" charset="0"/>
          </a:endParaRPr>
        </a:p>
      </dgm:t>
    </dgm:pt>
    <dgm:pt modelId="{06CD33E3-97C5-4C8F-8A5D-D8F520C1093A}">
      <dgm:prSet custT="1"/>
      <dgm:spPr>
        <a:solidFill>
          <a:srgbClr val="E7C4F4"/>
        </a:solidFill>
      </dgm:spPr>
      <dgm:t>
        <a:bodyPr/>
        <a:lstStyle/>
        <a:p>
          <a:r>
            <a:rPr lang="ru-RU" sz="1200" dirty="0">
              <a:solidFill>
                <a:srgbClr val="7030A0"/>
              </a:solidFill>
              <a:latin typeface="Times New Roman" pitchFamily="18" charset="0"/>
              <a:ea typeface="Chemal" pitchFamily="50" charset="0"/>
              <a:cs typeface="Times New Roman" pitchFamily="18" charset="0"/>
            </a:rPr>
            <a:t>Содействие сохранению сбалансированности бюджетов сельских поселений</a:t>
          </a:r>
        </a:p>
      </dgm:t>
    </dgm:pt>
    <dgm:pt modelId="{225ED17D-6763-4066-8476-E52235E6A9BB}" type="parTrans" cxnId="{4F260443-6439-430B-8ED7-B362A8F8CE01}">
      <dgm:prSet>
        <dgm:style>
          <a:lnRef idx="1">
            <a:schemeClr val="accent2"/>
          </a:lnRef>
          <a:fillRef idx="0">
            <a:schemeClr val="accent2"/>
          </a:fillRef>
          <a:effectRef idx="0">
            <a:schemeClr val="accent2"/>
          </a:effectRef>
          <a:fontRef idx="minor">
            <a:schemeClr val="tx1"/>
          </a:fontRef>
        </dgm:style>
      </dgm:prSet>
      <dgm:spPr/>
      <dgm:t>
        <a:bodyPr/>
        <a:lstStyle/>
        <a:p>
          <a:endParaRPr lang="ru-RU" sz="1200" dirty="0">
            <a:latin typeface="Times New Roman" pitchFamily="18" charset="0"/>
            <a:cs typeface="Times New Roman" pitchFamily="18" charset="0"/>
          </a:endParaRPr>
        </a:p>
      </dgm:t>
    </dgm:pt>
    <dgm:pt modelId="{B3DE397E-A987-45A0-AA3A-F7547C5E6B6D}" type="sibTrans" cxnId="{4F260443-6439-430B-8ED7-B362A8F8CE01}">
      <dgm:prSet/>
      <dgm:spPr/>
      <dgm:t>
        <a:bodyPr/>
        <a:lstStyle/>
        <a:p>
          <a:endParaRPr lang="ru-RU" sz="1200">
            <a:latin typeface="Times New Roman" pitchFamily="18" charset="0"/>
            <a:cs typeface="Times New Roman" pitchFamily="18" charset="0"/>
          </a:endParaRPr>
        </a:p>
      </dgm:t>
    </dgm:pt>
    <dgm:pt modelId="{C060BF33-5216-49D6-8CA7-DAF6BA2450BE}" type="pres">
      <dgm:prSet presAssocID="{C32C474F-350E-4CCC-AAD7-2FD4E9D42A07}" presName="composite" presStyleCnt="0">
        <dgm:presLayoutVars>
          <dgm:chMax val="5"/>
          <dgm:dir/>
          <dgm:animLvl val="ctr"/>
          <dgm:resizeHandles val="exact"/>
        </dgm:presLayoutVars>
      </dgm:prSet>
      <dgm:spPr/>
      <dgm:t>
        <a:bodyPr/>
        <a:lstStyle/>
        <a:p>
          <a:endParaRPr lang="ru-RU"/>
        </a:p>
      </dgm:t>
    </dgm:pt>
    <dgm:pt modelId="{39E4355D-BDCD-4512-9954-96230D1E88E5}" type="pres">
      <dgm:prSet presAssocID="{C32C474F-350E-4CCC-AAD7-2FD4E9D42A07}" presName="cycle" presStyleCnt="0"/>
      <dgm:spPr/>
    </dgm:pt>
    <dgm:pt modelId="{00CC1433-A9E6-43B1-B894-2CE98DC041B3}" type="pres">
      <dgm:prSet presAssocID="{C32C474F-350E-4CCC-AAD7-2FD4E9D42A07}" presName="centerShape" presStyleCnt="0"/>
      <dgm:spPr/>
    </dgm:pt>
    <dgm:pt modelId="{E19D8083-0E6F-44EE-887F-D1A382C320C8}" type="pres">
      <dgm:prSet presAssocID="{C32C474F-350E-4CCC-AAD7-2FD4E9D42A07}" presName="connSite" presStyleLbl="node1" presStyleIdx="0" presStyleCnt="7"/>
      <dgm:spPr/>
    </dgm:pt>
    <dgm:pt modelId="{B49E278D-2E95-4705-B761-5085C8657F27}" type="pres">
      <dgm:prSet presAssocID="{C32C474F-350E-4CCC-AAD7-2FD4E9D42A07}" presName="visible" presStyleLbl="node1" presStyleIdx="0" presStyleCnt="7" custScaleX="286421" custScaleY="101913" custLinFactNeighborX="-94658" custLinFactNeighborY="218">
        <dgm:style>
          <a:lnRef idx="2">
            <a:schemeClr val="accent3"/>
          </a:lnRef>
          <a:fillRef idx="1">
            <a:schemeClr val="lt1"/>
          </a:fillRef>
          <a:effectRef idx="0">
            <a:schemeClr val="accent3"/>
          </a:effectRef>
          <a:fontRef idx="minor">
            <a:schemeClr val="dk1"/>
          </a:fontRef>
        </dgm:style>
      </dgm:prSet>
      <dgm:spPr>
        <a:prstGeom prst="ellipse">
          <a:avLst/>
        </a:prstGeom>
        <a:blipFill rotWithShape="0">
          <a:blip xmlns:r="http://schemas.openxmlformats.org/officeDocument/2006/relationships" r:embed="rId1"/>
          <a:stretch>
            <a:fillRect/>
          </a:stretch>
        </a:blipFill>
      </dgm:spPr>
      <dgm:t>
        <a:bodyPr/>
        <a:lstStyle/>
        <a:p>
          <a:endParaRPr lang="ru-RU"/>
        </a:p>
      </dgm:t>
    </dgm:pt>
    <dgm:pt modelId="{3CA412BD-767C-4471-AFAD-A1FE89AF9A34}" type="pres">
      <dgm:prSet presAssocID="{DD797498-1365-4FDA-86A7-61ADB313485B}" presName="Name25" presStyleLbl="parChTrans1D1" presStyleIdx="0" presStyleCnt="6"/>
      <dgm:spPr/>
      <dgm:t>
        <a:bodyPr/>
        <a:lstStyle/>
        <a:p>
          <a:endParaRPr lang="ru-RU"/>
        </a:p>
      </dgm:t>
    </dgm:pt>
    <dgm:pt modelId="{C26A27CB-0BB0-4AB6-80AB-5A17089678C5}" type="pres">
      <dgm:prSet presAssocID="{EC385D21-C95C-4CCC-AC51-D8CD6EA5A20C}" presName="node" presStyleCnt="0"/>
      <dgm:spPr/>
    </dgm:pt>
    <dgm:pt modelId="{C1B5F743-055C-48F1-9758-ACE41B97ECA4}" type="pres">
      <dgm:prSet presAssocID="{EC385D21-C95C-4CCC-AC51-D8CD6EA5A20C}" presName="parentNode" presStyleLbl="node1" presStyleIdx="1" presStyleCnt="7" custScaleX="459640" custScaleY="210509" custLinFactX="-100000" custLinFactNeighborX="-135810" custLinFactNeighborY="58606">
        <dgm:presLayoutVars>
          <dgm:chMax val="1"/>
          <dgm:bulletEnabled val="1"/>
        </dgm:presLayoutVars>
      </dgm:prSet>
      <dgm:spPr/>
      <dgm:t>
        <a:bodyPr/>
        <a:lstStyle/>
        <a:p>
          <a:endParaRPr lang="ru-RU"/>
        </a:p>
      </dgm:t>
    </dgm:pt>
    <dgm:pt modelId="{4D100671-4B6E-4834-A690-24EC36ABDFF5}" type="pres">
      <dgm:prSet presAssocID="{EC385D21-C95C-4CCC-AC51-D8CD6EA5A20C}" presName="childNode" presStyleLbl="revTx" presStyleIdx="0" presStyleCnt="0">
        <dgm:presLayoutVars>
          <dgm:bulletEnabled val="1"/>
        </dgm:presLayoutVars>
      </dgm:prSet>
      <dgm:spPr/>
    </dgm:pt>
    <dgm:pt modelId="{DAAD6837-FEBF-42C0-B068-CFC9A1DA9381}" type="pres">
      <dgm:prSet presAssocID="{55593EE7-1270-4733-B448-5E1E12362E9E}" presName="Name25" presStyleLbl="parChTrans1D1" presStyleIdx="1" presStyleCnt="6"/>
      <dgm:spPr/>
      <dgm:t>
        <a:bodyPr/>
        <a:lstStyle/>
        <a:p>
          <a:endParaRPr lang="ru-RU"/>
        </a:p>
      </dgm:t>
    </dgm:pt>
    <dgm:pt modelId="{3C1C95AB-38FF-4AFA-89B1-94BAE4C6DD1F}" type="pres">
      <dgm:prSet presAssocID="{26560B42-11E3-42E6-9874-00287A4C800B}" presName="node" presStyleCnt="0"/>
      <dgm:spPr/>
    </dgm:pt>
    <dgm:pt modelId="{B3D3BBC1-8501-4D25-A8C4-45970BCC2ACD}" type="pres">
      <dgm:prSet presAssocID="{26560B42-11E3-42E6-9874-00287A4C800B}" presName="parentNode" presStyleLbl="node1" presStyleIdx="2" presStyleCnt="7" custScaleX="342561" custScaleY="214606" custLinFactX="19277" custLinFactNeighborX="100000" custLinFactNeighborY="-35638">
        <dgm:presLayoutVars>
          <dgm:chMax val="1"/>
          <dgm:bulletEnabled val="1"/>
        </dgm:presLayoutVars>
      </dgm:prSet>
      <dgm:spPr/>
      <dgm:t>
        <a:bodyPr/>
        <a:lstStyle/>
        <a:p>
          <a:endParaRPr lang="ru-RU"/>
        </a:p>
      </dgm:t>
    </dgm:pt>
    <dgm:pt modelId="{57628FE5-63B7-4F3F-8E6F-B4CA6A225AC7}" type="pres">
      <dgm:prSet presAssocID="{26560B42-11E3-42E6-9874-00287A4C800B}" presName="childNode" presStyleLbl="revTx" presStyleIdx="0" presStyleCnt="0">
        <dgm:presLayoutVars>
          <dgm:bulletEnabled val="1"/>
        </dgm:presLayoutVars>
      </dgm:prSet>
      <dgm:spPr/>
    </dgm:pt>
    <dgm:pt modelId="{6B41EAA2-43BE-4A15-890A-3A4CCE0D87D7}" type="pres">
      <dgm:prSet presAssocID="{99B46877-07EC-4A13-8172-E367138C2FA2}" presName="Name25" presStyleLbl="parChTrans1D1" presStyleIdx="2" presStyleCnt="6"/>
      <dgm:spPr/>
      <dgm:t>
        <a:bodyPr/>
        <a:lstStyle/>
        <a:p>
          <a:endParaRPr lang="ru-RU"/>
        </a:p>
      </dgm:t>
    </dgm:pt>
    <dgm:pt modelId="{9D5CAF5F-4606-406B-B632-B404CCAA1841}" type="pres">
      <dgm:prSet presAssocID="{E7C31352-1250-4DED-814A-5A1604630A8E}" presName="node" presStyleCnt="0"/>
      <dgm:spPr/>
    </dgm:pt>
    <dgm:pt modelId="{C694AE31-3BC6-4FF9-9F13-5218AD2863C0}" type="pres">
      <dgm:prSet presAssocID="{E7C31352-1250-4DED-814A-5A1604630A8E}" presName="parentNode" presStyleLbl="node1" presStyleIdx="3" presStyleCnt="7" custScaleX="356178" custScaleY="198973" custLinFactX="140497" custLinFactNeighborX="200000" custLinFactNeighborY="16256">
        <dgm:presLayoutVars>
          <dgm:chMax val="1"/>
          <dgm:bulletEnabled val="1"/>
        </dgm:presLayoutVars>
      </dgm:prSet>
      <dgm:spPr/>
      <dgm:t>
        <a:bodyPr/>
        <a:lstStyle/>
        <a:p>
          <a:endParaRPr lang="ru-RU"/>
        </a:p>
      </dgm:t>
    </dgm:pt>
    <dgm:pt modelId="{D00A536B-E59C-4505-980B-FFA5F0B55434}" type="pres">
      <dgm:prSet presAssocID="{E7C31352-1250-4DED-814A-5A1604630A8E}" presName="childNode" presStyleLbl="revTx" presStyleIdx="0" presStyleCnt="0">
        <dgm:presLayoutVars>
          <dgm:bulletEnabled val="1"/>
        </dgm:presLayoutVars>
      </dgm:prSet>
      <dgm:spPr/>
    </dgm:pt>
    <dgm:pt modelId="{42F518F1-5663-422D-8A37-2A1E0FBEB070}" type="pres">
      <dgm:prSet presAssocID="{17DB2F02-0E7A-4254-9F68-629D3FE32DF2}" presName="Name25" presStyleLbl="parChTrans1D1" presStyleIdx="3" presStyleCnt="6"/>
      <dgm:spPr/>
      <dgm:t>
        <a:bodyPr/>
        <a:lstStyle/>
        <a:p>
          <a:endParaRPr lang="ru-RU"/>
        </a:p>
      </dgm:t>
    </dgm:pt>
    <dgm:pt modelId="{C590695D-8640-487A-A8C3-5AC61E95DB6F}" type="pres">
      <dgm:prSet presAssocID="{223D0B35-42D2-4F0F-BFCD-A636E1D7C73F}" presName="node" presStyleCnt="0"/>
      <dgm:spPr/>
    </dgm:pt>
    <dgm:pt modelId="{ADFDE06B-7440-4EF4-86E6-9C37D5BD6C97}" type="pres">
      <dgm:prSet presAssocID="{223D0B35-42D2-4F0F-BFCD-A636E1D7C73F}" presName="parentNode" presStyleLbl="node1" presStyleIdx="4" presStyleCnt="7" custScaleX="312939" custScaleY="197267" custLinFactX="-300000" custLinFactY="95919" custLinFactNeighborX="-340106" custLinFactNeighborY="100000">
        <dgm:presLayoutVars>
          <dgm:chMax val="1"/>
          <dgm:bulletEnabled val="1"/>
        </dgm:presLayoutVars>
      </dgm:prSet>
      <dgm:spPr/>
      <dgm:t>
        <a:bodyPr/>
        <a:lstStyle/>
        <a:p>
          <a:endParaRPr lang="ru-RU"/>
        </a:p>
      </dgm:t>
    </dgm:pt>
    <dgm:pt modelId="{3367B518-58F3-40BA-A8E1-170B1762D39B}" type="pres">
      <dgm:prSet presAssocID="{223D0B35-42D2-4F0F-BFCD-A636E1D7C73F}" presName="childNode" presStyleLbl="revTx" presStyleIdx="0" presStyleCnt="0">
        <dgm:presLayoutVars>
          <dgm:bulletEnabled val="1"/>
        </dgm:presLayoutVars>
      </dgm:prSet>
      <dgm:spPr/>
    </dgm:pt>
    <dgm:pt modelId="{80B5E2D9-7F7A-4E93-85B5-93E7214A5D21}" type="pres">
      <dgm:prSet presAssocID="{E0122F2A-B59F-49F3-BDEB-7E276062F9AD}" presName="Name25" presStyleLbl="parChTrans1D1" presStyleIdx="4" presStyleCnt="6"/>
      <dgm:spPr/>
      <dgm:t>
        <a:bodyPr/>
        <a:lstStyle/>
        <a:p>
          <a:endParaRPr lang="ru-RU"/>
        </a:p>
      </dgm:t>
    </dgm:pt>
    <dgm:pt modelId="{C1DDE8AF-3DDD-406A-B4AD-D7E7F44D9ED1}" type="pres">
      <dgm:prSet presAssocID="{505AA40E-2A26-4C14-8906-91586F039A94}" presName="node" presStyleCnt="0"/>
      <dgm:spPr/>
    </dgm:pt>
    <dgm:pt modelId="{4031353C-CE80-4010-8E53-D7ABECC21EA9}" type="pres">
      <dgm:prSet presAssocID="{505AA40E-2A26-4C14-8906-91586F039A94}" presName="parentNode" presStyleLbl="node1" presStyleIdx="5" presStyleCnt="7" custScaleX="380188" custScaleY="223397" custLinFactX="100000" custLinFactNeighborX="194149" custLinFactNeighborY="-20157">
        <dgm:presLayoutVars>
          <dgm:chMax val="1"/>
          <dgm:bulletEnabled val="1"/>
        </dgm:presLayoutVars>
      </dgm:prSet>
      <dgm:spPr/>
      <dgm:t>
        <a:bodyPr/>
        <a:lstStyle/>
        <a:p>
          <a:endParaRPr lang="ru-RU"/>
        </a:p>
      </dgm:t>
    </dgm:pt>
    <dgm:pt modelId="{3CD626DC-C98E-4B5B-BA3F-48C0567CB5AE}" type="pres">
      <dgm:prSet presAssocID="{505AA40E-2A26-4C14-8906-91586F039A94}" presName="childNode" presStyleLbl="revTx" presStyleIdx="0" presStyleCnt="0">
        <dgm:presLayoutVars>
          <dgm:bulletEnabled val="1"/>
        </dgm:presLayoutVars>
      </dgm:prSet>
      <dgm:spPr/>
    </dgm:pt>
    <dgm:pt modelId="{4F727151-0881-453F-852F-1DCEE1C8B2B3}" type="pres">
      <dgm:prSet presAssocID="{225ED17D-6763-4066-8476-E52235E6A9BB}" presName="Name25" presStyleLbl="parChTrans1D1" presStyleIdx="5" presStyleCnt="6"/>
      <dgm:spPr/>
      <dgm:t>
        <a:bodyPr/>
        <a:lstStyle/>
        <a:p>
          <a:endParaRPr lang="ru-RU"/>
        </a:p>
      </dgm:t>
    </dgm:pt>
    <dgm:pt modelId="{BA775C3A-F208-4A2B-B004-5E4050560EF8}" type="pres">
      <dgm:prSet presAssocID="{06CD33E3-97C5-4C8F-8A5D-D8F520C1093A}" presName="node" presStyleCnt="0"/>
      <dgm:spPr/>
    </dgm:pt>
    <dgm:pt modelId="{A2508456-9743-48B2-9767-6BFC01514E52}" type="pres">
      <dgm:prSet presAssocID="{06CD33E3-97C5-4C8F-8A5D-D8F520C1093A}" presName="parentNode" presStyleLbl="node1" presStyleIdx="6" presStyleCnt="7" custScaleX="391233" custScaleY="225182" custLinFactNeighborX="-77294" custLinFactNeighborY="-66067">
        <dgm:presLayoutVars>
          <dgm:chMax val="1"/>
          <dgm:bulletEnabled val="1"/>
        </dgm:presLayoutVars>
      </dgm:prSet>
      <dgm:spPr/>
      <dgm:t>
        <a:bodyPr/>
        <a:lstStyle/>
        <a:p>
          <a:endParaRPr lang="ru-RU"/>
        </a:p>
      </dgm:t>
    </dgm:pt>
    <dgm:pt modelId="{F6B86EEC-DA05-4D3F-AD80-BE39691716D8}" type="pres">
      <dgm:prSet presAssocID="{06CD33E3-97C5-4C8F-8A5D-D8F520C1093A}" presName="childNode" presStyleLbl="revTx" presStyleIdx="0" presStyleCnt="0">
        <dgm:presLayoutVars>
          <dgm:bulletEnabled val="1"/>
        </dgm:presLayoutVars>
      </dgm:prSet>
      <dgm:spPr/>
    </dgm:pt>
  </dgm:ptLst>
  <dgm:cxnLst>
    <dgm:cxn modelId="{1C9A4922-3138-4404-A7FB-A9C7380CC2A5}" type="presOf" srcId="{E7C31352-1250-4DED-814A-5A1604630A8E}" destId="{C694AE31-3BC6-4FF9-9F13-5218AD2863C0}" srcOrd="0" destOrd="0" presId="urn:microsoft.com/office/officeart/2005/8/layout/radial2"/>
    <dgm:cxn modelId="{BA01E24E-3A57-4FD7-B858-A29ED010E7F9}" type="presOf" srcId="{06CD33E3-97C5-4C8F-8A5D-D8F520C1093A}" destId="{A2508456-9743-48B2-9767-6BFC01514E52}" srcOrd="0" destOrd="0" presId="urn:microsoft.com/office/officeart/2005/8/layout/radial2"/>
    <dgm:cxn modelId="{60B7A16D-5E71-41B9-9F7E-186B6A76D8D9}" type="presOf" srcId="{DD797498-1365-4FDA-86A7-61ADB313485B}" destId="{3CA412BD-767C-4471-AFAD-A1FE89AF9A34}" srcOrd="0" destOrd="0" presId="urn:microsoft.com/office/officeart/2005/8/layout/radial2"/>
    <dgm:cxn modelId="{EA582EBF-9CD4-49DA-9514-66589DAB9A41}" srcId="{C32C474F-350E-4CCC-AAD7-2FD4E9D42A07}" destId="{505AA40E-2A26-4C14-8906-91586F039A94}" srcOrd="4" destOrd="0" parTransId="{E0122F2A-B59F-49F3-BDEB-7E276062F9AD}" sibTransId="{3F521AA0-8E9C-44A9-8A3A-F5BA9866FBBE}"/>
    <dgm:cxn modelId="{FE811FCF-B7D6-45E8-A785-0A0A0B6E5EB6}" srcId="{C32C474F-350E-4CCC-AAD7-2FD4E9D42A07}" destId="{EC385D21-C95C-4CCC-AC51-D8CD6EA5A20C}" srcOrd="0" destOrd="0" parTransId="{DD797498-1365-4FDA-86A7-61ADB313485B}" sibTransId="{51B3764A-01BC-4FC6-AC04-A96549F37B9A}"/>
    <dgm:cxn modelId="{615D1BB9-E42E-47BF-9B23-772F05F65476}" type="presOf" srcId="{EC385D21-C95C-4CCC-AC51-D8CD6EA5A20C}" destId="{C1B5F743-055C-48F1-9758-ACE41B97ECA4}" srcOrd="0" destOrd="0" presId="urn:microsoft.com/office/officeart/2005/8/layout/radial2"/>
    <dgm:cxn modelId="{C8416708-A70E-4E14-9C50-8FB33007BF62}" srcId="{C32C474F-350E-4CCC-AAD7-2FD4E9D42A07}" destId="{223D0B35-42D2-4F0F-BFCD-A636E1D7C73F}" srcOrd="3" destOrd="0" parTransId="{17DB2F02-0E7A-4254-9F68-629D3FE32DF2}" sibTransId="{A2932753-EAC8-4E2D-A594-9EA218B0B1DA}"/>
    <dgm:cxn modelId="{EA7CED63-9CEB-4F2F-91E6-99532E5E012B}" srcId="{C32C474F-350E-4CCC-AAD7-2FD4E9D42A07}" destId="{E7C31352-1250-4DED-814A-5A1604630A8E}" srcOrd="2" destOrd="0" parTransId="{99B46877-07EC-4A13-8172-E367138C2FA2}" sibTransId="{C7FAE083-EF8F-4267-9B85-F2D5140E310E}"/>
    <dgm:cxn modelId="{833A62CA-2CA0-4490-B1E8-116304EB2EB6}" type="presOf" srcId="{55593EE7-1270-4733-B448-5E1E12362E9E}" destId="{DAAD6837-FEBF-42C0-B068-CFC9A1DA9381}" srcOrd="0" destOrd="0" presId="urn:microsoft.com/office/officeart/2005/8/layout/radial2"/>
    <dgm:cxn modelId="{086795B3-1644-4C4B-993E-FB6FCFF440BD}" type="presOf" srcId="{99B46877-07EC-4A13-8172-E367138C2FA2}" destId="{6B41EAA2-43BE-4A15-890A-3A4CCE0D87D7}" srcOrd="0" destOrd="0" presId="urn:microsoft.com/office/officeart/2005/8/layout/radial2"/>
    <dgm:cxn modelId="{F7973E8A-A122-4525-ABB9-2A18837A95A4}" type="presOf" srcId="{223D0B35-42D2-4F0F-BFCD-A636E1D7C73F}" destId="{ADFDE06B-7440-4EF4-86E6-9C37D5BD6C97}" srcOrd="0" destOrd="0" presId="urn:microsoft.com/office/officeart/2005/8/layout/radial2"/>
    <dgm:cxn modelId="{C4378B51-19C4-49FF-99CF-F7294E294DD1}" type="presOf" srcId="{C32C474F-350E-4CCC-AAD7-2FD4E9D42A07}" destId="{C060BF33-5216-49D6-8CA7-DAF6BA2450BE}" srcOrd="0" destOrd="0" presId="urn:microsoft.com/office/officeart/2005/8/layout/radial2"/>
    <dgm:cxn modelId="{2143AAFD-7D42-4AE5-8C89-196DDDA311F1}" type="presOf" srcId="{505AA40E-2A26-4C14-8906-91586F039A94}" destId="{4031353C-CE80-4010-8E53-D7ABECC21EA9}" srcOrd="0" destOrd="0" presId="urn:microsoft.com/office/officeart/2005/8/layout/radial2"/>
    <dgm:cxn modelId="{02DD63A0-2DA6-4BCA-8BFB-479F9AAA9333}" type="presOf" srcId="{E0122F2A-B59F-49F3-BDEB-7E276062F9AD}" destId="{80B5E2D9-7F7A-4E93-85B5-93E7214A5D21}" srcOrd="0" destOrd="0" presId="urn:microsoft.com/office/officeart/2005/8/layout/radial2"/>
    <dgm:cxn modelId="{AE4EBD9F-87AE-48B5-9854-AD5BE983D1BD}" type="presOf" srcId="{26560B42-11E3-42E6-9874-00287A4C800B}" destId="{B3D3BBC1-8501-4D25-A8C4-45970BCC2ACD}" srcOrd="0" destOrd="0" presId="urn:microsoft.com/office/officeart/2005/8/layout/radial2"/>
    <dgm:cxn modelId="{3B17720E-1C67-463A-B461-AB3E31508953}" type="presOf" srcId="{17DB2F02-0E7A-4254-9F68-629D3FE32DF2}" destId="{42F518F1-5663-422D-8A37-2A1E0FBEB070}" srcOrd="0" destOrd="0" presId="urn:microsoft.com/office/officeart/2005/8/layout/radial2"/>
    <dgm:cxn modelId="{1EFD0F68-69DD-4D91-8C84-3A0BF5A96053}" type="presOf" srcId="{225ED17D-6763-4066-8476-E52235E6A9BB}" destId="{4F727151-0881-453F-852F-1DCEE1C8B2B3}" srcOrd="0" destOrd="0" presId="urn:microsoft.com/office/officeart/2005/8/layout/radial2"/>
    <dgm:cxn modelId="{E309D3A2-5778-4C47-912C-FE3035FC3178}" srcId="{C32C474F-350E-4CCC-AAD7-2FD4E9D42A07}" destId="{26560B42-11E3-42E6-9874-00287A4C800B}" srcOrd="1" destOrd="0" parTransId="{55593EE7-1270-4733-B448-5E1E12362E9E}" sibTransId="{1458F098-B6CD-4E9A-AE71-DCA18C704E80}"/>
    <dgm:cxn modelId="{4F260443-6439-430B-8ED7-B362A8F8CE01}" srcId="{C32C474F-350E-4CCC-AAD7-2FD4E9D42A07}" destId="{06CD33E3-97C5-4C8F-8A5D-D8F520C1093A}" srcOrd="5" destOrd="0" parTransId="{225ED17D-6763-4066-8476-E52235E6A9BB}" sibTransId="{B3DE397E-A987-45A0-AA3A-F7547C5E6B6D}"/>
    <dgm:cxn modelId="{82A87FAA-AEC5-4040-A897-1064FC89A0C2}" type="presParOf" srcId="{C060BF33-5216-49D6-8CA7-DAF6BA2450BE}" destId="{39E4355D-BDCD-4512-9954-96230D1E88E5}" srcOrd="0" destOrd="0" presId="urn:microsoft.com/office/officeart/2005/8/layout/radial2"/>
    <dgm:cxn modelId="{2A21A125-8001-4178-A159-F8D91980D38D}" type="presParOf" srcId="{39E4355D-BDCD-4512-9954-96230D1E88E5}" destId="{00CC1433-A9E6-43B1-B894-2CE98DC041B3}" srcOrd="0" destOrd="0" presId="urn:microsoft.com/office/officeart/2005/8/layout/radial2"/>
    <dgm:cxn modelId="{27B832BC-D951-4399-89B6-8F9AF6245587}" type="presParOf" srcId="{00CC1433-A9E6-43B1-B894-2CE98DC041B3}" destId="{E19D8083-0E6F-44EE-887F-D1A382C320C8}" srcOrd="0" destOrd="0" presId="urn:microsoft.com/office/officeart/2005/8/layout/radial2"/>
    <dgm:cxn modelId="{44FF63B0-AB0B-4FF3-9CD9-69FCD5A21843}" type="presParOf" srcId="{00CC1433-A9E6-43B1-B894-2CE98DC041B3}" destId="{B49E278D-2E95-4705-B761-5085C8657F27}" srcOrd="1" destOrd="0" presId="urn:microsoft.com/office/officeart/2005/8/layout/radial2"/>
    <dgm:cxn modelId="{89E17BF9-DD93-4961-BB94-1EE78EA1759A}" type="presParOf" srcId="{39E4355D-BDCD-4512-9954-96230D1E88E5}" destId="{3CA412BD-767C-4471-AFAD-A1FE89AF9A34}" srcOrd="1" destOrd="0" presId="urn:microsoft.com/office/officeart/2005/8/layout/radial2"/>
    <dgm:cxn modelId="{611976B1-97BD-47D6-8216-D9028A0EBCA3}" type="presParOf" srcId="{39E4355D-BDCD-4512-9954-96230D1E88E5}" destId="{C26A27CB-0BB0-4AB6-80AB-5A17089678C5}" srcOrd="2" destOrd="0" presId="urn:microsoft.com/office/officeart/2005/8/layout/radial2"/>
    <dgm:cxn modelId="{B046F6E6-E078-4C71-A023-2BB569202A4F}" type="presParOf" srcId="{C26A27CB-0BB0-4AB6-80AB-5A17089678C5}" destId="{C1B5F743-055C-48F1-9758-ACE41B97ECA4}" srcOrd="0" destOrd="0" presId="urn:microsoft.com/office/officeart/2005/8/layout/radial2"/>
    <dgm:cxn modelId="{1937B6CB-81B6-418D-8C47-53B5C7AA2695}" type="presParOf" srcId="{C26A27CB-0BB0-4AB6-80AB-5A17089678C5}" destId="{4D100671-4B6E-4834-A690-24EC36ABDFF5}" srcOrd="1" destOrd="0" presId="urn:microsoft.com/office/officeart/2005/8/layout/radial2"/>
    <dgm:cxn modelId="{699843CA-9F74-45FA-9E6B-DF0E2906215A}" type="presParOf" srcId="{39E4355D-BDCD-4512-9954-96230D1E88E5}" destId="{DAAD6837-FEBF-42C0-B068-CFC9A1DA9381}" srcOrd="3" destOrd="0" presId="urn:microsoft.com/office/officeart/2005/8/layout/radial2"/>
    <dgm:cxn modelId="{1717594F-7BB5-4955-8C5C-3E7B32079D91}" type="presParOf" srcId="{39E4355D-BDCD-4512-9954-96230D1E88E5}" destId="{3C1C95AB-38FF-4AFA-89B1-94BAE4C6DD1F}" srcOrd="4" destOrd="0" presId="urn:microsoft.com/office/officeart/2005/8/layout/radial2"/>
    <dgm:cxn modelId="{36D7C645-F28E-47C2-BA8D-B3159373DEA0}" type="presParOf" srcId="{3C1C95AB-38FF-4AFA-89B1-94BAE4C6DD1F}" destId="{B3D3BBC1-8501-4D25-A8C4-45970BCC2ACD}" srcOrd="0" destOrd="0" presId="urn:microsoft.com/office/officeart/2005/8/layout/radial2"/>
    <dgm:cxn modelId="{37FF922C-D4EA-4534-9C41-892D28074EFB}" type="presParOf" srcId="{3C1C95AB-38FF-4AFA-89B1-94BAE4C6DD1F}" destId="{57628FE5-63B7-4F3F-8E6F-B4CA6A225AC7}" srcOrd="1" destOrd="0" presId="urn:microsoft.com/office/officeart/2005/8/layout/radial2"/>
    <dgm:cxn modelId="{E821BEF0-1F79-4B03-9729-433B3F26061F}" type="presParOf" srcId="{39E4355D-BDCD-4512-9954-96230D1E88E5}" destId="{6B41EAA2-43BE-4A15-890A-3A4CCE0D87D7}" srcOrd="5" destOrd="0" presId="urn:microsoft.com/office/officeart/2005/8/layout/radial2"/>
    <dgm:cxn modelId="{0EB474E4-3178-446B-9B12-3320E329EAC3}" type="presParOf" srcId="{39E4355D-BDCD-4512-9954-96230D1E88E5}" destId="{9D5CAF5F-4606-406B-B632-B404CCAA1841}" srcOrd="6" destOrd="0" presId="urn:microsoft.com/office/officeart/2005/8/layout/radial2"/>
    <dgm:cxn modelId="{6385EFE3-8AF5-483E-A45A-2524D8EA7588}" type="presParOf" srcId="{9D5CAF5F-4606-406B-B632-B404CCAA1841}" destId="{C694AE31-3BC6-4FF9-9F13-5218AD2863C0}" srcOrd="0" destOrd="0" presId="urn:microsoft.com/office/officeart/2005/8/layout/radial2"/>
    <dgm:cxn modelId="{DA764163-9B14-4759-88BD-26998D651C6E}" type="presParOf" srcId="{9D5CAF5F-4606-406B-B632-B404CCAA1841}" destId="{D00A536B-E59C-4505-980B-FFA5F0B55434}" srcOrd="1" destOrd="0" presId="urn:microsoft.com/office/officeart/2005/8/layout/radial2"/>
    <dgm:cxn modelId="{463522A9-BCFA-40F2-9763-894DB41EAAE1}" type="presParOf" srcId="{39E4355D-BDCD-4512-9954-96230D1E88E5}" destId="{42F518F1-5663-422D-8A37-2A1E0FBEB070}" srcOrd="7" destOrd="0" presId="urn:microsoft.com/office/officeart/2005/8/layout/radial2"/>
    <dgm:cxn modelId="{CC54DC08-CA74-4402-ABAA-73E22FECE2C4}" type="presParOf" srcId="{39E4355D-BDCD-4512-9954-96230D1E88E5}" destId="{C590695D-8640-487A-A8C3-5AC61E95DB6F}" srcOrd="8" destOrd="0" presId="urn:microsoft.com/office/officeart/2005/8/layout/radial2"/>
    <dgm:cxn modelId="{5D25F90B-8809-4955-92A7-566E46B5D0B6}" type="presParOf" srcId="{C590695D-8640-487A-A8C3-5AC61E95DB6F}" destId="{ADFDE06B-7440-4EF4-86E6-9C37D5BD6C97}" srcOrd="0" destOrd="0" presId="urn:microsoft.com/office/officeart/2005/8/layout/radial2"/>
    <dgm:cxn modelId="{DA0B45EB-29A8-4A5E-8D87-F75ED679D2F3}" type="presParOf" srcId="{C590695D-8640-487A-A8C3-5AC61E95DB6F}" destId="{3367B518-58F3-40BA-A8E1-170B1762D39B}" srcOrd="1" destOrd="0" presId="urn:microsoft.com/office/officeart/2005/8/layout/radial2"/>
    <dgm:cxn modelId="{3BB12A7B-3AE8-48B0-BFA9-69F0033BE49D}" type="presParOf" srcId="{39E4355D-BDCD-4512-9954-96230D1E88E5}" destId="{80B5E2D9-7F7A-4E93-85B5-93E7214A5D21}" srcOrd="9" destOrd="0" presId="urn:microsoft.com/office/officeart/2005/8/layout/radial2"/>
    <dgm:cxn modelId="{07999016-11CE-48F5-8906-B7294A0CD58A}" type="presParOf" srcId="{39E4355D-BDCD-4512-9954-96230D1E88E5}" destId="{C1DDE8AF-3DDD-406A-B4AD-D7E7F44D9ED1}" srcOrd="10" destOrd="0" presId="urn:microsoft.com/office/officeart/2005/8/layout/radial2"/>
    <dgm:cxn modelId="{0A0B01CF-AF32-4A4B-868A-CEC4AA92C694}" type="presParOf" srcId="{C1DDE8AF-3DDD-406A-B4AD-D7E7F44D9ED1}" destId="{4031353C-CE80-4010-8E53-D7ABECC21EA9}" srcOrd="0" destOrd="0" presId="urn:microsoft.com/office/officeart/2005/8/layout/radial2"/>
    <dgm:cxn modelId="{3E714664-9F89-4D67-8CBB-B6B55EC8827C}" type="presParOf" srcId="{C1DDE8AF-3DDD-406A-B4AD-D7E7F44D9ED1}" destId="{3CD626DC-C98E-4B5B-BA3F-48C0567CB5AE}" srcOrd="1" destOrd="0" presId="urn:microsoft.com/office/officeart/2005/8/layout/radial2"/>
    <dgm:cxn modelId="{2849D6CF-E3DD-4E39-BAB2-C0BCA8738057}" type="presParOf" srcId="{39E4355D-BDCD-4512-9954-96230D1E88E5}" destId="{4F727151-0881-453F-852F-1DCEE1C8B2B3}" srcOrd="11" destOrd="0" presId="urn:microsoft.com/office/officeart/2005/8/layout/radial2"/>
    <dgm:cxn modelId="{4A718258-51B4-48BF-9069-DE6E1BBC2CEB}" type="presParOf" srcId="{39E4355D-BDCD-4512-9954-96230D1E88E5}" destId="{BA775C3A-F208-4A2B-B004-5E4050560EF8}" srcOrd="12" destOrd="0" presId="urn:microsoft.com/office/officeart/2005/8/layout/radial2"/>
    <dgm:cxn modelId="{9D02315B-A9F9-4017-A0E4-02AAFF5BDE32}" type="presParOf" srcId="{BA775C3A-F208-4A2B-B004-5E4050560EF8}" destId="{A2508456-9743-48B2-9767-6BFC01514E52}" srcOrd="0" destOrd="0" presId="urn:microsoft.com/office/officeart/2005/8/layout/radial2"/>
    <dgm:cxn modelId="{B667AD10-F1B5-41CC-B386-6B62D2D613BC}" type="presParOf" srcId="{BA775C3A-F208-4A2B-B004-5E4050560EF8}" destId="{F6B86EEC-DA05-4D3F-AD80-BE39691716D8}" srcOrd="1" destOrd="0" presId="urn:microsoft.com/office/officeart/2005/8/layout/radial2"/>
  </dgm:cxnLst>
  <dgm:bg/>
  <dgm:whole/>
</dgm:dataModel>
</file>

<file path=ppt/diagrams/data4.xml><?xml version="1.0" encoding="utf-8"?>
<dgm:dataModel xmlns:dgm="http://schemas.openxmlformats.org/drawingml/2006/diagram" xmlns:a="http://schemas.openxmlformats.org/drawingml/2006/main">
  <dgm:ptLst>
    <dgm:pt modelId="{5CA30816-0C15-40D1-97CB-A471B78382FD}" type="doc">
      <dgm:prSet loTypeId="urn:microsoft.com/office/officeart/2005/8/layout/vList3" loCatId="list" qsTypeId="urn:microsoft.com/office/officeart/2005/8/quickstyle/simple1" qsCatId="simple" csTypeId="urn:microsoft.com/office/officeart/2005/8/colors/accent1_2" csCatId="accent1" phldr="1"/>
      <dgm:spPr/>
    </dgm:pt>
    <dgm:pt modelId="{9A94775D-76AB-4450-9DE2-C3C63D65DAE5}">
      <dgm:prSet phldrT="[Текст]">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Совет депутатов Чемальского района</a:t>
          </a:r>
          <a:endParaRPr lang="ru-RU" dirty="0"/>
        </a:p>
      </dgm:t>
    </dgm:pt>
    <dgm:pt modelId="{CBA8F77C-7738-4AFE-B1B0-471AB78A37C7}" type="parTrans" cxnId="{8D44F003-3D06-4B40-9165-DD64C23D2E10}">
      <dgm:prSet/>
      <dgm:spPr/>
      <dgm:t>
        <a:bodyPr/>
        <a:lstStyle/>
        <a:p>
          <a:endParaRPr lang="ru-RU"/>
        </a:p>
      </dgm:t>
    </dgm:pt>
    <dgm:pt modelId="{388D14F0-3837-439F-9C2A-55923E8DF29A}" type="sibTrans" cxnId="{8D44F003-3D06-4B40-9165-DD64C23D2E10}">
      <dgm:prSet/>
      <dgm:spPr/>
      <dgm:t>
        <a:bodyPr/>
        <a:lstStyle/>
        <a:p>
          <a:endParaRPr lang="ru-RU"/>
        </a:p>
      </dgm:t>
    </dgm:pt>
    <dgm:pt modelId="{DE9FFF94-DA99-47D2-8906-E351C2C31942}">
      <dgm:prSet phldrT="[Текст]">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Глава Чемальского района</a:t>
          </a:r>
          <a:endParaRPr lang="ru-RU" dirty="0"/>
        </a:p>
      </dgm:t>
    </dgm:pt>
    <dgm:pt modelId="{5F4234D9-4228-4483-9EFD-A2988B60504C}" type="parTrans" cxnId="{01257DA1-6887-4F11-A0EE-07674832DCE9}">
      <dgm:prSet/>
      <dgm:spPr/>
      <dgm:t>
        <a:bodyPr/>
        <a:lstStyle/>
        <a:p>
          <a:endParaRPr lang="ru-RU"/>
        </a:p>
      </dgm:t>
    </dgm:pt>
    <dgm:pt modelId="{38433AA8-5709-47F1-89E0-2F0A44032F50}" type="sibTrans" cxnId="{01257DA1-6887-4F11-A0EE-07674832DCE9}">
      <dgm:prSet/>
      <dgm:spPr/>
      <dgm:t>
        <a:bodyPr/>
        <a:lstStyle/>
        <a:p>
          <a:endParaRPr lang="ru-RU"/>
        </a:p>
      </dgm:t>
    </dgm:pt>
    <dgm:pt modelId="{23FC58E3-CF6C-4814-BE8D-A0712797AE8A}">
      <dgm:prSet phldrT="[Текст]">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Администрация Чемальского района</a:t>
          </a:r>
          <a:endParaRPr lang="ru-RU" dirty="0"/>
        </a:p>
      </dgm:t>
    </dgm:pt>
    <dgm:pt modelId="{95DEB9F5-DE6E-45DA-9409-73C831495267}" type="parTrans" cxnId="{82F8FF87-6EF5-4E20-B6BD-92E6D17663DD}">
      <dgm:prSet/>
      <dgm:spPr/>
      <dgm:t>
        <a:bodyPr/>
        <a:lstStyle/>
        <a:p>
          <a:endParaRPr lang="ru-RU"/>
        </a:p>
      </dgm:t>
    </dgm:pt>
    <dgm:pt modelId="{3BC7752C-582C-44B5-8514-937404026F01}" type="sibTrans" cxnId="{82F8FF87-6EF5-4E20-B6BD-92E6D17663DD}">
      <dgm:prSet/>
      <dgm:spPr/>
      <dgm:t>
        <a:bodyPr/>
        <a:lstStyle/>
        <a:p>
          <a:endParaRPr lang="ru-RU"/>
        </a:p>
      </dgm:t>
    </dgm:pt>
    <dgm:pt modelId="{8F624F23-CEA0-449F-837E-368730DAC2B3}">
      <dgm:prSet>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Контрольно-счетная комиссия МО «Чемальский район»</a:t>
          </a:r>
        </a:p>
      </dgm:t>
    </dgm:pt>
    <dgm:pt modelId="{E825E531-9627-49BF-808D-82EE931A2B90}" type="parTrans" cxnId="{D407B09B-181A-437C-AAB5-73EBF1AAA65F}">
      <dgm:prSet/>
      <dgm:spPr/>
      <dgm:t>
        <a:bodyPr/>
        <a:lstStyle/>
        <a:p>
          <a:endParaRPr lang="ru-RU"/>
        </a:p>
      </dgm:t>
    </dgm:pt>
    <dgm:pt modelId="{B83F1603-C571-4D9F-907B-339A6C8F3862}" type="sibTrans" cxnId="{D407B09B-181A-437C-AAB5-73EBF1AAA65F}">
      <dgm:prSet/>
      <dgm:spPr/>
      <dgm:t>
        <a:bodyPr/>
        <a:lstStyle/>
        <a:p>
          <a:endParaRPr lang="ru-RU"/>
        </a:p>
      </dgm:t>
    </dgm:pt>
    <dgm:pt modelId="{2513618B-3EDB-4505-8840-26AE8105E751}">
      <dgm:prSet>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Финансовый отдел Администрации Чемальского района</a:t>
          </a:r>
        </a:p>
      </dgm:t>
    </dgm:pt>
    <dgm:pt modelId="{3132FDAD-7F34-462D-BE24-52624821B39C}" type="parTrans" cxnId="{0E49A197-CD61-450E-B104-D07513F13C67}">
      <dgm:prSet/>
      <dgm:spPr/>
      <dgm:t>
        <a:bodyPr/>
        <a:lstStyle/>
        <a:p>
          <a:endParaRPr lang="ru-RU"/>
        </a:p>
      </dgm:t>
    </dgm:pt>
    <dgm:pt modelId="{CE141BCB-2F3F-40A0-8C5C-95E572D9C2E9}" type="sibTrans" cxnId="{0E49A197-CD61-450E-B104-D07513F13C67}">
      <dgm:prSet/>
      <dgm:spPr/>
      <dgm:t>
        <a:bodyPr/>
        <a:lstStyle/>
        <a:p>
          <a:endParaRPr lang="ru-RU"/>
        </a:p>
      </dgm:t>
    </dgm:pt>
    <dgm:pt modelId="{9E6E8C75-375C-4E6F-887D-2BBD6DEB1D99}">
      <dgm:prSet>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Главные администраторы (администраторы) доходов </a:t>
          </a:r>
        </a:p>
      </dgm:t>
    </dgm:pt>
    <dgm:pt modelId="{691F9BD0-2996-4C7A-BC6A-9197A663344A}" type="parTrans" cxnId="{5CE0163F-2590-48AE-B4C8-89BC6405AEDE}">
      <dgm:prSet/>
      <dgm:spPr/>
      <dgm:t>
        <a:bodyPr/>
        <a:lstStyle/>
        <a:p>
          <a:endParaRPr lang="ru-RU"/>
        </a:p>
      </dgm:t>
    </dgm:pt>
    <dgm:pt modelId="{91478EEA-377F-4EEB-976B-7FA4F8E8C4C9}" type="sibTrans" cxnId="{5CE0163F-2590-48AE-B4C8-89BC6405AEDE}">
      <dgm:prSet/>
      <dgm:spPr/>
      <dgm:t>
        <a:bodyPr/>
        <a:lstStyle/>
        <a:p>
          <a:endParaRPr lang="ru-RU"/>
        </a:p>
      </dgm:t>
    </dgm:pt>
    <dgm:pt modelId="{13609C0C-D228-4B9B-9C22-3FBCA738037B}">
      <dgm:prSet>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Главные распорядители средств местного бюджета</a:t>
          </a:r>
          <a:endParaRPr lang="ru-RU" dirty="0"/>
        </a:p>
      </dgm:t>
    </dgm:pt>
    <dgm:pt modelId="{995E222A-C841-4C44-A654-EBF7F2EAD847}" type="parTrans" cxnId="{C8110348-AD4A-452D-91A8-773EAD6BBFB3}">
      <dgm:prSet/>
      <dgm:spPr/>
      <dgm:t>
        <a:bodyPr/>
        <a:lstStyle/>
        <a:p>
          <a:endParaRPr lang="ru-RU"/>
        </a:p>
      </dgm:t>
    </dgm:pt>
    <dgm:pt modelId="{370B4C34-E94E-4BFD-8C17-DB343824FFB7}" type="sibTrans" cxnId="{C8110348-AD4A-452D-91A8-773EAD6BBFB3}">
      <dgm:prSet/>
      <dgm:spPr/>
      <dgm:t>
        <a:bodyPr/>
        <a:lstStyle/>
        <a:p>
          <a:endParaRPr lang="ru-RU"/>
        </a:p>
      </dgm:t>
    </dgm:pt>
    <dgm:pt modelId="{2BE15A07-9F7B-4011-82D7-510448E50C67}">
      <dgm:prSet>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ea typeface="Chemal" pitchFamily="50" charset="0"/>
              <a:cs typeface="Times New Roman" pitchFamily="18" charset="0"/>
            </a:rPr>
            <a:t>Получатели средств местного бюджета</a:t>
          </a:r>
        </a:p>
      </dgm:t>
    </dgm:pt>
    <dgm:pt modelId="{CD036731-B33D-46E8-9E08-7AA47DEA01B6}" type="parTrans" cxnId="{0CEF906A-D358-4815-BE38-DCE4ABB3D493}">
      <dgm:prSet/>
      <dgm:spPr/>
      <dgm:t>
        <a:bodyPr/>
        <a:lstStyle/>
        <a:p>
          <a:endParaRPr lang="ru-RU"/>
        </a:p>
      </dgm:t>
    </dgm:pt>
    <dgm:pt modelId="{FDF0AA34-75F9-43C3-8E36-F5C8F9FF09F9}" type="sibTrans" cxnId="{0CEF906A-D358-4815-BE38-DCE4ABB3D493}">
      <dgm:prSet/>
      <dgm:spPr/>
      <dgm:t>
        <a:bodyPr/>
        <a:lstStyle/>
        <a:p>
          <a:endParaRPr lang="ru-RU"/>
        </a:p>
      </dgm:t>
    </dgm:pt>
    <dgm:pt modelId="{5AB04207-A644-4B92-A652-699E4444EE08}">
      <dgm:prSet custT="1">
        <dgm:style>
          <a:lnRef idx="1">
            <a:schemeClr val="accent4"/>
          </a:lnRef>
          <a:fillRef idx="2">
            <a:schemeClr val="accent4"/>
          </a:fillRef>
          <a:effectRef idx="1">
            <a:schemeClr val="accent4"/>
          </a:effectRef>
          <a:fontRef idx="minor">
            <a:schemeClr val="dk1"/>
          </a:fontRef>
        </dgm:style>
      </dgm:prSet>
      <dgm:spPr/>
      <dgm:t>
        <a:bodyPr/>
        <a:lstStyle/>
        <a:p>
          <a:r>
            <a:rPr lang="ru-RU" sz="1500" dirty="0" smtClean="0">
              <a:latin typeface="Times New Roman" pitchFamily="18" charset="0"/>
              <a:ea typeface="Chemal" pitchFamily="50" charset="0"/>
              <a:cs typeface="Times New Roman" pitchFamily="18" charset="0"/>
            </a:rPr>
            <a:t>Главные администраторы  (администраторы) источников финансирования дефицита местного бюджета</a:t>
          </a:r>
        </a:p>
      </dgm:t>
    </dgm:pt>
    <dgm:pt modelId="{F297D327-B515-449F-A09E-12C75902C083}" type="parTrans" cxnId="{A2B194DA-0D8E-4DDF-9A91-C3A2C686D3E9}">
      <dgm:prSet/>
      <dgm:spPr/>
      <dgm:t>
        <a:bodyPr/>
        <a:lstStyle/>
        <a:p>
          <a:endParaRPr lang="ru-RU"/>
        </a:p>
      </dgm:t>
    </dgm:pt>
    <dgm:pt modelId="{C7F29827-421E-43C5-ACB0-CFF2DC4E018A}" type="sibTrans" cxnId="{A2B194DA-0D8E-4DDF-9A91-C3A2C686D3E9}">
      <dgm:prSet/>
      <dgm:spPr/>
      <dgm:t>
        <a:bodyPr/>
        <a:lstStyle/>
        <a:p>
          <a:endParaRPr lang="ru-RU"/>
        </a:p>
      </dgm:t>
    </dgm:pt>
    <dgm:pt modelId="{B7543EF3-6DAF-4251-A8EE-4145A77C8A7D}" type="pres">
      <dgm:prSet presAssocID="{5CA30816-0C15-40D1-97CB-A471B78382FD}" presName="linearFlow" presStyleCnt="0">
        <dgm:presLayoutVars>
          <dgm:dir/>
          <dgm:resizeHandles val="exact"/>
        </dgm:presLayoutVars>
      </dgm:prSet>
      <dgm:spPr/>
    </dgm:pt>
    <dgm:pt modelId="{ACF40843-9057-4D92-87EF-A0308873AA4A}" type="pres">
      <dgm:prSet presAssocID="{9A94775D-76AB-4450-9DE2-C3C63D65DAE5}" presName="composite" presStyleCnt="0"/>
      <dgm:spPr/>
    </dgm:pt>
    <dgm:pt modelId="{5DE03C96-9A74-423B-AABB-155731E70F8B}" type="pres">
      <dgm:prSet presAssocID="{9A94775D-76AB-4450-9DE2-C3C63D65DAE5}" presName="imgShp" presStyleLbl="fgImgPlace1" presStyleIdx="0" presStyleCnt="9">
        <dgm:style>
          <a:lnRef idx="0">
            <a:schemeClr val="accent4"/>
          </a:lnRef>
          <a:fillRef idx="3">
            <a:schemeClr val="accent4"/>
          </a:fillRef>
          <a:effectRef idx="3">
            <a:schemeClr val="accent4"/>
          </a:effectRef>
          <a:fontRef idx="minor">
            <a:schemeClr val="lt1"/>
          </a:fontRef>
        </dgm:style>
      </dgm:prSet>
      <dgm:spPr/>
    </dgm:pt>
    <dgm:pt modelId="{19BF7576-D98F-4C6F-A3FB-DE82D273D4D0}" type="pres">
      <dgm:prSet presAssocID="{9A94775D-76AB-4450-9DE2-C3C63D65DAE5}" presName="txShp" presStyleLbl="node1" presStyleIdx="0" presStyleCnt="9">
        <dgm:presLayoutVars>
          <dgm:bulletEnabled val="1"/>
        </dgm:presLayoutVars>
      </dgm:prSet>
      <dgm:spPr/>
      <dgm:t>
        <a:bodyPr/>
        <a:lstStyle/>
        <a:p>
          <a:endParaRPr lang="ru-RU"/>
        </a:p>
      </dgm:t>
    </dgm:pt>
    <dgm:pt modelId="{77A82667-4AAB-42D1-873A-680001FC349F}" type="pres">
      <dgm:prSet presAssocID="{388D14F0-3837-439F-9C2A-55923E8DF29A}" presName="spacing" presStyleCnt="0"/>
      <dgm:spPr/>
    </dgm:pt>
    <dgm:pt modelId="{FD064007-6567-481D-BAFC-D195A6726235}" type="pres">
      <dgm:prSet presAssocID="{DE9FFF94-DA99-47D2-8906-E351C2C31942}" presName="composite" presStyleCnt="0"/>
      <dgm:spPr/>
    </dgm:pt>
    <dgm:pt modelId="{7BBBB4CA-3E7E-41F9-B555-631A1994E2B9}" type="pres">
      <dgm:prSet presAssocID="{DE9FFF94-DA99-47D2-8906-E351C2C31942}" presName="imgShp" presStyleLbl="fgImgPlace1" presStyleIdx="1" presStyleCnt="9">
        <dgm:style>
          <a:lnRef idx="0">
            <a:schemeClr val="accent4"/>
          </a:lnRef>
          <a:fillRef idx="3">
            <a:schemeClr val="accent4"/>
          </a:fillRef>
          <a:effectRef idx="3">
            <a:schemeClr val="accent4"/>
          </a:effectRef>
          <a:fontRef idx="minor">
            <a:schemeClr val="lt1"/>
          </a:fontRef>
        </dgm:style>
      </dgm:prSet>
      <dgm:spPr/>
    </dgm:pt>
    <dgm:pt modelId="{2F8655B8-50D1-4920-8F67-DA4837BB18D1}" type="pres">
      <dgm:prSet presAssocID="{DE9FFF94-DA99-47D2-8906-E351C2C31942}" presName="txShp" presStyleLbl="node1" presStyleIdx="1" presStyleCnt="9">
        <dgm:presLayoutVars>
          <dgm:bulletEnabled val="1"/>
        </dgm:presLayoutVars>
      </dgm:prSet>
      <dgm:spPr/>
      <dgm:t>
        <a:bodyPr/>
        <a:lstStyle/>
        <a:p>
          <a:endParaRPr lang="ru-RU"/>
        </a:p>
      </dgm:t>
    </dgm:pt>
    <dgm:pt modelId="{25C98DEB-6D00-485A-9FEF-E650F6E2A5D3}" type="pres">
      <dgm:prSet presAssocID="{38433AA8-5709-47F1-89E0-2F0A44032F50}" presName="spacing" presStyleCnt="0"/>
      <dgm:spPr/>
    </dgm:pt>
    <dgm:pt modelId="{51179ADF-8CD5-43EF-BFAD-720A39E932F5}" type="pres">
      <dgm:prSet presAssocID="{23FC58E3-CF6C-4814-BE8D-A0712797AE8A}" presName="composite" presStyleCnt="0"/>
      <dgm:spPr/>
    </dgm:pt>
    <dgm:pt modelId="{FBA6BB46-F81E-4988-8593-E15BF2524912}" type="pres">
      <dgm:prSet presAssocID="{23FC58E3-CF6C-4814-BE8D-A0712797AE8A}" presName="imgShp" presStyleLbl="fgImgPlace1" presStyleIdx="2" presStyleCnt="9">
        <dgm:style>
          <a:lnRef idx="0">
            <a:schemeClr val="accent4"/>
          </a:lnRef>
          <a:fillRef idx="3">
            <a:schemeClr val="accent4"/>
          </a:fillRef>
          <a:effectRef idx="3">
            <a:schemeClr val="accent4"/>
          </a:effectRef>
          <a:fontRef idx="minor">
            <a:schemeClr val="lt1"/>
          </a:fontRef>
        </dgm:style>
      </dgm:prSet>
      <dgm:spPr/>
    </dgm:pt>
    <dgm:pt modelId="{06D52568-07B3-4339-B70F-EA05B49EA6C0}" type="pres">
      <dgm:prSet presAssocID="{23FC58E3-CF6C-4814-BE8D-A0712797AE8A}" presName="txShp" presStyleLbl="node1" presStyleIdx="2" presStyleCnt="9">
        <dgm:presLayoutVars>
          <dgm:bulletEnabled val="1"/>
        </dgm:presLayoutVars>
      </dgm:prSet>
      <dgm:spPr/>
      <dgm:t>
        <a:bodyPr/>
        <a:lstStyle/>
        <a:p>
          <a:endParaRPr lang="ru-RU"/>
        </a:p>
      </dgm:t>
    </dgm:pt>
    <dgm:pt modelId="{2366EAAA-C662-4F5D-A865-61547C69F7CF}" type="pres">
      <dgm:prSet presAssocID="{3BC7752C-582C-44B5-8514-937404026F01}" presName="spacing" presStyleCnt="0"/>
      <dgm:spPr/>
    </dgm:pt>
    <dgm:pt modelId="{757AB6C3-61B6-4E94-A5B8-8D3EF6658F4C}" type="pres">
      <dgm:prSet presAssocID="{8F624F23-CEA0-449F-837E-368730DAC2B3}" presName="composite" presStyleCnt="0"/>
      <dgm:spPr/>
    </dgm:pt>
    <dgm:pt modelId="{7E504E34-7DA5-4BB1-AE12-E397886CF804}" type="pres">
      <dgm:prSet presAssocID="{8F624F23-CEA0-449F-837E-368730DAC2B3}" presName="imgShp" presStyleLbl="fgImgPlace1" presStyleIdx="3" presStyleCnt="9">
        <dgm:style>
          <a:lnRef idx="0">
            <a:schemeClr val="accent4"/>
          </a:lnRef>
          <a:fillRef idx="3">
            <a:schemeClr val="accent4"/>
          </a:fillRef>
          <a:effectRef idx="3">
            <a:schemeClr val="accent4"/>
          </a:effectRef>
          <a:fontRef idx="minor">
            <a:schemeClr val="lt1"/>
          </a:fontRef>
        </dgm:style>
      </dgm:prSet>
      <dgm:spPr/>
    </dgm:pt>
    <dgm:pt modelId="{0A33C344-0234-4609-A3E0-6811E1DDA00D}" type="pres">
      <dgm:prSet presAssocID="{8F624F23-CEA0-449F-837E-368730DAC2B3}" presName="txShp" presStyleLbl="node1" presStyleIdx="3" presStyleCnt="9">
        <dgm:presLayoutVars>
          <dgm:bulletEnabled val="1"/>
        </dgm:presLayoutVars>
      </dgm:prSet>
      <dgm:spPr/>
      <dgm:t>
        <a:bodyPr/>
        <a:lstStyle/>
        <a:p>
          <a:endParaRPr lang="ru-RU"/>
        </a:p>
      </dgm:t>
    </dgm:pt>
    <dgm:pt modelId="{FFCAD609-E76B-4AD6-9BDC-86AFE551A195}" type="pres">
      <dgm:prSet presAssocID="{B83F1603-C571-4D9F-907B-339A6C8F3862}" presName="spacing" presStyleCnt="0"/>
      <dgm:spPr/>
    </dgm:pt>
    <dgm:pt modelId="{291BBADC-302A-4D32-B21D-382B645C324D}" type="pres">
      <dgm:prSet presAssocID="{2513618B-3EDB-4505-8840-26AE8105E751}" presName="composite" presStyleCnt="0"/>
      <dgm:spPr/>
    </dgm:pt>
    <dgm:pt modelId="{A9AF9BE5-1BDA-4482-B399-31902D1E2D94}" type="pres">
      <dgm:prSet presAssocID="{2513618B-3EDB-4505-8840-26AE8105E751}" presName="imgShp" presStyleLbl="fgImgPlace1" presStyleIdx="4" presStyleCnt="9">
        <dgm:style>
          <a:lnRef idx="0">
            <a:schemeClr val="accent4"/>
          </a:lnRef>
          <a:fillRef idx="3">
            <a:schemeClr val="accent4"/>
          </a:fillRef>
          <a:effectRef idx="3">
            <a:schemeClr val="accent4"/>
          </a:effectRef>
          <a:fontRef idx="minor">
            <a:schemeClr val="lt1"/>
          </a:fontRef>
        </dgm:style>
      </dgm:prSet>
      <dgm:spPr/>
    </dgm:pt>
    <dgm:pt modelId="{FD3330F0-4904-46D0-901C-BB3CEF0287D6}" type="pres">
      <dgm:prSet presAssocID="{2513618B-3EDB-4505-8840-26AE8105E751}" presName="txShp" presStyleLbl="node1" presStyleIdx="4" presStyleCnt="9">
        <dgm:presLayoutVars>
          <dgm:bulletEnabled val="1"/>
        </dgm:presLayoutVars>
      </dgm:prSet>
      <dgm:spPr/>
      <dgm:t>
        <a:bodyPr/>
        <a:lstStyle/>
        <a:p>
          <a:endParaRPr lang="ru-RU"/>
        </a:p>
      </dgm:t>
    </dgm:pt>
    <dgm:pt modelId="{5EB96D4D-77E0-43B6-A1AF-03E1BF345FB8}" type="pres">
      <dgm:prSet presAssocID="{CE141BCB-2F3F-40A0-8C5C-95E572D9C2E9}" presName="spacing" presStyleCnt="0"/>
      <dgm:spPr/>
    </dgm:pt>
    <dgm:pt modelId="{B9C32B47-6A97-4695-974E-1B860447D4AE}" type="pres">
      <dgm:prSet presAssocID="{9E6E8C75-375C-4E6F-887D-2BBD6DEB1D99}" presName="composite" presStyleCnt="0"/>
      <dgm:spPr/>
    </dgm:pt>
    <dgm:pt modelId="{A3569CBB-649D-4606-8DDD-A4FC0AE363D5}" type="pres">
      <dgm:prSet presAssocID="{9E6E8C75-375C-4E6F-887D-2BBD6DEB1D99}" presName="imgShp" presStyleLbl="fgImgPlace1" presStyleIdx="5" presStyleCnt="9">
        <dgm:style>
          <a:lnRef idx="0">
            <a:schemeClr val="accent4"/>
          </a:lnRef>
          <a:fillRef idx="3">
            <a:schemeClr val="accent4"/>
          </a:fillRef>
          <a:effectRef idx="3">
            <a:schemeClr val="accent4"/>
          </a:effectRef>
          <a:fontRef idx="minor">
            <a:schemeClr val="lt1"/>
          </a:fontRef>
        </dgm:style>
      </dgm:prSet>
      <dgm:spPr/>
    </dgm:pt>
    <dgm:pt modelId="{8D09EAF3-F7AB-4DBD-9A84-86D1D568AFC5}" type="pres">
      <dgm:prSet presAssocID="{9E6E8C75-375C-4E6F-887D-2BBD6DEB1D99}" presName="txShp" presStyleLbl="node1" presStyleIdx="5" presStyleCnt="9">
        <dgm:presLayoutVars>
          <dgm:bulletEnabled val="1"/>
        </dgm:presLayoutVars>
      </dgm:prSet>
      <dgm:spPr/>
      <dgm:t>
        <a:bodyPr/>
        <a:lstStyle/>
        <a:p>
          <a:endParaRPr lang="ru-RU"/>
        </a:p>
      </dgm:t>
    </dgm:pt>
    <dgm:pt modelId="{0EE791B7-6CFA-496E-AE7D-5A0AF0DC3193}" type="pres">
      <dgm:prSet presAssocID="{91478EEA-377F-4EEB-976B-7FA4F8E8C4C9}" presName="spacing" presStyleCnt="0"/>
      <dgm:spPr/>
    </dgm:pt>
    <dgm:pt modelId="{104C4523-0974-434D-9650-EF8749CCA549}" type="pres">
      <dgm:prSet presAssocID="{5AB04207-A644-4B92-A652-699E4444EE08}" presName="composite" presStyleCnt="0"/>
      <dgm:spPr/>
    </dgm:pt>
    <dgm:pt modelId="{39E886D8-3BAC-4445-9C31-4918718DED0A}" type="pres">
      <dgm:prSet presAssocID="{5AB04207-A644-4B92-A652-699E4444EE08}" presName="imgShp" presStyleLbl="fgImgPlace1" presStyleIdx="6" presStyleCnt="9">
        <dgm:style>
          <a:lnRef idx="0">
            <a:schemeClr val="accent4"/>
          </a:lnRef>
          <a:fillRef idx="3">
            <a:schemeClr val="accent4"/>
          </a:fillRef>
          <a:effectRef idx="3">
            <a:schemeClr val="accent4"/>
          </a:effectRef>
          <a:fontRef idx="minor">
            <a:schemeClr val="lt1"/>
          </a:fontRef>
        </dgm:style>
      </dgm:prSet>
      <dgm:spPr/>
    </dgm:pt>
    <dgm:pt modelId="{37E18696-B4D6-478A-8649-C1C9B09069B6}" type="pres">
      <dgm:prSet presAssocID="{5AB04207-A644-4B92-A652-699E4444EE08}" presName="txShp" presStyleLbl="node1" presStyleIdx="6" presStyleCnt="9">
        <dgm:presLayoutVars>
          <dgm:bulletEnabled val="1"/>
        </dgm:presLayoutVars>
      </dgm:prSet>
      <dgm:spPr/>
      <dgm:t>
        <a:bodyPr/>
        <a:lstStyle/>
        <a:p>
          <a:endParaRPr lang="ru-RU"/>
        </a:p>
      </dgm:t>
    </dgm:pt>
    <dgm:pt modelId="{FA51A0E0-B164-4476-8235-DA5AA19DA30C}" type="pres">
      <dgm:prSet presAssocID="{C7F29827-421E-43C5-ACB0-CFF2DC4E018A}" presName="spacing" presStyleCnt="0"/>
      <dgm:spPr/>
    </dgm:pt>
    <dgm:pt modelId="{F2520A61-4B9A-4111-8D9B-E9F5C7E166AE}" type="pres">
      <dgm:prSet presAssocID="{13609C0C-D228-4B9B-9C22-3FBCA738037B}" presName="composite" presStyleCnt="0"/>
      <dgm:spPr/>
    </dgm:pt>
    <dgm:pt modelId="{88AF160E-A289-4B08-B404-B9588D939389}" type="pres">
      <dgm:prSet presAssocID="{13609C0C-D228-4B9B-9C22-3FBCA738037B}" presName="imgShp" presStyleLbl="fgImgPlace1" presStyleIdx="7" presStyleCnt="9">
        <dgm:style>
          <a:lnRef idx="0">
            <a:schemeClr val="accent4"/>
          </a:lnRef>
          <a:fillRef idx="3">
            <a:schemeClr val="accent4"/>
          </a:fillRef>
          <a:effectRef idx="3">
            <a:schemeClr val="accent4"/>
          </a:effectRef>
          <a:fontRef idx="minor">
            <a:schemeClr val="lt1"/>
          </a:fontRef>
        </dgm:style>
      </dgm:prSet>
      <dgm:spPr/>
    </dgm:pt>
    <dgm:pt modelId="{A72CB5AC-0D18-41FD-87AA-4795FAA43E0B}" type="pres">
      <dgm:prSet presAssocID="{13609C0C-D228-4B9B-9C22-3FBCA738037B}" presName="txShp" presStyleLbl="node1" presStyleIdx="7" presStyleCnt="9">
        <dgm:presLayoutVars>
          <dgm:bulletEnabled val="1"/>
        </dgm:presLayoutVars>
      </dgm:prSet>
      <dgm:spPr/>
      <dgm:t>
        <a:bodyPr/>
        <a:lstStyle/>
        <a:p>
          <a:endParaRPr lang="ru-RU"/>
        </a:p>
      </dgm:t>
    </dgm:pt>
    <dgm:pt modelId="{F7869EDF-B8F5-4FCE-9649-CC91C834DF7E}" type="pres">
      <dgm:prSet presAssocID="{370B4C34-E94E-4BFD-8C17-DB343824FFB7}" presName="spacing" presStyleCnt="0"/>
      <dgm:spPr/>
    </dgm:pt>
    <dgm:pt modelId="{D4FA6977-DECF-46C7-92DE-BDD21DF904C1}" type="pres">
      <dgm:prSet presAssocID="{2BE15A07-9F7B-4011-82D7-510448E50C67}" presName="composite" presStyleCnt="0"/>
      <dgm:spPr/>
    </dgm:pt>
    <dgm:pt modelId="{5D32DFE8-D58B-40AD-8E8A-CA701DEE78CF}" type="pres">
      <dgm:prSet presAssocID="{2BE15A07-9F7B-4011-82D7-510448E50C67}" presName="imgShp" presStyleLbl="fgImgPlace1" presStyleIdx="8" presStyleCnt="9">
        <dgm:style>
          <a:lnRef idx="0">
            <a:schemeClr val="accent4"/>
          </a:lnRef>
          <a:fillRef idx="3">
            <a:schemeClr val="accent4"/>
          </a:fillRef>
          <a:effectRef idx="3">
            <a:schemeClr val="accent4"/>
          </a:effectRef>
          <a:fontRef idx="minor">
            <a:schemeClr val="lt1"/>
          </a:fontRef>
        </dgm:style>
      </dgm:prSet>
      <dgm:spPr/>
    </dgm:pt>
    <dgm:pt modelId="{7930F84F-34FA-4B50-99B1-8FA1152608F8}" type="pres">
      <dgm:prSet presAssocID="{2BE15A07-9F7B-4011-82D7-510448E50C67}" presName="txShp" presStyleLbl="node1" presStyleIdx="8" presStyleCnt="9">
        <dgm:presLayoutVars>
          <dgm:bulletEnabled val="1"/>
        </dgm:presLayoutVars>
      </dgm:prSet>
      <dgm:spPr/>
      <dgm:t>
        <a:bodyPr/>
        <a:lstStyle/>
        <a:p>
          <a:endParaRPr lang="ru-RU"/>
        </a:p>
      </dgm:t>
    </dgm:pt>
  </dgm:ptLst>
  <dgm:cxnLst>
    <dgm:cxn modelId="{17E09C32-03E1-4B3E-A5B3-9AA21822251F}" type="presOf" srcId="{DE9FFF94-DA99-47D2-8906-E351C2C31942}" destId="{2F8655B8-50D1-4920-8F67-DA4837BB18D1}" srcOrd="0" destOrd="0" presId="urn:microsoft.com/office/officeart/2005/8/layout/vList3"/>
    <dgm:cxn modelId="{0CEF906A-D358-4815-BE38-DCE4ABB3D493}" srcId="{5CA30816-0C15-40D1-97CB-A471B78382FD}" destId="{2BE15A07-9F7B-4011-82D7-510448E50C67}" srcOrd="8" destOrd="0" parTransId="{CD036731-B33D-46E8-9E08-7AA47DEA01B6}" sibTransId="{FDF0AA34-75F9-43C3-8E36-F5C8F9FF09F9}"/>
    <dgm:cxn modelId="{8D44F003-3D06-4B40-9165-DD64C23D2E10}" srcId="{5CA30816-0C15-40D1-97CB-A471B78382FD}" destId="{9A94775D-76AB-4450-9DE2-C3C63D65DAE5}" srcOrd="0" destOrd="0" parTransId="{CBA8F77C-7738-4AFE-B1B0-471AB78A37C7}" sibTransId="{388D14F0-3837-439F-9C2A-55923E8DF29A}"/>
    <dgm:cxn modelId="{54D34D9D-19E7-4ED4-94E3-53F5C1FB3705}" type="presOf" srcId="{9A94775D-76AB-4450-9DE2-C3C63D65DAE5}" destId="{19BF7576-D98F-4C6F-A3FB-DE82D273D4D0}" srcOrd="0" destOrd="0" presId="urn:microsoft.com/office/officeart/2005/8/layout/vList3"/>
    <dgm:cxn modelId="{C8110348-AD4A-452D-91A8-773EAD6BBFB3}" srcId="{5CA30816-0C15-40D1-97CB-A471B78382FD}" destId="{13609C0C-D228-4B9B-9C22-3FBCA738037B}" srcOrd="7" destOrd="0" parTransId="{995E222A-C841-4C44-A654-EBF7F2EAD847}" sibTransId="{370B4C34-E94E-4BFD-8C17-DB343824FFB7}"/>
    <dgm:cxn modelId="{ABD9816B-9D0C-4510-B29D-7A45F8926781}" type="presOf" srcId="{13609C0C-D228-4B9B-9C22-3FBCA738037B}" destId="{A72CB5AC-0D18-41FD-87AA-4795FAA43E0B}" srcOrd="0" destOrd="0" presId="urn:microsoft.com/office/officeart/2005/8/layout/vList3"/>
    <dgm:cxn modelId="{B935B73F-B95B-47C0-91D7-1FCA70CDBB90}" type="presOf" srcId="{23FC58E3-CF6C-4814-BE8D-A0712797AE8A}" destId="{06D52568-07B3-4339-B70F-EA05B49EA6C0}" srcOrd="0" destOrd="0" presId="urn:microsoft.com/office/officeart/2005/8/layout/vList3"/>
    <dgm:cxn modelId="{82F8FF87-6EF5-4E20-B6BD-92E6D17663DD}" srcId="{5CA30816-0C15-40D1-97CB-A471B78382FD}" destId="{23FC58E3-CF6C-4814-BE8D-A0712797AE8A}" srcOrd="2" destOrd="0" parTransId="{95DEB9F5-DE6E-45DA-9409-73C831495267}" sibTransId="{3BC7752C-582C-44B5-8514-937404026F01}"/>
    <dgm:cxn modelId="{8357BB16-FE31-4137-9CCE-41099F0BD203}" type="presOf" srcId="{5AB04207-A644-4B92-A652-699E4444EE08}" destId="{37E18696-B4D6-478A-8649-C1C9B09069B6}" srcOrd="0" destOrd="0" presId="urn:microsoft.com/office/officeart/2005/8/layout/vList3"/>
    <dgm:cxn modelId="{91F1BE00-B01E-4C61-AF40-8BC9309F9392}" type="presOf" srcId="{2BE15A07-9F7B-4011-82D7-510448E50C67}" destId="{7930F84F-34FA-4B50-99B1-8FA1152608F8}" srcOrd="0" destOrd="0" presId="urn:microsoft.com/office/officeart/2005/8/layout/vList3"/>
    <dgm:cxn modelId="{80D8703D-83D8-45BC-96BF-05DDCAAC6B68}" type="presOf" srcId="{2513618B-3EDB-4505-8840-26AE8105E751}" destId="{FD3330F0-4904-46D0-901C-BB3CEF0287D6}" srcOrd="0" destOrd="0" presId="urn:microsoft.com/office/officeart/2005/8/layout/vList3"/>
    <dgm:cxn modelId="{0E49A197-CD61-450E-B104-D07513F13C67}" srcId="{5CA30816-0C15-40D1-97CB-A471B78382FD}" destId="{2513618B-3EDB-4505-8840-26AE8105E751}" srcOrd="4" destOrd="0" parTransId="{3132FDAD-7F34-462D-BE24-52624821B39C}" sibTransId="{CE141BCB-2F3F-40A0-8C5C-95E572D9C2E9}"/>
    <dgm:cxn modelId="{578238D0-6FFF-4724-B773-7EB67CA961E9}" type="presOf" srcId="{5CA30816-0C15-40D1-97CB-A471B78382FD}" destId="{B7543EF3-6DAF-4251-A8EE-4145A77C8A7D}" srcOrd="0" destOrd="0" presId="urn:microsoft.com/office/officeart/2005/8/layout/vList3"/>
    <dgm:cxn modelId="{D407B09B-181A-437C-AAB5-73EBF1AAA65F}" srcId="{5CA30816-0C15-40D1-97CB-A471B78382FD}" destId="{8F624F23-CEA0-449F-837E-368730DAC2B3}" srcOrd="3" destOrd="0" parTransId="{E825E531-9627-49BF-808D-82EE931A2B90}" sibTransId="{B83F1603-C571-4D9F-907B-339A6C8F3862}"/>
    <dgm:cxn modelId="{BE7C7D68-F89D-4B31-B588-11373078942F}" type="presOf" srcId="{8F624F23-CEA0-449F-837E-368730DAC2B3}" destId="{0A33C344-0234-4609-A3E0-6811E1DDA00D}" srcOrd="0" destOrd="0" presId="urn:microsoft.com/office/officeart/2005/8/layout/vList3"/>
    <dgm:cxn modelId="{01257DA1-6887-4F11-A0EE-07674832DCE9}" srcId="{5CA30816-0C15-40D1-97CB-A471B78382FD}" destId="{DE9FFF94-DA99-47D2-8906-E351C2C31942}" srcOrd="1" destOrd="0" parTransId="{5F4234D9-4228-4483-9EFD-A2988B60504C}" sibTransId="{38433AA8-5709-47F1-89E0-2F0A44032F50}"/>
    <dgm:cxn modelId="{374BCA78-5201-478E-B9C5-66886B34C827}" type="presOf" srcId="{9E6E8C75-375C-4E6F-887D-2BBD6DEB1D99}" destId="{8D09EAF3-F7AB-4DBD-9A84-86D1D568AFC5}" srcOrd="0" destOrd="0" presId="urn:microsoft.com/office/officeart/2005/8/layout/vList3"/>
    <dgm:cxn modelId="{5CE0163F-2590-48AE-B4C8-89BC6405AEDE}" srcId="{5CA30816-0C15-40D1-97CB-A471B78382FD}" destId="{9E6E8C75-375C-4E6F-887D-2BBD6DEB1D99}" srcOrd="5" destOrd="0" parTransId="{691F9BD0-2996-4C7A-BC6A-9197A663344A}" sibTransId="{91478EEA-377F-4EEB-976B-7FA4F8E8C4C9}"/>
    <dgm:cxn modelId="{A2B194DA-0D8E-4DDF-9A91-C3A2C686D3E9}" srcId="{5CA30816-0C15-40D1-97CB-A471B78382FD}" destId="{5AB04207-A644-4B92-A652-699E4444EE08}" srcOrd="6" destOrd="0" parTransId="{F297D327-B515-449F-A09E-12C75902C083}" sibTransId="{C7F29827-421E-43C5-ACB0-CFF2DC4E018A}"/>
    <dgm:cxn modelId="{C485623C-FFFA-483C-AE8F-6F0E8FEAF60F}" type="presParOf" srcId="{B7543EF3-6DAF-4251-A8EE-4145A77C8A7D}" destId="{ACF40843-9057-4D92-87EF-A0308873AA4A}" srcOrd="0" destOrd="0" presId="urn:microsoft.com/office/officeart/2005/8/layout/vList3"/>
    <dgm:cxn modelId="{B4F19E1E-1FA4-4156-BE5C-E02989E582DA}" type="presParOf" srcId="{ACF40843-9057-4D92-87EF-A0308873AA4A}" destId="{5DE03C96-9A74-423B-AABB-155731E70F8B}" srcOrd="0" destOrd="0" presId="urn:microsoft.com/office/officeart/2005/8/layout/vList3"/>
    <dgm:cxn modelId="{20E7C02F-CAE7-45FC-825C-005182706735}" type="presParOf" srcId="{ACF40843-9057-4D92-87EF-A0308873AA4A}" destId="{19BF7576-D98F-4C6F-A3FB-DE82D273D4D0}" srcOrd="1" destOrd="0" presId="urn:microsoft.com/office/officeart/2005/8/layout/vList3"/>
    <dgm:cxn modelId="{72AECA80-987E-454A-A1B1-035CF3C1A1B7}" type="presParOf" srcId="{B7543EF3-6DAF-4251-A8EE-4145A77C8A7D}" destId="{77A82667-4AAB-42D1-873A-680001FC349F}" srcOrd="1" destOrd="0" presId="urn:microsoft.com/office/officeart/2005/8/layout/vList3"/>
    <dgm:cxn modelId="{17861454-EF32-416D-B302-67BEDFD14B88}" type="presParOf" srcId="{B7543EF3-6DAF-4251-A8EE-4145A77C8A7D}" destId="{FD064007-6567-481D-BAFC-D195A6726235}" srcOrd="2" destOrd="0" presId="urn:microsoft.com/office/officeart/2005/8/layout/vList3"/>
    <dgm:cxn modelId="{33F2DF3A-7E26-4AD2-AC4C-EC029F16184B}" type="presParOf" srcId="{FD064007-6567-481D-BAFC-D195A6726235}" destId="{7BBBB4CA-3E7E-41F9-B555-631A1994E2B9}" srcOrd="0" destOrd="0" presId="urn:microsoft.com/office/officeart/2005/8/layout/vList3"/>
    <dgm:cxn modelId="{CD945090-4E7B-423D-ADFD-4EEDD4A8FBCE}" type="presParOf" srcId="{FD064007-6567-481D-BAFC-D195A6726235}" destId="{2F8655B8-50D1-4920-8F67-DA4837BB18D1}" srcOrd="1" destOrd="0" presId="urn:microsoft.com/office/officeart/2005/8/layout/vList3"/>
    <dgm:cxn modelId="{FFFA1BCE-773B-4DAE-89CC-9E8DFD89B4D7}" type="presParOf" srcId="{B7543EF3-6DAF-4251-A8EE-4145A77C8A7D}" destId="{25C98DEB-6D00-485A-9FEF-E650F6E2A5D3}" srcOrd="3" destOrd="0" presId="urn:microsoft.com/office/officeart/2005/8/layout/vList3"/>
    <dgm:cxn modelId="{60A0B915-6407-465D-8A35-0663D3BC83DF}" type="presParOf" srcId="{B7543EF3-6DAF-4251-A8EE-4145A77C8A7D}" destId="{51179ADF-8CD5-43EF-BFAD-720A39E932F5}" srcOrd="4" destOrd="0" presId="urn:microsoft.com/office/officeart/2005/8/layout/vList3"/>
    <dgm:cxn modelId="{369DCE91-C1A7-477B-9878-194661F32F3A}" type="presParOf" srcId="{51179ADF-8CD5-43EF-BFAD-720A39E932F5}" destId="{FBA6BB46-F81E-4988-8593-E15BF2524912}" srcOrd="0" destOrd="0" presId="urn:microsoft.com/office/officeart/2005/8/layout/vList3"/>
    <dgm:cxn modelId="{67F5FA56-22FA-45DA-8A80-77751C385B23}" type="presParOf" srcId="{51179ADF-8CD5-43EF-BFAD-720A39E932F5}" destId="{06D52568-07B3-4339-B70F-EA05B49EA6C0}" srcOrd="1" destOrd="0" presId="urn:microsoft.com/office/officeart/2005/8/layout/vList3"/>
    <dgm:cxn modelId="{D3DE989C-C7C7-46B9-A3F1-E860BB4D1D28}" type="presParOf" srcId="{B7543EF3-6DAF-4251-A8EE-4145A77C8A7D}" destId="{2366EAAA-C662-4F5D-A865-61547C69F7CF}" srcOrd="5" destOrd="0" presId="urn:microsoft.com/office/officeart/2005/8/layout/vList3"/>
    <dgm:cxn modelId="{5A62B8FF-1160-4D08-B6A6-AF59435A89A3}" type="presParOf" srcId="{B7543EF3-6DAF-4251-A8EE-4145A77C8A7D}" destId="{757AB6C3-61B6-4E94-A5B8-8D3EF6658F4C}" srcOrd="6" destOrd="0" presId="urn:microsoft.com/office/officeart/2005/8/layout/vList3"/>
    <dgm:cxn modelId="{C6BCAEBF-FAEA-4E8D-826E-3D9BF5CD31CB}" type="presParOf" srcId="{757AB6C3-61B6-4E94-A5B8-8D3EF6658F4C}" destId="{7E504E34-7DA5-4BB1-AE12-E397886CF804}" srcOrd="0" destOrd="0" presId="urn:microsoft.com/office/officeart/2005/8/layout/vList3"/>
    <dgm:cxn modelId="{4CABAF28-6AB1-41E1-B4E0-205DCEDB5B28}" type="presParOf" srcId="{757AB6C3-61B6-4E94-A5B8-8D3EF6658F4C}" destId="{0A33C344-0234-4609-A3E0-6811E1DDA00D}" srcOrd="1" destOrd="0" presId="urn:microsoft.com/office/officeart/2005/8/layout/vList3"/>
    <dgm:cxn modelId="{3A42E062-EB9E-4DF4-BA9A-9F175A38B888}" type="presParOf" srcId="{B7543EF3-6DAF-4251-A8EE-4145A77C8A7D}" destId="{FFCAD609-E76B-4AD6-9BDC-86AFE551A195}" srcOrd="7" destOrd="0" presId="urn:microsoft.com/office/officeart/2005/8/layout/vList3"/>
    <dgm:cxn modelId="{B818B778-A676-4A98-ADD4-D5CBB0EACD57}" type="presParOf" srcId="{B7543EF3-6DAF-4251-A8EE-4145A77C8A7D}" destId="{291BBADC-302A-4D32-B21D-382B645C324D}" srcOrd="8" destOrd="0" presId="urn:microsoft.com/office/officeart/2005/8/layout/vList3"/>
    <dgm:cxn modelId="{1053706B-5385-464B-88E2-D086D259F80D}" type="presParOf" srcId="{291BBADC-302A-4D32-B21D-382B645C324D}" destId="{A9AF9BE5-1BDA-4482-B399-31902D1E2D94}" srcOrd="0" destOrd="0" presId="urn:microsoft.com/office/officeart/2005/8/layout/vList3"/>
    <dgm:cxn modelId="{CF0F6734-0282-4B6C-A655-8CE962B53D6B}" type="presParOf" srcId="{291BBADC-302A-4D32-B21D-382B645C324D}" destId="{FD3330F0-4904-46D0-901C-BB3CEF0287D6}" srcOrd="1" destOrd="0" presId="urn:microsoft.com/office/officeart/2005/8/layout/vList3"/>
    <dgm:cxn modelId="{4B8E44CC-6118-4F9D-B99E-9A019BF5B9FC}" type="presParOf" srcId="{B7543EF3-6DAF-4251-A8EE-4145A77C8A7D}" destId="{5EB96D4D-77E0-43B6-A1AF-03E1BF345FB8}" srcOrd="9" destOrd="0" presId="urn:microsoft.com/office/officeart/2005/8/layout/vList3"/>
    <dgm:cxn modelId="{1459F5F1-AF2F-46D9-8A33-C3190D945704}" type="presParOf" srcId="{B7543EF3-6DAF-4251-A8EE-4145A77C8A7D}" destId="{B9C32B47-6A97-4695-974E-1B860447D4AE}" srcOrd="10" destOrd="0" presId="urn:microsoft.com/office/officeart/2005/8/layout/vList3"/>
    <dgm:cxn modelId="{FE835BF6-2B3A-487D-8F3C-4D1EAE0FA792}" type="presParOf" srcId="{B9C32B47-6A97-4695-974E-1B860447D4AE}" destId="{A3569CBB-649D-4606-8DDD-A4FC0AE363D5}" srcOrd="0" destOrd="0" presId="urn:microsoft.com/office/officeart/2005/8/layout/vList3"/>
    <dgm:cxn modelId="{A992E746-9E7E-49A3-9224-B345D98B3036}" type="presParOf" srcId="{B9C32B47-6A97-4695-974E-1B860447D4AE}" destId="{8D09EAF3-F7AB-4DBD-9A84-86D1D568AFC5}" srcOrd="1" destOrd="0" presId="urn:microsoft.com/office/officeart/2005/8/layout/vList3"/>
    <dgm:cxn modelId="{F21D29BB-B7BA-4457-989C-40E53D8E06FC}" type="presParOf" srcId="{B7543EF3-6DAF-4251-A8EE-4145A77C8A7D}" destId="{0EE791B7-6CFA-496E-AE7D-5A0AF0DC3193}" srcOrd="11" destOrd="0" presId="urn:microsoft.com/office/officeart/2005/8/layout/vList3"/>
    <dgm:cxn modelId="{DE452133-7F53-4788-91A1-ABD8681C4415}" type="presParOf" srcId="{B7543EF3-6DAF-4251-A8EE-4145A77C8A7D}" destId="{104C4523-0974-434D-9650-EF8749CCA549}" srcOrd="12" destOrd="0" presId="urn:microsoft.com/office/officeart/2005/8/layout/vList3"/>
    <dgm:cxn modelId="{0D993C61-2099-41F8-B080-30FDC665AB53}" type="presParOf" srcId="{104C4523-0974-434D-9650-EF8749CCA549}" destId="{39E886D8-3BAC-4445-9C31-4918718DED0A}" srcOrd="0" destOrd="0" presId="urn:microsoft.com/office/officeart/2005/8/layout/vList3"/>
    <dgm:cxn modelId="{FC35AE29-2542-48C7-8685-F4A09E448A3C}" type="presParOf" srcId="{104C4523-0974-434D-9650-EF8749CCA549}" destId="{37E18696-B4D6-478A-8649-C1C9B09069B6}" srcOrd="1" destOrd="0" presId="urn:microsoft.com/office/officeart/2005/8/layout/vList3"/>
    <dgm:cxn modelId="{B4F2BC81-0C7B-4F1F-B85E-56A563B7C392}" type="presParOf" srcId="{B7543EF3-6DAF-4251-A8EE-4145A77C8A7D}" destId="{FA51A0E0-B164-4476-8235-DA5AA19DA30C}" srcOrd="13" destOrd="0" presId="urn:microsoft.com/office/officeart/2005/8/layout/vList3"/>
    <dgm:cxn modelId="{E53DE430-C96E-48F1-8DCB-F1BC51074866}" type="presParOf" srcId="{B7543EF3-6DAF-4251-A8EE-4145A77C8A7D}" destId="{F2520A61-4B9A-4111-8D9B-E9F5C7E166AE}" srcOrd="14" destOrd="0" presId="urn:microsoft.com/office/officeart/2005/8/layout/vList3"/>
    <dgm:cxn modelId="{76EF679A-0C46-40BA-A5BA-22CEC00D123E}" type="presParOf" srcId="{F2520A61-4B9A-4111-8D9B-E9F5C7E166AE}" destId="{88AF160E-A289-4B08-B404-B9588D939389}" srcOrd="0" destOrd="0" presId="urn:microsoft.com/office/officeart/2005/8/layout/vList3"/>
    <dgm:cxn modelId="{8AE801B4-6323-4FC9-9078-7908C8E40EB9}" type="presParOf" srcId="{F2520A61-4B9A-4111-8D9B-E9F5C7E166AE}" destId="{A72CB5AC-0D18-41FD-87AA-4795FAA43E0B}" srcOrd="1" destOrd="0" presId="urn:microsoft.com/office/officeart/2005/8/layout/vList3"/>
    <dgm:cxn modelId="{6B9AE6FE-3911-4817-A53A-1CED053111AC}" type="presParOf" srcId="{B7543EF3-6DAF-4251-A8EE-4145A77C8A7D}" destId="{F7869EDF-B8F5-4FCE-9649-CC91C834DF7E}" srcOrd="15" destOrd="0" presId="urn:microsoft.com/office/officeart/2005/8/layout/vList3"/>
    <dgm:cxn modelId="{913E3033-4D3C-40AD-9F95-B85C2F4F6EF0}" type="presParOf" srcId="{B7543EF3-6DAF-4251-A8EE-4145A77C8A7D}" destId="{D4FA6977-DECF-46C7-92DE-BDD21DF904C1}" srcOrd="16" destOrd="0" presId="urn:microsoft.com/office/officeart/2005/8/layout/vList3"/>
    <dgm:cxn modelId="{34E69D87-BCEE-4BDA-9728-DA52AB0D9FF2}" type="presParOf" srcId="{D4FA6977-DECF-46C7-92DE-BDD21DF904C1}" destId="{5D32DFE8-D58B-40AD-8E8A-CA701DEE78CF}" srcOrd="0" destOrd="0" presId="urn:microsoft.com/office/officeart/2005/8/layout/vList3"/>
    <dgm:cxn modelId="{62E79984-6955-4F2B-89EE-55A94AB453BB}" type="presParOf" srcId="{D4FA6977-DECF-46C7-92DE-BDD21DF904C1}" destId="{7930F84F-34FA-4B50-99B1-8FA1152608F8}" srcOrd="1" destOrd="0" presId="urn:microsoft.com/office/officeart/2005/8/layout/vList3"/>
  </dgm:cxnLst>
  <dgm:bg/>
  <dgm:whole/>
</dgm:dataModel>
</file>

<file path=ppt/diagrams/data5.xml><?xml version="1.0" encoding="utf-8"?>
<dgm:dataModel xmlns:dgm="http://schemas.openxmlformats.org/drawingml/2006/diagram" xmlns:a="http://schemas.openxmlformats.org/drawingml/2006/main">
  <dgm:ptLst>
    <dgm:pt modelId="{550338A8-C661-4B5E-91DE-9565204920FB}"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72E45EBF-FC8E-4BA4-AF4A-7E3F4093BB8E}">
      <dgm:prSet phldrT="[Текст]" custT="1">
        <dgm:style>
          <a:lnRef idx="1">
            <a:schemeClr val="accent3"/>
          </a:lnRef>
          <a:fillRef idx="2">
            <a:schemeClr val="accent3"/>
          </a:fillRef>
          <a:effectRef idx="1">
            <a:schemeClr val="accent3"/>
          </a:effectRef>
          <a:fontRef idx="minor">
            <a:schemeClr val="dk1"/>
          </a:fontRef>
        </dgm:style>
      </dgm:prSet>
      <dgm:spPr/>
      <dgm:t>
        <a:bodyPr/>
        <a:lstStyle/>
        <a:p>
          <a:pPr algn="just"/>
          <a:r>
            <a:rPr lang="ru-RU" sz="1600" dirty="0" smtClean="0">
              <a:latin typeface="Times New Roman" pitchFamily="18" charset="0"/>
              <a:cs typeface="Times New Roman" pitchFamily="18" charset="0"/>
            </a:rPr>
            <a:t>Поступления в бюджет от уплаты налогов, установленных Налоговым кодексом Российской Федерации (налог на доходы физических лиц,  акцизы,  налоги на совокупный доход (УСН, ЕСХН, ПСН), налог на имущество организаций, налог на имущество физических лиц, земельный налог, налог на добычу общераспространенных полезных ископаемых, госпошлина</a:t>
          </a:r>
          <a:endParaRPr lang="ru-RU" sz="1600" dirty="0">
            <a:latin typeface="Times New Roman" pitchFamily="18" charset="0"/>
            <a:cs typeface="Times New Roman" pitchFamily="18" charset="0"/>
          </a:endParaRPr>
        </a:p>
      </dgm:t>
    </dgm:pt>
    <dgm:pt modelId="{8401D31D-BC61-4F1C-9F9B-2EADA9F924C4}" type="parTrans" cxnId="{3C36FE06-4897-4592-AF6A-836035021CAE}">
      <dgm:prSet/>
      <dgm:spPr/>
      <dgm:t>
        <a:bodyPr/>
        <a:lstStyle/>
        <a:p>
          <a:endParaRPr lang="ru-RU" sz="1600">
            <a:latin typeface="Times New Roman" pitchFamily="18" charset="0"/>
            <a:cs typeface="Times New Roman" pitchFamily="18" charset="0"/>
          </a:endParaRPr>
        </a:p>
      </dgm:t>
    </dgm:pt>
    <dgm:pt modelId="{CABEBF38-E4F5-4D83-A118-B3EBFC1AD44E}" type="sibTrans" cxnId="{3C36FE06-4897-4592-AF6A-836035021CAE}">
      <dgm:prSet/>
      <dgm:spPr/>
      <dgm:t>
        <a:bodyPr/>
        <a:lstStyle/>
        <a:p>
          <a:endParaRPr lang="ru-RU" sz="1600">
            <a:latin typeface="Times New Roman" pitchFamily="18" charset="0"/>
            <a:cs typeface="Times New Roman" pitchFamily="18" charset="0"/>
          </a:endParaRPr>
        </a:p>
      </dgm:t>
    </dgm:pt>
    <dgm:pt modelId="{E46D34C6-7AAB-4017-9A83-9BAB3C63F96D}">
      <dgm:prSet phldrT="[Текст]" custT="1">
        <dgm:style>
          <a:lnRef idx="1">
            <a:schemeClr val="accent3"/>
          </a:lnRef>
          <a:fillRef idx="2">
            <a:schemeClr val="accent3"/>
          </a:fillRef>
          <a:effectRef idx="1">
            <a:schemeClr val="accent3"/>
          </a:effectRef>
          <a:fontRef idx="minor">
            <a:schemeClr val="dk1"/>
          </a:fontRef>
        </dgm:style>
      </dgm:prSet>
      <dgm:spPr/>
      <dgm:t>
        <a:bodyPr/>
        <a:lstStyle/>
        <a:p>
          <a:pPr algn="just"/>
          <a:r>
            <a:rPr lang="ru-RU" sz="1600" dirty="0" smtClean="0">
              <a:latin typeface="Times New Roman" pitchFamily="18" charset="0"/>
              <a:cs typeface="Times New Roman" pitchFamily="18" charset="0"/>
            </a:rPr>
            <a:t>Поступления от арендной платы земли и имущества, доходы от продажи земли и имущества, плата за выбросы загрязняющих веществ в атмосферный воздух, административные штрафы и другие платежи, установленные законодательством РФ</a:t>
          </a:r>
          <a:endParaRPr lang="ru-RU" sz="1600" dirty="0">
            <a:latin typeface="Times New Roman" pitchFamily="18" charset="0"/>
            <a:cs typeface="Times New Roman" pitchFamily="18" charset="0"/>
          </a:endParaRPr>
        </a:p>
      </dgm:t>
    </dgm:pt>
    <dgm:pt modelId="{46DDE8AE-C3C3-4E7A-8757-F96CB5A3418B}" type="parTrans" cxnId="{A7CC3678-840D-4CBE-B487-B11AF6B3EEA2}">
      <dgm:prSet/>
      <dgm:spPr/>
      <dgm:t>
        <a:bodyPr/>
        <a:lstStyle/>
        <a:p>
          <a:endParaRPr lang="ru-RU" sz="1600">
            <a:latin typeface="Times New Roman" pitchFamily="18" charset="0"/>
            <a:cs typeface="Times New Roman" pitchFamily="18" charset="0"/>
          </a:endParaRPr>
        </a:p>
      </dgm:t>
    </dgm:pt>
    <dgm:pt modelId="{69291F33-6985-4156-AA97-0A79AC6B1372}" type="sibTrans" cxnId="{A7CC3678-840D-4CBE-B487-B11AF6B3EEA2}">
      <dgm:prSet/>
      <dgm:spPr/>
      <dgm:t>
        <a:bodyPr/>
        <a:lstStyle/>
        <a:p>
          <a:endParaRPr lang="ru-RU" sz="1600">
            <a:latin typeface="Times New Roman" pitchFamily="18" charset="0"/>
            <a:cs typeface="Times New Roman" pitchFamily="18" charset="0"/>
          </a:endParaRPr>
        </a:p>
      </dgm:t>
    </dgm:pt>
    <dgm:pt modelId="{D51F358F-43E3-415E-B558-C5FEEE50F537}">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ru-RU" sz="1600" dirty="0" smtClean="0">
              <a:latin typeface="Times New Roman" pitchFamily="18" charset="0"/>
              <a:cs typeface="Times New Roman" pitchFamily="18" charset="0"/>
            </a:rPr>
            <a:t>Поступления от других бюджетов бюджетной системы Российской федерации в форме дотаций, субсидий, субвенций и иных межбюджетных трансфертов.</a:t>
          </a:r>
          <a:endParaRPr lang="ru-RU" sz="1600" dirty="0">
            <a:latin typeface="Times New Roman" pitchFamily="18" charset="0"/>
            <a:cs typeface="Times New Roman" pitchFamily="18" charset="0"/>
          </a:endParaRPr>
        </a:p>
      </dgm:t>
    </dgm:pt>
    <dgm:pt modelId="{4C488B78-0E85-4EF3-AD3B-882AB86CA9B4}" type="parTrans" cxnId="{5A49BD79-7080-4F0C-BEAF-D9F5E0507DBF}">
      <dgm:prSet/>
      <dgm:spPr/>
      <dgm:t>
        <a:bodyPr/>
        <a:lstStyle/>
        <a:p>
          <a:endParaRPr lang="ru-RU" sz="1600">
            <a:latin typeface="Times New Roman" pitchFamily="18" charset="0"/>
            <a:cs typeface="Times New Roman" pitchFamily="18" charset="0"/>
          </a:endParaRPr>
        </a:p>
      </dgm:t>
    </dgm:pt>
    <dgm:pt modelId="{4D50DB94-1BFE-443C-874F-1E5E0567FDEB}" type="sibTrans" cxnId="{5A49BD79-7080-4F0C-BEAF-D9F5E0507DBF}">
      <dgm:prSet/>
      <dgm:spPr/>
      <dgm:t>
        <a:bodyPr/>
        <a:lstStyle/>
        <a:p>
          <a:endParaRPr lang="ru-RU" sz="1600">
            <a:latin typeface="Times New Roman" pitchFamily="18" charset="0"/>
            <a:cs typeface="Times New Roman" pitchFamily="18" charset="0"/>
          </a:endParaRPr>
        </a:p>
      </dgm:t>
    </dgm:pt>
    <dgm:pt modelId="{2C427A7A-4C76-41AB-B3D5-7CBDE6C07954}" type="pres">
      <dgm:prSet presAssocID="{550338A8-C661-4B5E-91DE-9565204920FB}" presName="linear" presStyleCnt="0">
        <dgm:presLayoutVars>
          <dgm:dir/>
          <dgm:resizeHandles val="exact"/>
        </dgm:presLayoutVars>
      </dgm:prSet>
      <dgm:spPr/>
      <dgm:t>
        <a:bodyPr/>
        <a:lstStyle/>
        <a:p>
          <a:endParaRPr lang="ru-RU"/>
        </a:p>
      </dgm:t>
    </dgm:pt>
    <dgm:pt modelId="{A14E7C64-8798-49B6-BC43-65DCE906F39F}" type="pres">
      <dgm:prSet presAssocID="{72E45EBF-FC8E-4BA4-AF4A-7E3F4093BB8E}" presName="comp" presStyleCnt="0"/>
      <dgm:spPr/>
    </dgm:pt>
    <dgm:pt modelId="{E2059AE0-0268-466D-977D-F9D0098F20C2}" type="pres">
      <dgm:prSet presAssocID="{72E45EBF-FC8E-4BA4-AF4A-7E3F4093BB8E}" presName="box" presStyleLbl="node1" presStyleIdx="0" presStyleCnt="3"/>
      <dgm:spPr/>
      <dgm:t>
        <a:bodyPr/>
        <a:lstStyle/>
        <a:p>
          <a:endParaRPr lang="ru-RU"/>
        </a:p>
      </dgm:t>
    </dgm:pt>
    <dgm:pt modelId="{336B84DA-342B-460A-8534-06CBD17CB00F}" type="pres">
      <dgm:prSet presAssocID="{72E45EBF-FC8E-4BA4-AF4A-7E3F4093BB8E}" presName="img" presStyleLbl="fgImgPlace1" presStyleIdx="0" presStyleCnt="3">
        <dgm:style>
          <a:lnRef idx="0">
            <a:schemeClr val="accent3"/>
          </a:lnRef>
          <a:fillRef idx="3">
            <a:schemeClr val="accent3"/>
          </a:fillRef>
          <a:effectRef idx="3">
            <a:schemeClr val="accent3"/>
          </a:effectRef>
          <a:fontRef idx="minor">
            <a:schemeClr val="lt1"/>
          </a:fontRef>
        </dgm:style>
      </dgm:prSet>
      <dgm:spPr/>
    </dgm:pt>
    <dgm:pt modelId="{48ABC4C2-85A5-4E6E-9B8F-49477A9E0B7B}" type="pres">
      <dgm:prSet presAssocID="{72E45EBF-FC8E-4BA4-AF4A-7E3F4093BB8E}" presName="text" presStyleLbl="node1" presStyleIdx="0" presStyleCnt="3">
        <dgm:presLayoutVars>
          <dgm:bulletEnabled val="1"/>
        </dgm:presLayoutVars>
      </dgm:prSet>
      <dgm:spPr/>
      <dgm:t>
        <a:bodyPr/>
        <a:lstStyle/>
        <a:p>
          <a:endParaRPr lang="ru-RU"/>
        </a:p>
      </dgm:t>
    </dgm:pt>
    <dgm:pt modelId="{6125BB15-6997-4015-A74E-2558B25A88BF}" type="pres">
      <dgm:prSet presAssocID="{CABEBF38-E4F5-4D83-A118-B3EBFC1AD44E}" presName="spacer" presStyleCnt="0"/>
      <dgm:spPr/>
    </dgm:pt>
    <dgm:pt modelId="{30E937F5-DCFB-4843-813A-0DCCC7B3FB14}" type="pres">
      <dgm:prSet presAssocID="{E46D34C6-7AAB-4017-9A83-9BAB3C63F96D}" presName="comp" presStyleCnt="0"/>
      <dgm:spPr/>
    </dgm:pt>
    <dgm:pt modelId="{A31AA4E7-3166-464C-88A6-CD6C343BBBCA}" type="pres">
      <dgm:prSet presAssocID="{E46D34C6-7AAB-4017-9A83-9BAB3C63F96D}" presName="box" presStyleLbl="node1" presStyleIdx="1" presStyleCnt="3"/>
      <dgm:spPr/>
      <dgm:t>
        <a:bodyPr/>
        <a:lstStyle/>
        <a:p>
          <a:endParaRPr lang="ru-RU"/>
        </a:p>
      </dgm:t>
    </dgm:pt>
    <dgm:pt modelId="{81204D41-6C33-4298-868B-688CEAECDDBA}" type="pres">
      <dgm:prSet presAssocID="{E46D34C6-7AAB-4017-9A83-9BAB3C63F96D}" presName="img" presStyleLbl="fgImgPlace1" presStyleIdx="1" presStyleCnt="3">
        <dgm:style>
          <a:lnRef idx="0">
            <a:schemeClr val="accent3"/>
          </a:lnRef>
          <a:fillRef idx="3">
            <a:schemeClr val="accent3"/>
          </a:fillRef>
          <a:effectRef idx="3">
            <a:schemeClr val="accent3"/>
          </a:effectRef>
          <a:fontRef idx="minor">
            <a:schemeClr val="lt1"/>
          </a:fontRef>
        </dgm:style>
      </dgm:prSet>
      <dgm:spPr/>
    </dgm:pt>
    <dgm:pt modelId="{F2A3E298-8509-48C0-B9F1-781AD448A5E0}" type="pres">
      <dgm:prSet presAssocID="{E46D34C6-7AAB-4017-9A83-9BAB3C63F96D}" presName="text" presStyleLbl="node1" presStyleIdx="1" presStyleCnt="3">
        <dgm:presLayoutVars>
          <dgm:bulletEnabled val="1"/>
        </dgm:presLayoutVars>
      </dgm:prSet>
      <dgm:spPr/>
      <dgm:t>
        <a:bodyPr/>
        <a:lstStyle/>
        <a:p>
          <a:endParaRPr lang="ru-RU"/>
        </a:p>
      </dgm:t>
    </dgm:pt>
    <dgm:pt modelId="{172079F4-B281-4B49-A430-0886EBE4254A}" type="pres">
      <dgm:prSet presAssocID="{69291F33-6985-4156-AA97-0A79AC6B1372}" presName="spacer" presStyleCnt="0"/>
      <dgm:spPr/>
    </dgm:pt>
    <dgm:pt modelId="{0AB66C91-C174-4198-B63F-FCD08D018822}" type="pres">
      <dgm:prSet presAssocID="{D51F358F-43E3-415E-B558-C5FEEE50F537}" presName="comp" presStyleCnt="0"/>
      <dgm:spPr/>
    </dgm:pt>
    <dgm:pt modelId="{E784C3D2-FA27-4A83-8266-989B50D674C3}" type="pres">
      <dgm:prSet presAssocID="{D51F358F-43E3-415E-B558-C5FEEE50F537}" presName="box" presStyleLbl="node1" presStyleIdx="2" presStyleCnt="3"/>
      <dgm:spPr/>
      <dgm:t>
        <a:bodyPr/>
        <a:lstStyle/>
        <a:p>
          <a:endParaRPr lang="ru-RU"/>
        </a:p>
      </dgm:t>
    </dgm:pt>
    <dgm:pt modelId="{B902880F-B101-4FA4-B1AC-B35EBF2FDD67}" type="pres">
      <dgm:prSet presAssocID="{D51F358F-43E3-415E-B558-C5FEEE50F537}" presName="img" presStyleLbl="fgImgPlace1" presStyleIdx="2" presStyleCnt="3">
        <dgm:style>
          <a:lnRef idx="0">
            <a:schemeClr val="accent3"/>
          </a:lnRef>
          <a:fillRef idx="3">
            <a:schemeClr val="accent3"/>
          </a:fillRef>
          <a:effectRef idx="3">
            <a:schemeClr val="accent3"/>
          </a:effectRef>
          <a:fontRef idx="minor">
            <a:schemeClr val="lt1"/>
          </a:fontRef>
        </dgm:style>
      </dgm:prSet>
      <dgm:spPr/>
    </dgm:pt>
    <dgm:pt modelId="{BA329ECC-E264-42A1-9DFC-ED704D1BA4DE}" type="pres">
      <dgm:prSet presAssocID="{D51F358F-43E3-415E-B558-C5FEEE50F537}" presName="text" presStyleLbl="node1" presStyleIdx="2" presStyleCnt="3">
        <dgm:presLayoutVars>
          <dgm:bulletEnabled val="1"/>
        </dgm:presLayoutVars>
      </dgm:prSet>
      <dgm:spPr/>
      <dgm:t>
        <a:bodyPr/>
        <a:lstStyle/>
        <a:p>
          <a:endParaRPr lang="ru-RU"/>
        </a:p>
      </dgm:t>
    </dgm:pt>
  </dgm:ptLst>
  <dgm:cxnLst>
    <dgm:cxn modelId="{24DDCEC1-A6E9-4533-9873-EF13639462A5}" type="presOf" srcId="{E46D34C6-7AAB-4017-9A83-9BAB3C63F96D}" destId="{F2A3E298-8509-48C0-B9F1-781AD448A5E0}" srcOrd="1" destOrd="0" presId="urn:microsoft.com/office/officeart/2005/8/layout/vList4"/>
    <dgm:cxn modelId="{947068CD-1240-4870-9026-6204743FA224}" type="presOf" srcId="{72E45EBF-FC8E-4BA4-AF4A-7E3F4093BB8E}" destId="{E2059AE0-0268-466D-977D-F9D0098F20C2}" srcOrd="0" destOrd="0" presId="urn:microsoft.com/office/officeart/2005/8/layout/vList4"/>
    <dgm:cxn modelId="{5A49BD79-7080-4F0C-BEAF-D9F5E0507DBF}" srcId="{550338A8-C661-4B5E-91DE-9565204920FB}" destId="{D51F358F-43E3-415E-B558-C5FEEE50F537}" srcOrd="2" destOrd="0" parTransId="{4C488B78-0E85-4EF3-AD3B-882AB86CA9B4}" sibTransId="{4D50DB94-1BFE-443C-874F-1E5E0567FDEB}"/>
    <dgm:cxn modelId="{A7CC3678-840D-4CBE-B487-B11AF6B3EEA2}" srcId="{550338A8-C661-4B5E-91DE-9565204920FB}" destId="{E46D34C6-7AAB-4017-9A83-9BAB3C63F96D}" srcOrd="1" destOrd="0" parTransId="{46DDE8AE-C3C3-4E7A-8757-F96CB5A3418B}" sibTransId="{69291F33-6985-4156-AA97-0A79AC6B1372}"/>
    <dgm:cxn modelId="{A40EE382-42E2-4B9C-8095-920F1688B458}" type="presOf" srcId="{E46D34C6-7AAB-4017-9A83-9BAB3C63F96D}" destId="{A31AA4E7-3166-464C-88A6-CD6C343BBBCA}" srcOrd="0" destOrd="0" presId="urn:microsoft.com/office/officeart/2005/8/layout/vList4"/>
    <dgm:cxn modelId="{5BC322C9-DDC6-4788-B96B-0BFA0AC3FDF1}" type="presOf" srcId="{550338A8-C661-4B5E-91DE-9565204920FB}" destId="{2C427A7A-4C76-41AB-B3D5-7CBDE6C07954}" srcOrd="0" destOrd="0" presId="urn:microsoft.com/office/officeart/2005/8/layout/vList4"/>
    <dgm:cxn modelId="{8C6DE46D-1617-432E-9E06-665EC0DD41AB}" type="presOf" srcId="{D51F358F-43E3-415E-B558-C5FEEE50F537}" destId="{BA329ECC-E264-42A1-9DFC-ED704D1BA4DE}" srcOrd="1" destOrd="0" presId="urn:microsoft.com/office/officeart/2005/8/layout/vList4"/>
    <dgm:cxn modelId="{7D93FD39-C876-4EDE-BF53-074103A08D5F}" type="presOf" srcId="{72E45EBF-FC8E-4BA4-AF4A-7E3F4093BB8E}" destId="{48ABC4C2-85A5-4E6E-9B8F-49477A9E0B7B}" srcOrd="1" destOrd="0" presId="urn:microsoft.com/office/officeart/2005/8/layout/vList4"/>
    <dgm:cxn modelId="{FA247589-6D5E-4F48-80C2-8A5601D2B4BD}" type="presOf" srcId="{D51F358F-43E3-415E-B558-C5FEEE50F537}" destId="{E784C3D2-FA27-4A83-8266-989B50D674C3}" srcOrd="0" destOrd="0" presId="urn:microsoft.com/office/officeart/2005/8/layout/vList4"/>
    <dgm:cxn modelId="{3C36FE06-4897-4592-AF6A-836035021CAE}" srcId="{550338A8-C661-4B5E-91DE-9565204920FB}" destId="{72E45EBF-FC8E-4BA4-AF4A-7E3F4093BB8E}" srcOrd="0" destOrd="0" parTransId="{8401D31D-BC61-4F1C-9F9B-2EADA9F924C4}" sibTransId="{CABEBF38-E4F5-4D83-A118-B3EBFC1AD44E}"/>
    <dgm:cxn modelId="{609A38C8-6299-426D-819C-CE933D0183AA}" type="presParOf" srcId="{2C427A7A-4C76-41AB-B3D5-7CBDE6C07954}" destId="{A14E7C64-8798-49B6-BC43-65DCE906F39F}" srcOrd="0" destOrd="0" presId="urn:microsoft.com/office/officeart/2005/8/layout/vList4"/>
    <dgm:cxn modelId="{EB2C6BD2-6FBC-4FBD-8232-2ED0C64FB44D}" type="presParOf" srcId="{A14E7C64-8798-49B6-BC43-65DCE906F39F}" destId="{E2059AE0-0268-466D-977D-F9D0098F20C2}" srcOrd="0" destOrd="0" presId="urn:microsoft.com/office/officeart/2005/8/layout/vList4"/>
    <dgm:cxn modelId="{506AAD69-1516-477E-86F9-3038FB453C6F}" type="presParOf" srcId="{A14E7C64-8798-49B6-BC43-65DCE906F39F}" destId="{336B84DA-342B-460A-8534-06CBD17CB00F}" srcOrd="1" destOrd="0" presId="urn:microsoft.com/office/officeart/2005/8/layout/vList4"/>
    <dgm:cxn modelId="{19503C8D-5DFE-4880-BD9C-892FC442F41D}" type="presParOf" srcId="{A14E7C64-8798-49B6-BC43-65DCE906F39F}" destId="{48ABC4C2-85A5-4E6E-9B8F-49477A9E0B7B}" srcOrd="2" destOrd="0" presId="urn:microsoft.com/office/officeart/2005/8/layout/vList4"/>
    <dgm:cxn modelId="{CCC0354D-CE87-4741-80DF-8D01D2B8F86E}" type="presParOf" srcId="{2C427A7A-4C76-41AB-B3D5-7CBDE6C07954}" destId="{6125BB15-6997-4015-A74E-2558B25A88BF}" srcOrd="1" destOrd="0" presId="urn:microsoft.com/office/officeart/2005/8/layout/vList4"/>
    <dgm:cxn modelId="{FF1C843E-B993-4576-8866-C3521C8A0CA1}" type="presParOf" srcId="{2C427A7A-4C76-41AB-B3D5-7CBDE6C07954}" destId="{30E937F5-DCFB-4843-813A-0DCCC7B3FB14}" srcOrd="2" destOrd="0" presId="urn:microsoft.com/office/officeart/2005/8/layout/vList4"/>
    <dgm:cxn modelId="{E926E128-08DA-49DC-B9F2-1020359C7797}" type="presParOf" srcId="{30E937F5-DCFB-4843-813A-0DCCC7B3FB14}" destId="{A31AA4E7-3166-464C-88A6-CD6C343BBBCA}" srcOrd="0" destOrd="0" presId="urn:microsoft.com/office/officeart/2005/8/layout/vList4"/>
    <dgm:cxn modelId="{9F14076B-01CF-4618-814B-58168AD5A086}" type="presParOf" srcId="{30E937F5-DCFB-4843-813A-0DCCC7B3FB14}" destId="{81204D41-6C33-4298-868B-688CEAECDDBA}" srcOrd="1" destOrd="0" presId="urn:microsoft.com/office/officeart/2005/8/layout/vList4"/>
    <dgm:cxn modelId="{8AA8897E-059B-4CF5-872B-CC8E4E1D6F13}" type="presParOf" srcId="{30E937F5-DCFB-4843-813A-0DCCC7B3FB14}" destId="{F2A3E298-8509-48C0-B9F1-781AD448A5E0}" srcOrd="2" destOrd="0" presId="urn:microsoft.com/office/officeart/2005/8/layout/vList4"/>
    <dgm:cxn modelId="{ECF2EC1B-7F37-48F4-8809-B2D76F5BFF2F}" type="presParOf" srcId="{2C427A7A-4C76-41AB-B3D5-7CBDE6C07954}" destId="{172079F4-B281-4B49-A430-0886EBE4254A}" srcOrd="3" destOrd="0" presId="urn:microsoft.com/office/officeart/2005/8/layout/vList4"/>
    <dgm:cxn modelId="{D14F3E94-D065-46F5-9AFD-359FC310212A}" type="presParOf" srcId="{2C427A7A-4C76-41AB-B3D5-7CBDE6C07954}" destId="{0AB66C91-C174-4198-B63F-FCD08D018822}" srcOrd="4" destOrd="0" presId="urn:microsoft.com/office/officeart/2005/8/layout/vList4"/>
    <dgm:cxn modelId="{F403AF3A-1925-4BF9-A028-73DFDA571E4D}" type="presParOf" srcId="{0AB66C91-C174-4198-B63F-FCD08D018822}" destId="{E784C3D2-FA27-4A83-8266-989B50D674C3}" srcOrd="0" destOrd="0" presId="urn:microsoft.com/office/officeart/2005/8/layout/vList4"/>
    <dgm:cxn modelId="{C19C2A55-76A4-4D66-84F7-4B5E402E6738}" type="presParOf" srcId="{0AB66C91-C174-4198-B63F-FCD08D018822}" destId="{B902880F-B101-4FA4-B1AC-B35EBF2FDD67}" srcOrd="1" destOrd="0" presId="urn:microsoft.com/office/officeart/2005/8/layout/vList4"/>
    <dgm:cxn modelId="{6CBDBC4A-DE96-40C7-BB05-E3F84B90F33B}" type="presParOf" srcId="{0AB66C91-C174-4198-B63F-FCD08D018822}" destId="{BA329ECC-E264-42A1-9DFC-ED704D1BA4DE}" srcOrd="2" destOrd="0" presId="urn:microsoft.com/office/officeart/2005/8/layout/vList4"/>
  </dgm:cxnLst>
  <dgm:bg/>
  <dgm:whole/>
</dgm:dataModel>
</file>

<file path=ppt/diagrams/data6.xml><?xml version="1.0" encoding="utf-8"?>
<dgm:dataModel xmlns:dgm="http://schemas.openxmlformats.org/drawingml/2006/diagram" xmlns:a="http://schemas.openxmlformats.org/drawingml/2006/main">
  <dgm:ptLst>
    <dgm:pt modelId="{AD319A39-493E-46DA-AC17-A8286FFF243D}" type="doc">
      <dgm:prSet loTypeId="urn:microsoft.com/office/officeart/2005/8/layout/pyramid2" loCatId="list" qsTypeId="urn:microsoft.com/office/officeart/2005/8/quickstyle/simple1" qsCatId="simple" csTypeId="urn:microsoft.com/office/officeart/2005/8/colors/accent1_2" csCatId="accent1" phldr="1"/>
      <dgm:spPr/>
    </dgm:pt>
    <dgm:pt modelId="{33C71599-2FBF-44B1-835C-6C3F36DEF124}">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ru-RU" sz="1800" dirty="0" smtClean="0">
              <a:latin typeface="Times New Roman" pitchFamily="18" charset="0"/>
              <a:cs typeface="Times New Roman" pitchFamily="18" charset="0"/>
            </a:rPr>
            <a:t>Фактически поступило</a:t>
          </a:r>
        </a:p>
        <a:p>
          <a:r>
            <a:rPr lang="ru-RU" sz="1800" dirty="0" smtClean="0">
              <a:latin typeface="Times New Roman" pitchFamily="18" charset="0"/>
              <a:cs typeface="Times New Roman" pitchFamily="18" charset="0"/>
            </a:rPr>
            <a:t>827646,0 тыс. руб.</a:t>
          </a:r>
          <a:endParaRPr lang="ru-RU" sz="1800" dirty="0">
            <a:latin typeface="Times New Roman" pitchFamily="18" charset="0"/>
            <a:cs typeface="Times New Roman" pitchFamily="18" charset="0"/>
          </a:endParaRPr>
        </a:p>
      </dgm:t>
    </dgm:pt>
    <dgm:pt modelId="{3ECB76A8-12E3-4A3C-B8CE-CC303154E066}" type="parTrans" cxnId="{6BF2315C-793A-407A-A887-8C224B63A20B}">
      <dgm:prSet/>
      <dgm:spPr/>
      <dgm:t>
        <a:bodyPr/>
        <a:lstStyle/>
        <a:p>
          <a:endParaRPr lang="ru-RU"/>
        </a:p>
      </dgm:t>
    </dgm:pt>
    <dgm:pt modelId="{38DD7E2A-3F4E-48A3-BA6B-83616AFBBE07}" type="sibTrans" cxnId="{6BF2315C-793A-407A-A887-8C224B63A20B}">
      <dgm:prSet/>
      <dgm:spPr/>
      <dgm:t>
        <a:bodyPr/>
        <a:lstStyle/>
        <a:p>
          <a:endParaRPr lang="ru-RU"/>
        </a:p>
      </dgm:t>
    </dgm:pt>
    <dgm:pt modelId="{7CB7D0AB-69C5-4A68-A6B1-3278C58BD70D}">
      <dgm:prSet phldrT="[Текст]">
        <dgm:style>
          <a:lnRef idx="1">
            <a:schemeClr val="accent5"/>
          </a:lnRef>
          <a:fillRef idx="2">
            <a:schemeClr val="accent5"/>
          </a:fillRef>
          <a:effectRef idx="1">
            <a:schemeClr val="accent5"/>
          </a:effectRef>
          <a:fontRef idx="minor">
            <a:schemeClr val="dk1"/>
          </a:fontRef>
        </dgm:style>
      </dgm:prSet>
      <dgm:spPr/>
      <dgm:t>
        <a:bodyPr/>
        <a:lstStyle/>
        <a:p>
          <a:r>
            <a:rPr lang="ru-RU" dirty="0" smtClean="0">
              <a:latin typeface="Times New Roman" pitchFamily="18" charset="0"/>
              <a:cs typeface="Times New Roman" pitchFamily="18" charset="0"/>
            </a:rPr>
            <a:t>Уточненный план</a:t>
          </a:r>
        </a:p>
        <a:p>
          <a:r>
            <a:rPr lang="ru-RU" dirty="0" smtClean="0">
              <a:latin typeface="Times New Roman" pitchFamily="18" charset="0"/>
              <a:cs typeface="Times New Roman" pitchFamily="18" charset="0"/>
            </a:rPr>
            <a:t>830086,4 тыс. руб.</a:t>
          </a:r>
          <a:endParaRPr lang="ru-RU" dirty="0">
            <a:latin typeface="Times New Roman" pitchFamily="18" charset="0"/>
            <a:cs typeface="Times New Roman" pitchFamily="18" charset="0"/>
          </a:endParaRPr>
        </a:p>
      </dgm:t>
    </dgm:pt>
    <dgm:pt modelId="{4ED96A53-CE08-4543-8F24-1BA770FEEA83}" type="parTrans" cxnId="{13DA2820-26E9-4B60-AB9C-4B4BCAD87427}">
      <dgm:prSet/>
      <dgm:spPr/>
      <dgm:t>
        <a:bodyPr/>
        <a:lstStyle/>
        <a:p>
          <a:endParaRPr lang="ru-RU"/>
        </a:p>
      </dgm:t>
    </dgm:pt>
    <dgm:pt modelId="{4F53116E-D7D4-4CC6-9BA1-95771D6ACCBA}" type="sibTrans" cxnId="{13DA2820-26E9-4B60-AB9C-4B4BCAD87427}">
      <dgm:prSet/>
      <dgm:spPr/>
      <dgm:t>
        <a:bodyPr/>
        <a:lstStyle/>
        <a:p>
          <a:endParaRPr lang="ru-RU"/>
        </a:p>
      </dgm:t>
    </dgm:pt>
    <dgm:pt modelId="{AF380E31-D980-4DE7-BE0E-CE14E17CBA98}">
      <dgm:prSet phldrT="[Текст]">
        <dgm:style>
          <a:lnRef idx="1">
            <a:schemeClr val="accent4"/>
          </a:lnRef>
          <a:fillRef idx="2">
            <a:schemeClr val="accent4"/>
          </a:fillRef>
          <a:effectRef idx="1">
            <a:schemeClr val="accent4"/>
          </a:effectRef>
          <a:fontRef idx="minor">
            <a:schemeClr val="dk1"/>
          </a:fontRef>
        </dgm:style>
      </dgm:prSet>
      <dgm:spPr/>
      <dgm:t>
        <a:bodyPr/>
        <a:lstStyle/>
        <a:p>
          <a:r>
            <a:rPr lang="ru-RU" dirty="0" smtClean="0">
              <a:latin typeface="Times New Roman" pitchFamily="18" charset="0"/>
              <a:cs typeface="Times New Roman" pitchFamily="18" charset="0"/>
            </a:rPr>
            <a:t>Первоначально утвержденный план </a:t>
          </a:r>
        </a:p>
        <a:p>
          <a:r>
            <a:rPr lang="ru-RU" dirty="0" smtClean="0">
              <a:latin typeface="Times New Roman" pitchFamily="18" charset="0"/>
              <a:cs typeface="Times New Roman" pitchFamily="18" charset="0"/>
            </a:rPr>
            <a:t>681711,5 тыс. руб.</a:t>
          </a:r>
          <a:endParaRPr lang="ru-RU" dirty="0"/>
        </a:p>
      </dgm:t>
    </dgm:pt>
    <dgm:pt modelId="{3D14F8AC-3C7B-4F1E-ABAA-E8643B7E2EA3}" type="parTrans" cxnId="{6D3F959C-5BA6-4D85-8C26-E1DE89EB9F2A}">
      <dgm:prSet/>
      <dgm:spPr/>
      <dgm:t>
        <a:bodyPr/>
        <a:lstStyle/>
        <a:p>
          <a:endParaRPr lang="ru-RU"/>
        </a:p>
      </dgm:t>
    </dgm:pt>
    <dgm:pt modelId="{531DB0B6-6077-4EC3-821C-98C79C58DE81}" type="sibTrans" cxnId="{6D3F959C-5BA6-4D85-8C26-E1DE89EB9F2A}">
      <dgm:prSet/>
      <dgm:spPr/>
      <dgm:t>
        <a:bodyPr/>
        <a:lstStyle/>
        <a:p>
          <a:endParaRPr lang="ru-RU"/>
        </a:p>
      </dgm:t>
    </dgm:pt>
    <dgm:pt modelId="{1756BF20-0957-439E-9EA1-EA332B19A558}" type="pres">
      <dgm:prSet presAssocID="{AD319A39-493E-46DA-AC17-A8286FFF243D}" presName="compositeShape" presStyleCnt="0">
        <dgm:presLayoutVars>
          <dgm:dir/>
          <dgm:resizeHandles/>
        </dgm:presLayoutVars>
      </dgm:prSet>
      <dgm:spPr/>
    </dgm:pt>
    <dgm:pt modelId="{74FFA0CC-0281-4515-9428-2BEED9A2C91E}" type="pres">
      <dgm:prSet presAssocID="{AD319A39-493E-46DA-AC17-A8286FFF243D}" presName="pyramid" presStyleLbl="node1" presStyleIdx="0" presStyleCnt="1">
        <dgm:style>
          <a:lnRef idx="1">
            <a:schemeClr val="accent1"/>
          </a:lnRef>
          <a:fillRef idx="2">
            <a:schemeClr val="accent1"/>
          </a:fillRef>
          <a:effectRef idx="1">
            <a:schemeClr val="accent1"/>
          </a:effectRef>
          <a:fontRef idx="minor">
            <a:schemeClr val="dk1"/>
          </a:fontRef>
        </dgm:style>
      </dgm:prSet>
      <dgm:spPr/>
    </dgm:pt>
    <dgm:pt modelId="{CE2DE329-EE7B-4491-9238-E09657595451}" type="pres">
      <dgm:prSet presAssocID="{AD319A39-493E-46DA-AC17-A8286FFF243D}" presName="theList" presStyleCnt="0"/>
      <dgm:spPr/>
    </dgm:pt>
    <dgm:pt modelId="{73231560-58EE-4379-85A7-278A7B543058}" type="pres">
      <dgm:prSet presAssocID="{33C71599-2FBF-44B1-835C-6C3F36DEF124}" presName="aNode" presStyleLbl="fgAcc1" presStyleIdx="0" presStyleCnt="3">
        <dgm:presLayoutVars>
          <dgm:bulletEnabled val="1"/>
        </dgm:presLayoutVars>
      </dgm:prSet>
      <dgm:spPr/>
      <dgm:t>
        <a:bodyPr/>
        <a:lstStyle/>
        <a:p>
          <a:endParaRPr lang="ru-RU"/>
        </a:p>
      </dgm:t>
    </dgm:pt>
    <dgm:pt modelId="{7F610217-21D4-4184-8BFE-E97B25F1CABB}" type="pres">
      <dgm:prSet presAssocID="{33C71599-2FBF-44B1-835C-6C3F36DEF124}" presName="aSpace" presStyleCnt="0"/>
      <dgm:spPr/>
    </dgm:pt>
    <dgm:pt modelId="{BD9AB0B3-649B-435B-8A89-9DCA883E2593}" type="pres">
      <dgm:prSet presAssocID="{7CB7D0AB-69C5-4A68-A6B1-3278C58BD70D}" presName="aNode" presStyleLbl="fgAcc1" presStyleIdx="1" presStyleCnt="3">
        <dgm:presLayoutVars>
          <dgm:bulletEnabled val="1"/>
        </dgm:presLayoutVars>
      </dgm:prSet>
      <dgm:spPr/>
      <dgm:t>
        <a:bodyPr/>
        <a:lstStyle/>
        <a:p>
          <a:endParaRPr lang="ru-RU"/>
        </a:p>
      </dgm:t>
    </dgm:pt>
    <dgm:pt modelId="{82B5BC16-FA83-4FFA-AE32-D16E9368963D}" type="pres">
      <dgm:prSet presAssocID="{7CB7D0AB-69C5-4A68-A6B1-3278C58BD70D}" presName="aSpace" presStyleCnt="0"/>
      <dgm:spPr/>
    </dgm:pt>
    <dgm:pt modelId="{8BEE11F0-9310-4C7C-94B9-D2DB350F14F7}" type="pres">
      <dgm:prSet presAssocID="{AF380E31-D980-4DE7-BE0E-CE14E17CBA98}" presName="aNode" presStyleLbl="fgAcc1" presStyleIdx="2" presStyleCnt="3">
        <dgm:presLayoutVars>
          <dgm:bulletEnabled val="1"/>
        </dgm:presLayoutVars>
      </dgm:prSet>
      <dgm:spPr/>
      <dgm:t>
        <a:bodyPr/>
        <a:lstStyle/>
        <a:p>
          <a:endParaRPr lang="ru-RU"/>
        </a:p>
      </dgm:t>
    </dgm:pt>
    <dgm:pt modelId="{4B224EDC-B2B2-47E4-9D34-388A790C464C}" type="pres">
      <dgm:prSet presAssocID="{AF380E31-D980-4DE7-BE0E-CE14E17CBA98}" presName="aSpace" presStyleCnt="0"/>
      <dgm:spPr/>
    </dgm:pt>
  </dgm:ptLst>
  <dgm:cxnLst>
    <dgm:cxn modelId="{13DA2820-26E9-4B60-AB9C-4B4BCAD87427}" srcId="{AD319A39-493E-46DA-AC17-A8286FFF243D}" destId="{7CB7D0AB-69C5-4A68-A6B1-3278C58BD70D}" srcOrd="1" destOrd="0" parTransId="{4ED96A53-CE08-4543-8F24-1BA770FEEA83}" sibTransId="{4F53116E-D7D4-4CC6-9BA1-95771D6ACCBA}"/>
    <dgm:cxn modelId="{EE1546C4-8A7C-40E8-8B13-512F5DBA77F2}" type="presOf" srcId="{33C71599-2FBF-44B1-835C-6C3F36DEF124}" destId="{73231560-58EE-4379-85A7-278A7B543058}" srcOrd="0" destOrd="0" presId="urn:microsoft.com/office/officeart/2005/8/layout/pyramid2"/>
    <dgm:cxn modelId="{CD1815F2-C145-4A5D-8A9C-4157242F5B1D}" type="presOf" srcId="{AD319A39-493E-46DA-AC17-A8286FFF243D}" destId="{1756BF20-0957-439E-9EA1-EA332B19A558}" srcOrd="0" destOrd="0" presId="urn:microsoft.com/office/officeart/2005/8/layout/pyramid2"/>
    <dgm:cxn modelId="{94F4178E-C4D5-47CF-B94C-970AC88798C0}" type="presOf" srcId="{AF380E31-D980-4DE7-BE0E-CE14E17CBA98}" destId="{8BEE11F0-9310-4C7C-94B9-D2DB350F14F7}" srcOrd="0" destOrd="0" presId="urn:microsoft.com/office/officeart/2005/8/layout/pyramid2"/>
    <dgm:cxn modelId="{6BF2315C-793A-407A-A887-8C224B63A20B}" srcId="{AD319A39-493E-46DA-AC17-A8286FFF243D}" destId="{33C71599-2FBF-44B1-835C-6C3F36DEF124}" srcOrd="0" destOrd="0" parTransId="{3ECB76A8-12E3-4A3C-B8CE-CC303154E066}" sibTransId="{38DD7E2A-3F4E-48A3-BA6B-83616AFBBE07}"/>
    <dgm:cxn modelId="{94C9C98D-1B23-4951-BAC6-2C19B94A9C2E}" type="presOf" srcId="{7CB7D0AB-69C5-4A68-A6B1-3278C58BD70D}" destId="{BD9AB0B3-649B-435B-8A89-9DCA883E2593}" srcOrd="0" destOrd="0" presId="urn:microsoft.com/office/officeart/2005/8/layout/pyramid2"/>
    <dgm:cxn modelId="{6D3F959C-5BA6-4D85-8C26-E1DE89EB9F2A}" srcId="{AD319A39-493E-46DA-AC17-A8286FFF243D}" destId="{AF380E31-D980-4DE7-BE0E-CE14E17CBA98}" srcOrd="2" destOrd="0" parTransId="{3D14F8AC-3C7B-4F1E-ABAA-E8643B7E2EA3}" sibTransId="{531DB0B6-6077-4EC3-821C-98C79C58DE81}"/>
    <dgm:cxn modelId="{A42C24F9-33F1-491B-AD70-421DCE7CE52C}" type="presParOf" srcId="{1756BF20-0957-439E-9EA1-EA332B19A558}" destId="{74FFA0CC-0281-4515-9428-2BEED9A2C91E}" srcOrd="0" destOrd="0" presId="urn:microsoft.com/office/officeart/2005/8/layout/pyramid2"/>
    <dgm:cxn modelId="{70703C7C-C0E9-44DA-A0EE-4861D161F772}" type="presParOf" srcId="{1756BF20-0957-439E-9EA1-EA332B19A558}" destId="{CE2DE329-EE7B-4491-9238-E09657595451}" srcOrd="1" destOrd="0" presId="urn:microsoft.com/office/officeart/2005/8/layout/pyramid2"/>
    <dgm:cxn modelId="{AAF05C2A-F265-4494-9732-021EF2EEAD0D}" type="presParOf" srcId="{CE2DE329-EE7B-4491-9238-E09657595451}" destId="{73231560-58EE-4379-85A7-278A7B543058}" srcOrd="0" destOrd="0" presId="urn:microsoft.com/office/officeart/2005/8/layout/pyramid2"/>
    <dgm:cxn modelId="{BF8445CA-C3D5-4A3D-A59F-77ACA9AF94C7}" type="presParOf" srcId="{CE2DE329-EE7B-4491-9238-E09657595451}" destId="{7F610217-21D4-4184-8BFE-E97B25F1CABB}" srcOrd="1" destOrd="0" presId="urn:microsoft.com/office/officeart/2005/8/layout/pyramid2"/>
    <dgm:cxn modelId="{16DFAAA5-0900-416F-84C7-219A97C74F7C}" type="presParOf" srcId="{CE2DE329-EE7B-4491-9238-E09657595451}" destId="{BD9AB0B3-649B-435B-8A89-9DCA883E2593}" srcOrd="2" destOrd="0" presId="urn:microsoft.com/office/officeart/2005/8/layout/pyramid2"/>
    <dgm:cxn modelId="{2F5A0E67-422E-4EAE-98DF-9D8ADB33896F}" type="presParOf" srcId="{CE2DE329-EE7B-4491-9238-E09657595451}" destId="{82B5BC16-FA83-4FFA-AE32-D16E9368963D}" srcOrd="3" destOrd="0" presId="urn:microsoft.com/office/officeart/2005/8/layout/pyramid2"/>
    <dgm:cxn modelId="{1481519E-9956-4ACB-90DB-A0BA50C148F3}" type="presParOf" srcId="{CE2DE329-EE7B-4491-9238-E09657595451}" destId="{8BEE11F0-9310-4C7C-94B9-D2DB350F14F7}" srcOrd="4" destOrd="0" presId="urn:microsoft.com/office/officeart/2005/8/layout/pyramid2"/>
    <dgm:cxn modelId="{42FC54B3-9922-4DC0-B293-6A923B22DC51}" type="presParOf" srcId="{CE2DE329-EE7B-4491-9238-E09657595451}" destId="{4B224EDC-B2B2-47E4-9D34-388A790C464C}" srcOrd="5" destOrd="0" presId="urn:microsoft.com/office/officeart/2005/8/layout/pyramid2"/>
  </dgm:cxnLst>
  <dgm:bg/>
  <dgm:whole/>
</dgm:dataModel>
</file>

<file path=ppt/diagrams/data7.xml><?xml version="1.0" encoding="utf-8"?>
<dgm:dataModel xmlns:dgm="http://schemas.openxmlformats.org/drawingml/2006/diagram" xmlns:a="http://schemas.openxmlformats.org/drawingml/2006/main">
  <dgm:ptLst>
    <dgm:pt modelId="{636AF8B0-B68B-4663-9F7F-55ABE7A5737C}"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ru-RU"/>
        </a:p>
      </dgm:t>
    </dgm:pt>
    <dgm:pt modelId="{B26969F6-A915-4962-8A20-28D64C368711}">
      <dgm:prSet phldrT="[Текст]" custT="1"/>
      <dgm:spPr>
        <a:solidFill>
          <a:srgbClr val="92D050"/>
        </a:solidFill>
      </dgm:spPr>
      <dgm:t>
        <a:bodyPr/>
        <a:lstStyle/>
        <a:p>
          <a:r>
            <a:rPr lang="ru-RU" sz="900" dirty="0" smtClean="0">
              <a:ln>
                <a:solidFill>
                  <a:srgbClr val="002060"/>
                </a:solidFill>
              </a:ln>
              <a:solidFill>
                <a:schemeClr val="bg1"/>
              </a:solidFill>
              <a:latin typeface="+mn-lt"/>
              <a:ea typeface="Chemal" pitchFamily="50" charset="0"/>
            </a:rPr>
            <a:t>Дошкольное образование</a:t>
          </a:r>
          <a:endParaRPr lang="ru-RU" sz="900" dirty="0">
            <a:ln>
              <a:solidFill>
                <a:srgbClr val="002060"/>
              </a:solidFill>
            </a:ln>
            <a:solidFill>
              <a:schemeClr val="bg1"/>
            </a:solidFill>
            <a:latin typeface="+mn-lt"/>
            <a:ea typeface="Chemal" pitchFamily="50" charset="0"/>
          </a:endParaRPr>
        </a:p>
      </dgm:t>
    </dgm:pt>
    <dgm:pt modelId="{25F2E3B7-1F9E-4D12-8F9A-0657EA82FA36}" type="parTrans" cxnId="{2B9643B4-613C-4AA1-98A6-9B65F5DB93B7}">
      <dgm:prSet/>
      <dgm:spPr>
        <a:ln>
          <a:solidFill>
            <a:schemeClr val="tx1"/>
          </a:solidFill>
        </a:ln>
      </dgm:spPr>
      <dgm:t>
        <a:bodyPr/>
        <a:lstStyle/>
        <a:p>
          <a:endParaRPr lang="ru-RU" dirty="0">
            <a:ln>
              <a:solidFill>
                <a:srgbClr val="002060"/>
              </a:solidFill>
            </a:ln>
            <a:latin typeface="+mn-lt"/>
          </a:endParaRPr>
        </a:p>
      </dgm:t>
    </dgm:pt>
    <dgm:pt modelId="{27983407-9955-4C60-A241-202125DBDD9D}" type="sibTrans" cxnId="{2B9643B4-613C-4AA1-98A6-9B65F5DB93B7}">
      <dgm:prSet/>
      <dgm:spPr/>
      <dgm:t>
        <a:bodyPr/>
        <a:lstStyle/>
        <a:p>
          <a:endParaRPr lang="ru-RU">
            <a:ln>
              <a:solidFill>
                <a:srgbClr val="002060"/>
              </a:solidFill>
            </a:ln>
            <a:latin typeface="+mn-lt"/>
          </a:endParaRPr>
        </a:p>
      </dgm:t>
    </dgm:pt>
    <dgm:pt modelId="{A6321443-4A0E-4145-8C9F-E1054D51397F}">
      <dgm:prSet phldrT="[Текст]"/>
      <dgm:spPr/>
      <dgm:t>
        <a:bodyPr/>
        <a:lstStyle/>
        <a:p>
          <a:r>
            <a:rPr lang="ru-RU" dirty="0" smtClean="0">
              <a:ln>
                <a:solidFill>
                  <a:srgbClr val="002060"/>
                </a:solidFill>
              </a:ln>
              <a:latin typeface="+mn-lt"/>
              <a:ea typeface="Chemal" pitchFamily="50" charset="0"/>
            </a:rPr>
            <a:t>3 Детских сада</a:t>
          </a:r>
          <a:endParaRPr lang="ru-RU" dirty="0">
            <a:ln>
              <a:solidFill>
                <a:srgbClr val="002060"/>
              </a:solidFill>
            </a:ln>
            <a:latin typeface="+mn-lt"/>
            <a:ea typeface="Chemal" pitchFamily="50" charset="0"/>
          </a:endParaRPr>
        </a:p>
      </dgm:t>
    </dgm:pt>
    <dgm:pt modelId="{894F6DDC-A54D-4E87-927B-77767995E8D6}" type="parTrans" cxnId="{87CF4E81-C2FB-4461-9115-8E8FF759E5F6}">
      <dgm:prSet/>
      <dgm:spPr/>
      <dgm:t>
        <a:bodyPr/>
        <a:lstStyle/>
        <a:p>
          <a:endParaRPr lang="ru-RU">
            <a:ln>
              <a:solidFill>
                <a:srgbClr val="002060"/>
              </a:solidFill>
            </a:ln>
            <a:latin typeface="+mn-lt"/>
          </a:endParaRPr>
        </a:p>
      </dgm:t>
    </dgm:pt>
    <dgm:pt modelId="{EECBA58A-508F-420E-A2C3-F5343CDDAB1F}" type="sibTrans" cxnId="{87CF4E81-C2FB-4461-9115-8E8FF759E5F6}">
      <dgm:prSet/>
      <dgm:spPr/>
      <dgm:t>
        <a:bodyPr/>
        <a:lstStyle/>
        <a:p>
          <a:endParaRPr lang="ru-RU">
            <a:ln>
              <a:solidFill>
                <a:srgbClr val="002060"/>
              </a:solidFill>
            </a:ln>
            <a:latin typeface="+mn-lt"/>
          </a:endParaRPr>
        </a:p>
      </dgm:t>
    </dgm:pt>
    <dgm:pt modelId="{76DBB2C2-6C16-4F1B-9558-3C47B76AEAD8}">
      <dgm:prSet phldrT="[Текст]"/>
      <dgm:spPr/>
      <dgm:t>
        <a:bodyPr/>
        <a:lstStyle/>
        <a:p>
          <a:r>
            <a:rPr lang="ru-RU" dirty="0" smtClean="0">
              <a:ln>
                <a:solidFill>
                  <a:srgbClr val="002060"/>
                </a:solidFill>
              </a:ln>
              <a:latin typeface="+mn-lt"/>
              <a:ea typeface="Chemal" pitchFamily="50" charset="0"/>
            </a:rPr>
            <a:t>559 учащихся</a:t>
          </a:r>
          <a:endParaRPr lang="ru-RU" dirty="0">
            <a:ln>
              <a:solidFill>
                <a:srgbClr val="002060"/>
              </a:solidFill>
            </a:ln>
            <a:latin typeface="+mn-lt"/>
            <a:ea typeface="Chemal" pitchFamily="50" charset="0"/>
          </a:endParaRPr>
        </a:p>
      </dgm:t>
    </dgm:pt>
    <dgm:pt modelId="{849E11C4-EF73-4B4A-A193-E938870B13D6}" type="parTrans" cxnId="{DE3AE6F3-0ECC-42FA-AD34-C897CC02F5EC}">
      <dgm:prSet/>
      <dgm:spPr/>
      <dgm:t>
        <a:bodyPr/>
        <a:lstStyle/>
        <a:p>
          <a:endParaRPr lang="ru-RU">
            <a:ln>
              <a:solidFill>
                <a:srgbClr val="002060"/>
              </a:solidFill>
            </a:ln>
            <a:latin typeface="+mn-lt"/>
          </a:endParaRPr>
        </a:p>
      </dgm:t>
    </dgm:pt>
    <dgm:pt modelId="{99E83895-D14E-4849-B645-CE60FA29E3A8}" type="sibTrans" cxnId="{DE3AE6F3-0ECC-42FA-AD34-C897CC02F5EC}">
      <dgm:prSet/>
      <dgm:spPr/>
      <dgm:t>
        <a:bodyPr/>
        <a:lstStyle/>
        <a:p>
          <a:endParaRPr lang="ru-RU">
            <a:ln>
              <a:solidFill>
                <a:srgbClr val="002060"/>
              </a:solidFill>
            </a:ln>
            <a:latin typeface="+mn-lt"/>
          </a:endParaRPr>
        </a:p>
      </dgm:t>
    </dgm:pt>
    <dgm:pt modelId="{AB70EC39-2AF9-48EF-AC0A-9F51FD52C2EA}">
      <dgm:prSet phldrT="[Текст]" custT="1"/>
      <dgm:spPr>
        <a:solidFill>
          <a:schemeClr val="tx2">
            <a:lumMod val="60000"/>
            <a:lumOff val="40000"/>
          </a:schemeClr>
        </a:solidFill>
      </dgm:spPr>
      <dgm:t>
        <a:bodyPr/>
        <a:lstStyle/>
        <a:p>
          <a:r>
            <a:rPr lang="ru-RU" sz="900" dirty="0" smtClean="0">
              <a:ln>
                <a:solidFill>
                  <a:srgbClr val="002060"/>
                </a:solidFill>
              </a:ln>
              <a:solidFill>
                <a:schemeClr val="bg1"/>
              </a:solidFill>
              <a:latin typeface="+mn-lt"/>
              <a:ea typeface="Chemal" pitchFamily="50" charset="0"/>
            </a:rPr>
            <a:t>Общее образование</a:t>
          </a:r>
          <a:endParaRPr lang="ru-RU" sz="900" dirty="0">
            <a:ln>
              <a:solidFill>
                <a:srgbClr val="002060"/>
              </a:solidFill>
            </a:ln>
            <a:solidFill>
              <a:schemeClr val="bg1"/>
            </a:solidFill>
            <a:latin typeface="+mn-lt"/>
            <a:ea typeface="Chemal" pitchFamily="50" charset="0"/>
          </a:endParaRPr>
        </a:p>
      </dgm:t>
    </dgm:pt>
    <dgm:pt modelId="{3996E3EA-687B-40B4-89A4-17D7E1361E27}" type="parTrans" cxnId="{2B5F1477-515D-47EF-80D5-BF199621EDD2}">
      <dgm:prSet/>
      <dgm:spPr>
        <a:ln>
          <a:solidFill>
            <a:schemeClr val="tx1">
              <a:lumMod val="95000"/>
            </a:schemeClr>
          </a:solidFill>
        </a:ln>
      </dgm:spPr>
      <dgm:t>
        <a:bodyPr/>
        <a:lstStyle/>
        <a:p>
          <a:endParaRPr lang="ru-RU" dirty="0">
            <a:ln>
              <a:solidFill>
                <a:srgbClr val="002060"/>
              </a:solidFill>
            </a:ln>
            <a:latin typeface="+mn-lt"/>
          </a:endParaRPr>
        </a:p>
      </dgm:t>
    </dgm:pt>
    <dgm:pt modelId="{D0C03F34-5334-4466-99CF-3391B6CED065}" type="sibTrans" cxnId="{2B5F1477-515D-47EF-80D5-BF199621EDD2}">
      <dgm:prSet/>
      <dgm:spPr/>
      <dgm:t>
        <a:bodyPr/>
        <a:lstStyle/>
        <a:p>
          <a:endParaRPr lang="ru-RU">
            <a:ln>
              <a:solidFill>
                <a:srgbClr val="002060"/>
              </a:solidFill>
            </a:ln>
            <a:latin typeface="+mn-lt"/>
          </a:endParaRPr>
        </a:p>
      </dgm:t>
    </dgm:pt>
    <dgm:pt modelId="{89E69362-BE0D-47AE-8677-EE5FC47F85BD}">
      <dgm:prSet phldrT="[Текст]"/>
      <dgm:spPr/>
      <dgm:t>
        <a:bodyPr/>
        <a:lstStyle/>
        <a:p>
          <a:r>
            <a:rPr lang="ru-RU" dirty="0" smtClean="0">
              <a:ln>
                <a:solidFill>
                  <a:srgbClr val="002060"/>
                </a:solidFill>
              </a:ln>
              <a:latin typeface="+mn-lt"/>
              <a:ea typeface="Chemal" pitchFamily="50" charset="0"/>
            </a:rPr>
            <a:t>11 школ</a:t>
          </a:r>
          <a:endParaRPr lang="ru-RU" dirty="0">
            <a:ln>
              <a:solidFill>
                <a:srgbClr val="002060"/>
              </a:solidFill>
            </a:ln>
            <a:latin typeface="+mn-lt"/>
            <a:ea typeface="Chemal" pitchFamily="50" charset="0"/>
          </a:endParaRPr>
        </a:p>
      </dgm:t>
    </dgm:pt>
    <dgm:pt modelId="{6627ECA7-6807-4B02-907C-1C17F1D195FC}" type="parTrans" cxnId="{DA26C06A-7E51-4791-96EE-68F21727CA07}">
      <dgm:prSet/>
      <dgm:spPr/>
      <dgm:t>
        <a:bodyPr/>
        <a:lstStyle/>
        <a:p>
          <a:endParaRPr lang="ru-RU">
            <a:ln>
              <a:solidFill>
                <a:srgbClr val="002060"/>
              </a:solidFill>
            </a:ln>
            <a:latin typeface="+mn-lt"/>
          </a:endParaRPr>
        </a:p>
      </dgm:t>
    </dgm:pt>
    <dgm:pt modelId="{486A48EB-8E1C-44C2-9380-7C0AB68EF4DC}" type="sibTrans" cxnId="{DA26C06A-7E51-4791-96EE-68F21727CA07}">
      <dgm:prSet/>
      <dgm:spPr/>
      <dgm:t>
        <a:bodyPr/>
        <a:lstStyle/>
        <a:p>
          <a:endParaRPr lang="ru-RU">
            <a:ln>
              <a:solidFill>
                <a:srgbClr val="002060"/>
              </a:solidFill>
            </a:ln>
            <a:latin typeface="+mn-lt"/>
          </a:endParaRPr>
        </a:p>
      </dgm:t>
    </dgm:pt>
    <dgm:pt modelId="{8DB6398C-E9FB-4558-A3E2-E19031E87ECD}">
      <dgm:prSet phldrT="[Текст]"/>
      <dgm:spPr/>
      <dgm:t>
        <a:bodyPr/>
        <a:lstStyle/>
        <a:p>
          <a:r>
            <a:rPr lang="ru-RU" dirty="0" smtClean="0">
              <a:ln>
                <a:solidFill>
                  <a:srgbClr val="002060"/>
                </a:solidFill>
              </a:ln>
              <a:latin typeface="+mn-lt"/>
              <a:ea typeface="Chemal" pitchFamily="50" charset="0"/>
            </a:rPr>
            <a:t>1852 учащихся</a:t>
          </a:r>
          <a:endParaRPr lang="ru-RU" dirty="0">
            <a:ln>
              <a:solidFill>
                <a:srgbClr val="002060"/>
              </a:solidFill>
            </a:ln>
            <a:latin typeface="+mn-lt"/>
            <a:ea typeface="Chemal" pitchFamily="50" charset="0"/>
          </a:endParaRPr>
        </a:p>
      </dgm:t>
    </dgm:pt>
    <dgm:pt modelId="{79AFD159-957A-4ACD-88CE-DE32B35BB36E}" type="parTrans" cxnId="{2E1CDA48-F262-4D5D-AECE-45EC0979DE25}">
      <dgm:prSet/>
      <dgm:spPr/>
      <dgm:t>
        <a:bodyPr/>
        <a:lstStyle/>
        <a:p>
          <a:endParaRPr lang="ru-RU">
            <a:ln>
              <a:solidFill>
                <a:srgbClr val="002060"/>
              </a:solidFill>
            </a:ln>
            <a:latin typeface="+mn-lt"/>
          </a:endParaRPr>
        </a:p>
      </dgm:t>
    </dgm:pt>
    <dgm:pt modelId="{8A91D7AF-5B54-474D-BD81-2A534E8190BF}" type="sibTrans" cxnId="{2E1CDA48-F262-4D5D-AECE-45EC0979DE25}">
      <dgm:prSet/>
      <dgm:spPr/>
      <dgm:t>
        <a:bodyPr/>
        <a:lstStyle/>
        <a:p>
          <a:endParaRPr lang="ru-RU">
            <a:ln>
              <a:solidFill>
                <a:srgbClr val="002060"/>
              </a:solidFill>
            </a:ln>
            <a:latin typeface="+mn-lt"/>
          </a:endParaRPr>
        </a:p>
      </dgm:t>
    </dgm:pt>
    <dgm:pt modelId="{A00CC7FF-F350-41B6-AD6B-884445CA4FAE}">
      <dgm:prSet phldrT="[Текст]" custT="1"/>
      <dgm:spPr>
        <a:solidFill>
          <a:schemeClr val="accent3">
            <a:lumMod val="75000"/>
          </a:schemeClr>
        </a:solidFill>
      </dgm:spPr>
      <dgm:t>
        <a:bodyPr/>
        <a:lstStyle/>
        <a:p>
          <a:r>
            <a:rPr lang="ru-RU" sz="900" dirty="0" smtClean="0">
              <a:ln>
                <a:solidFill>
                  <a:srgbClr val="002060"/>
                </a:solidFill>
              </a:ln>
              <a:solidFill>
                <a:schemeClr val="bg1"/>
              </a:solidFill>
              <a:latin typeface="+mn-lt"/>
              <a:ea typeface="Chemal" pitchFamily="50" charset="0"/>
            </a:rPr>
            <a:t>Дополнительное образование</a:t>
          </a:r>
          <a:endParaRPr lang="ru-RU" sz="900" dirty="0">
            <a:ln>
              <a:solidFill>
                <a:srgbClr val="002060"/>
              </a:solidFill>
            </a:ln>
            <a:solidFill>
              <a:schemeClr val="bg1"/>
            </a:solidFill>
            <a:latin typeface="+mn-lt"/>
            <a:ea typeface="Chemal" pitchFamily="50" charset="0"/>
          </a:endParaRPr>
        </a:p>
      </dgm:t>
    </dgm:pt>
    <dgm:pt modelId="{FEFF6ABE-4239-47C7-A160-32843DCADB1E}" type="parTrans" cxnId="{BABC9BB4-0BD0-4FC2-9CB0-41A0D8E02A63}">
      <dgm:prSet/>
      <dgm:spPr>
        <a:ln>
          <a:solidFill>
            <a:schemeClr val="tx1">
              <a:lumMod val="95000"/>
            </a:schemeClr>
          </a:solidFill>
        </a:ln>
      </dgm:spPr>
      <dgm:t>
        <a:bodyPr/>
        <a:lstStyle/>
        <a:p>
          <a:endParaRPr lang="ru-RU" dirty="0">
            <a:ln>
              <a:solidFill>
                <a:srgbClr val="002060"/>
              </a:solidFill>
            </a:ln>
            <a:latin typeface="+mn-lt"/>
          </a:endParaRPr>
        </a:p>
      </dgm:t>
    </dgm:pt>
    <dgm:pt modelId="{9E908941-5D27-42F6-A9D0-F0EE4FCB42AA}" type="sibTrans" cxnId="{BABC9BB4-0BD0-4FC2-9CB0-41A0D8E02A63}">
      <dgm:prSet/>
      <dgm:spPr/>
      <dgm:t>
        <a:bodyPr/>
        <a:lstStyle/>
        <a:p>
          <a:endParaRPr lang="ru-RU">
            <a:ln>
              <a:solidFill>
                <a:srgbClr val="002060"/>
              </a:solidFill>
            </a:ln>
            <a:latin typeface="+mn-lt"/>
          </a:endParaRPr>
        </a:p>
      </dgm:t>
    </dgm:pt>
    <dgm:pt modelId="{92BAB69B-E20D-45C7-96ED-926E1BD928EA}">
      <dgm:prSet phldrT="[Текст]"/>
      <dgm:spPr/>
      <dgm:t>
        <a:bodyPr/>
        <a:lstStyle/>
        <a:p>
          <a:r>
            <a:rPr lang="ru-RU" dirty="0" smtClean="0">
              <a:ln>
                <a:solidFill>
                  <a:srgbClr val="002060"/>
                </a:solidFill>
              </a:ln>
              <a:latin typeface="+mn-lt"/>
              <a:ea typeface="Chemal" pitchFamily="50" charset="0"/>
            </a:rPr>
            <a:t>3 учреждения</a:t>
          </a:r>
          <a:endParaRPr lang="ru-RU" dirty="0">
            <a:ln>
              <a:solidFill>
                <a:srgbClr val="002060"/>
              </a:solidFill>
            </a:ln>
            <a:latin typeface="+mn-lt"/>
            <a:ea typeface="Chemal" pitchFamily="50" charset="0"/>
          </a:endParaRPr>
        </a:p>
      </dgm:t>
    </dgm:pt>
    <dgm:pt modelId="{342D1541-EF5D-4D65-87DE-FBB0E0AD0604}" type="parTrans" cxnId="{2A93DEA3-0CA4-4E8C-BA7C-24B764CB1AF6}">
      <dgm:prSet/>
      <dgm:spPr/>
      <dgm:t>
        <a:bodyPr/>
        <a:lstStyle/>
        <a:p>
          <a:endParaRPr lang="ru-RU">
            <a:ln>
              <a:solidFill>
                <a:srgbClr val="002060"/>
              </a:solidFill>
            </a:ln>
            <a:latin typeface="+mn-lt"/>
          </a:endParaRPr>
        </a:p>
      </dgm:t>
    </dgm:pt>
    <dgm:pt modelId="{5AA87D7F-EF19-4B01-B7CF-8CD9F6645C73}" type="sibTrans" cxnId="{2A93DEA3-0CA4-4E8C-BA7C-24B764CB1AF6}">
      <dgm:prSet/>
      <dgm:spPr/>
      <dgm:t>
        <a:bodyPr/>
        <a:lstStyle/>
        <a:p>
          <a:endParaRPr lang="ru-RU">
            <a:ln>
              <a:solidFill>
                <a:srgbClr val="002060"/>
              </a:solidFill>
            </a:ln>
            <a:latin typeface="+mn-lt"/>
          </a:endParaRPr>
        </a:p>
      </dgm:t>
    </dgm:pt>
    <dgm:pt modelId="{1E0430F9-E390-44EB-B006-A735D72367E8}">
      <dgm:prSet phldrT="[Текст]"/>
      <dgm:spPr/>
      <dgm:t>
        <a:bodyPr/>
        <a:lstStyle/>
        <a:p>
          <a:r>
            <a:rPr lang="ru-RU" dirty="0" smtClean="0">
              <a:ln>
                <a:solidFill>
                  <a:srgbClr val="002060"/>
                </a:solidFill>
              </a:ln>
              <a:latin typeface="+mn-lt"/>
              <a:ea typeface="Chemal" pitchFamily="50" charset="0"/>
            </a:rPr>
            <a:t>1001 учащихся</a:t>
          </a:r>
          <a:endParaRPr lang="ru-RU" dirty="0">
            <a:ln>
              <a:solidFill>
                <a:srgbClr val="002060"/>
              </a:solidFill>
            </a:ln>
            <a:latin typeface="+mn-lt"/>
            <a:ea typeface="Chemal" pitchFamily="50" charset="0"/>
          </a:endParaRPr>
        </a:p>
      </dgm:t>
    </dgm:pt>
    <dgm:pt modelId="{037E041F-51CD-4DF2-8EBB-F463119B7492}" type="parTrans" cxnId="{474B8C0F-AFDE-401C-8D7C-D7E76F1A3ABC}">
      <dgm:prSet/>
      <dgm:spPr/>
      <dgm:t>
        <a:bodyPr/>
        <a:lstStyle/>
        <a:p>
          <a:endParaRPr lang="ru-RU">
            <a:ln>
              <a:solidFill>
                <a:srgbClr val="002060"/>
              </a:solidFill>
            </a:ln>
            <a:latin typeface="+mn-lt"/>
          </a:endParaRPr>
        </a:p>
      </dgm:t>
    </dgm:pt>
    <dgm:pt modelId="{B7F3F43F-7102-46DC-9246-C12A221733C3}" type="sibTrans" cxnId="{474B8C0F-AFDE-401C-8D7C-D7E76F1A3ABC}">
      <dgm:prSet/>
      <dgm:spPr/>
      <dgm:t>
        <a:bodyPr/>
        <a:lstStyle/>
        <a:p>
          <a:endParaRPr lang="ru-RU">
            <a:ln>
              <a:solidFill>
                <a:srgbClr val="002060"/>
              </a:solidFill>
            </a:ln>
            <a:latin typeface="+mn-lt"/>
          </a:endParaRPr>
        </a:p>
      </dgm:t>
    </dgm:pt>
    <dgm:pt modelId="{63306ECF-DE23-401D-A985-AB69CD69390D}">
      <dgm:prSet custT="1"/>
      <dgm:spPr/>
      <dgm:t>
        <a:bodyPr/>
        <a:lstStyle/>
        <a:p>
          <a:r>
            <a:rPr lang="ru-RU" sz="900" dirty="0" smtClean="0">
              <a:ln>
                <a:solidFill>
                  <a:srgbClr val="002060"/>
                </a:solidFill>
              </a:ln>
              <a:solidFill>
                <a:schemeClr val="bg1"/>
              </a:solidFill>
              <a:latin typeface="+mn-lt"/>
              <a:ea typeface="Chemal" pitchFamily="50" charset="0"/>
            </a:rPr>
            <a:t>Другие вопросы в области образования</a:t>
          </a:r>
          <a:endParaRPr lang="ru-RU" sz="900" dirty="0">
            <a:ln>
              <a:solidFill>
                <a:srgbClr val="002060"/>
              </a:solidFill>
            </a:ln>
            <a:solidFill>
              <a:schemeClr val="bg1"/>
            </a:solidFill>
            <a:latin typeface="+mn-lt"/>
            <a:ea typeface="Chemal" pitchFamily="50" charset="0"/>
          </a:endParaRPr>
        </a:p>
      </dgm:t>
    </dgm:pt>
    <dgm:pt modelId="{EE018639-4374-4752-B24A-D8F569DDAA72}" type="parTrans" cxnId="{44D60AF9-BF1B-49D1-98EC-AEAA360686A9}">
      <dgm:prSet/>
      <dgm:spPr>
        <a:ln>
          <a:solidFill>
            <a:schemeClr val="tx1">
              <a:lumMod val="95000"/>
            </a:schemeClr>
          </a:solidFill>
        </a:ln>
      </dgm:spPr>
      <dgm:t>
        <a:bodyPr/>
        <a:lstStyle/>
        <a:p>
          <a:endParaRPr lang="ru-RU" dirty="0">
            <a:ln>
              <a:solidFill>
                <a:srgbClr val="002060"/>
              </a:solidFill>
            </a:ln>
            <a:latin typeface="+mn-lt"/>
          </a:endParaRPr>
        </a:p>
      </dgm:t>
    </dgm:pt>
    <dgm:pt modelId="{D5715383-6554-45AE-96D5-F12E4BB482A3}" type="sibTrans" cxnId="{44D60AF9-BF1B-49D1-98EC-AEAA360686A9}">
      <dgm:prSet/>
      <dgm:spPr/>
      <dgm:t>
        <a:bodyPr/>
        <a:lstStyle/>
        <a:p>
          <a:endParaRPr lang="ru-RU">
            <a:ln>
              <a:solidFill>
                <a:srgbClr val="002060"/>
              </a:solidFill>
            </a:ln>
            <a:latin typeface="+mn-lt"/>
          </a:endParaRPr>
        </a:p>
      </dgm:t>
    </dgm:pt>
    <dgm:pt modelId="{FC44A898-172F-414E-87A8-E7F3E1D89CE2}" type="pres">
      <dgm:prSet presAssocID="{636AF8B0-B68B-4663-9F7F-55ABE7A5737C}" presName="composite" presStyleCnt="0">
        <dgm:presLayoutVars>
          <dgm:chMax val="5"/>
          <dgm:dir/>
          <dgm:animLvl val="ctr"/>
          <dgm:resizeHandles val="exact"/>
        </dgm:presLayoutVars>
      </dgm:prSet>
      <dgm:spPr/>
      <dgm:t>
        <a:bodyPr/>
        <a:lstStyle/>
        <a:p>
          <a:endParaRPr lang="ru-RU"/>
        </a:p>
      </dgm:t>
    </dgm:pt>
    <dgm:pt modelId="{4DC7D42F-4B32-4097-90EA-84BED374D957}" type="pres">
      <dgm:prSet presAssocID="{636AF8B0-B68B-4663-9F7F-55ABE7A5737C}" presName="cycle" presStyleCnt="0"/>
      <dgm:spPr/>
    </dgm:pt>
    <dgm:pt modelId="{2E1E0670-11D3-44EC-8C73-E532AD299D7F}" type="pres">
      <dgm:prSet presAssocID="{636AF8B0-B68B-4663-9F7F-55ABE7A5737C}" presName="centerShape" presStyleCnt="0"/>
      <dgm:spPr/>
    </dgm:pt>
    <dgm:pt modelId="{45E0C7CA-BBD6-4789-AB99-B9D994A16AF9}" type="pres">
      <dgm:prSet presAssocID="{636AF8B0-B68B-4663-9F7F-55ABE7A5737C}" presName="connSite" presStyleLbl="node1" presStyleIdx="0" presStyleCnt="5"/>
      <dgm:spPr/>
    </dgm:pt>
    <dgm:pt modelId="{78F33745-C4FA-49E5-8DBF-6FA4F6BF5FEB}" type="pres">
      <dgm:prSet presAssocID="{636AF8B0-B68B-4663-9F7F-55ABE7A5737C}" presName="visible" presStyleLbl="node1" presStyleIdx="0" presStyleCnt="5" custLinFactNeighborX="1753" custLinFactNeighborY="-2914"/>
      <dgm:spPr>
        <a:solidFill>
          <a:schemeClr val="accent5">
            <a:lumMod val="75000"/>
          </a:schemeClr>
        </a:solidFill>
      </dgm:spPr>
      <dgm:t>
        <a:bodyPr/>
        <a:lstStyle/>
        <a:p>
          <a:endParaRPr lang="ru-RU"/>
        </a:p>
      </dgm:t>
    </dgm:pt>
    <dgm:pt modelId="{30C9114C-8FBA-4315-81A8-588239EFD192}" type="pres">
      <dgm:prSet presAssocID="{25F2E3B7-1F9E-4D12-8F9A-0657EA82FA36}" presName="Name25" presStyleLbl="parChTrans1D1" presStyleIdx="0" presStyleCnt="4"/>
      <dgm:spPr/>
      <dgm:t>
        <a:bodyPr/>
        <a:lstStyle/>
        <a:p>
          <a:endParaRPr lang="ru-RU"/>
        </a:p>
      </dgm:t>
    </dgm:pt>
    <dgm:pt modelId="{FF76462B-50AF-4853-AD93-4AD937F9F18F}" type="pres">
      <dgm:prSet presAssocID="{B26969F6-A915-4962-8A20-28D64C368711}" presName="node" presStyleCnt="0"/>
      <dgm:spPr/>
    </dgm:pt>
    <dgm:pt modelId="{9619A0A5-1383-42B0-8926-EB589A22EC61}" type="pres">
      <dgm:prSet presAssocID="{B26969F6-A915-4962-8A20-28D64C368711}" presName="parentNode" presStyleLbl="node1" presStyleIdx="1" presStyleCnt="5" custLinFactNeighborX="457" custLinFactNeighborY="-201">
        <dgm:presLayoutVars>
          <dgm:chMax val="1"/>
          <dgm:bulletEnabled val="1"/>
        </dgm:presLayoutVars>
      </dgm:prSet>
      <dgm:spPr/>
      <dgm:t>
        <a:bodyPr/>
        <a:lstStyle/>
        <a:p>
          <a:endParaRPr lang="ru-RU"/>
        </a:p>
      </dgm:t>
    </dgm:pt>
    <dgm:pt modelId="{1E2FFF2C-B189-4E94-AEA1-7F10C89E10AA}" type="pres">
      <dgm:prSet presAssocID="{B26969F6-A915-4962-8A20-28D64C368711}" presName="childNode" presStyleLbl="revTx" presStyleIdx="0" presStyleCnt="3">
        <dgm:presLayoutVars>
          <dgm:bulletEnabled val="1"/>
        </dgm:presLayoutVars>
      </dgm:prSet>
      <dgm:spPr/>
      <dgm:t>
        <a:bodyPr/>
        <a:lstStyle/>
        <a:p>
          <a:endParaRPr lang="ru-RU"/>
        </a:p>
      </dgm:t>
    </dgm:pt>
    <dgm:pt modelId="{A3A3136F-EA34-4F39-BB58-D98422D13F1C}" type="pres">
      <dgm:prSet presAssocID="{3996E3EA-687B-40B4-89A4-17D7E1361E27}" presName="Name25" presStyleLbl="parChTrans1D1" presStyleIdx="1" presStyleCnt="4"/>
      <dgm:spPr/>
      <dgm:t>
        <a:bodyPr/>
        <a:lstStyle/>
        <a:p>
          <a:endParaRPr lang="ru-RU"/>
        </a:p>
      </dgm:t>
    </dgm:pt>
    <dgm:pt modelId="{B0273FC7-8B9E-409A-8A1F-FFED37B40A8A}" type="pres">
      <dgm:prSet presAssocID="{AB70EC39-2AF9-48EF-AC0A-9F51FD52C2EA}" presName="node" presStyleCnt="0"/>
      <dgm:spPr/>
    </dgm:pt>
    <dgm:pt modelId="{FAC62CE5-48A8-4BDA-A8E7-A9E790946657}" type="pres">
      <dgm:prSet presAssocID="{AB70EC39-2AF9-48EF-AC0A-9F51FD52C2EA}" presName="parentNode" presStyleLbl="node1" presStyleIdx="2" presStyleCnt="5">
        <dgm:presLayoutVars>
          <dgm:chMax val="1"/>
          <dgm:bulletEnabled val="1"/>
        </dgm:presLayoutVars>
      </dgm:prSet>
      <dgm:spPr/>
      <dgm:t>
        <a:bodyPr/>
        <a:lstStyle/>
        <a:p>
          <a:endParaRPr lang="ru-RU"/>
        </a:p>
      </dgm:t>
    </dgm:pt>
    <dgm:pt modelId="{F205A489-73F6-409E-9741-A55C7AC6DC40}" type="pres">
      <dgm:prSet presAssocID="{AB70EC39-2AF9-48EF-AC0A-9F51FD52C2EA}" presName="childNode" presStyleLbl="revTx" presStyleIdx="1" presStyleCnt="3">
        <dgm:presLayoutVars>
          <dgm:bulletEnabled val="1"/>
        </dgm:presLayoutVars>
      </dgm:prSet>
      <dgm:spPr/>
      <dgm:t>
        <a:bodyPr/>
        <a:lstStyle/>
        <a:p>
          <a:endParaRPr lang="ru-RU"/>
        </a:p>
      </dgm:t>
    </dgm:pt>
    <dgm:pt modelId="{C0784DFD-63DB-431E-878B-6C46C23B0865}" type="pres">
      <dgm:prSet presAssocID="{FEFF6ABE-4239-47C7-A160-32843DCADB1E}" presName="Name25" presStyleLbl="parChTrans1D1" presStyleIdx="2" presStyleCnt="4"/>
      <dgm:spPr/>
      <dgm:t>
        <a:bodyPr/>
        <a:lstStyle/>
        <a:p>
          <a:endParaRPr lang="ru-RU"/>
        </a:p>
      </dgm:t>
    </dgm:pt>
    <dgm:pt modelId="{D647DA9E-395C-4899-92B5-DFD68A413978}" type="pres">
      <dgm:prSet presAssocID="{A00CC7FF-F350-41B6-AD6B-884445CA4FAE}" presName="node" presStyleCnt="0"/>
      <dgm:spPr/>
    </dgm:pt>
    <dgm:pt modelId="{CF0CF022-2DA0-49BD-B610-54749540B594}" type="pres">
      <dgm:prSet presAssocID="{A00CC7FF-F350-41B6-AD6B-884445CA4FAE}" presName="parentNode" presStyleLbl="node1" presStyleIdx="3" presStyleCnt="5">
        <dgm:presLayoutVars>
          <dgm:chMax val="1"/>
          <dgm:bulletEnabled val="1"/>
        </dgm:presLayoutVars>
      </dgm:prSet>
      <dgm:spPr/>
      <dgm:t>
        <a:bodyPr/>
        <a:lstStyle/>
        <a:p>
          <a:endParaRPr lang="ru-RU"/>
        </a:p>
      </dgm:t>
    </dgm:pt>
    <dgm:pt modelId="{F2687898-0106-4905-99F7-EB5C1D293555}" type="pres">
      <dgm:prSet presAssocID="{A00CC7FF-F350-41B6-AD6B-884445CA4FAE}" presName="childNode" presStyleLbl="revTx" presStyleIdx="2" presStyleCnt="3">
        <dgm:presLayoutVars>
          <dgm:bulletEnabled val="1"/>
        </dgm:presLayoutVars>
      </dgm:prSet>
      <dgm:spPr/>
      <dgm:t>
        <a:bodyPr/>
        <a:lstStyle/>
        <a:p>
          <a:endParaRPr lang="ru-RU"/>
        </a:p>
      </dgm:t>
    </dgm:pt>
    <dgm:pt modelId="{EB512141-BED7-41F1-B0F0-07A05E20AAD9}" type="pres">
      <dgm:prSet presAssocID="{EE018639-4374-4752-B24A-D8F569DDAA72}" presName="Name25" presStyleLbl="parChTrans1D1" presStyleIdx="3" presStyleCnt="4"/>
      <dgm:spPr/>
      <dgm:t>
        <a:bodyPr/>
        <a:lstStyle/>
        <a:p>
          <a:endParaRPr lang="ru-RU"/>
        </a:p>
      </dgm:t>
    </dgm:pt>
    <dgm:pt modelId="{D92B1AC3-7246-4B0B-B8F8-79EE4B48B9CD}" type="pres">
      <dgm:prSet presAssocID="{63306ECF-DE23-401D-A985-AB69CD69390D}" presName="node" presStyleCnt="0"/>
      <dgm:spPr/>
    </dgm:pt>
    <dgm:pt modelId="{CE068E6B-AF02-4F1C-99FC-71CEFA645886}" type="pres">
      <dgm:prSet presAssocID="{63306ECF-DE23-401D-A985-AB69CD69390D}" presName="parentNode" presStyleLbl="node1" presStyleIdx="4" presStyleCnt="5" custLinFactNeighborX="1126" custLinFactNeighborY="-1591">
        <dgm:presLayoutVars>
          <dgm:chMax val="1"/>
          <dgm:bulletEnabled val="1"/>
        </dgm:presLayoutVars>
      </dgm:prSet>
      <dgm:spPr/>
      <dgm:t>
        <a:bodyPr/>
        <a:lstStyle/>
        <a:p>
          <a:endParaRPr lang="ru-RU"/>
        </a:p>
      </dgm:t>
    </dgm:pt>
    <dgm:pt modelId="{B99F1B82-F29A-431F-864E-A79B5182B301}" type="pres">
      <dgm:prSet presAssocID="{63306ECF-DE23-401D-A985-AB69CD69390D}" presName="childNode" presStyleLbl="revTx" presStyleIdx="2" presStyleCnt="3">
        <dgm:presLayoutVars>
          <dgm:bulletEnabled val="1"/>
        </dgm:presLayoutVars>
      </dgm:prSet>
      <dgm:spPr/>
    </dgm:pt>
  </dgm:ptLst>
  <dgm:cxnLst>
    <dgm:cxn modelId="{DE3AE6F3-0ECC-42FA-AD34-C897CC02F5EC}" srcId="{B26969F6-A915-4962-8A20-28D64C368711}" destId="{76DBB2C2-6C16-4F1B-9558-3C47B76AEAD8}" srcOrd="1" destOrd="0" parTransId="{849E11C4-EF73-4B4A-A193-E938870B13D6}" sibTransId="{99E83895-D14E-4849-B645-CE60FA29E3A8}"/>
    <dgm:cxn modelId="{EA4D4A3F-F51A-40C7-AF04-176575B6BD1B}" type="presOf" srcId="{76DBB2C2-6C16-4F1B-9558-3C47B76AEAD8}" destId="{1E2FFF2C-B189-4E94-AEA1-7F10C89E10AA}" srcOrd="0" destOrd="1" presId="urn:microsoft.com/office/officeart/2005/8/layout/radial2"/>
    <dgm:cxn modelId="{5011187F-7346-4A5C-AD0B-4DEFA2F5F544}" type="presOf" srcId="{B26969F6-A915-4962-8A20-28D64C368711}" destId="{9619A0A5-1383-42B0-8926-EB589A22EC61}" srcOrd="0" destOrd="0" presId="urn:microsoft.com/office/officeart/2005/8/layout/radial2"/>
    <dgm:cxn modelId="{87CF4E81-C2FB-4461-9115-8E8FF759E5F6}" srcId="{B26969F6-A915-4962-8A20-28D64C368711}" destId="{A6321443-4A0E-4145-8C9F-E1054D51397F}" srcOrd="0" destOrd="0" parTransId="{894F6DDC-A54D-4E87-927B-77767995E8D6}" sibTransId="{EECBA58A-508F-420E-A2C3-F5343CDDAB1F}"/>
    <dgm:cxn modelId="{6D2F3784-6AB3-4119-BC40-62D2F5AE2DE0}" type="presOf" srcId="{25F2E3B7-1F9E-4D12-8F9A-0657EA82FA36}" destId="{30C9114C-8FBA-4315-81A8-588239EFD192}" srcOrd="0" destOrd="0" presId="urn:microsoft.com/office/officeart/2005/8/layout/radial2"/>
    <dgm:cxn modelId="{2B9643B4-613C-4AA1-98A6-9B65F5DB93B7}" srcId="{636AF8B0-B68B-4663-9F7F-55ABE7A5737C}" destId="{B26969F6-A915-4962-8A20-28D64C368711}" srcOrd="0" destOrd="0" parTransId="{25F2E3B7-1F9E-4D12-8F9A-0657EA82FA36}" sibTransId="{27983407-9955-4C60-A241-202125DBDD9D}"/>
    <dgm:cxn modelId="{FBBF2747-5B4D-4954-B370-2B898980EF75}" type="presOf" srcId="{89E69362-BE0D-47AE-8677-EE5FC47F85BD}" destId="{F205A489-73F6-409E-9741-A55C7AC6DC40}" srcOrd="0" destOrd="0" presId="urn:microsoft.com/office/officeart/2005/8/layout/radial2"/>
    <dgm:cxn modelId="{2E1CDA48-F262-4D5D-AECE-45EC0979DE25}" srcId="{AB70EC39-2AF9-48EF-AC0A-9F51FD52C2EA}" destId="{8DB6398C-E9FB-4558-A3E2-E19031E87ECD}" srcOrd="1" destOrd="0" parTransId="{79AFD159-957A-4ACD-88CE-DE32B35BB36E}" sibTransId="{8A91D7AF-5B54-474D-BD81-2A534E8190BF}"/>
    <dgm:cxn modelId="{9403D835-471B-4A29-B9D2-08329261B38E}" type="presOf" srcId="{63306ECF-DE23-401D-A985-AB69CD69390D}" destId="{CE068E6B-AF02-4F1C-99FC-71CEFA645886}" srcOrd="0" destOrd="0" presId="urn:microsoft.com/office/officeart/2005/8/layout/radial2"/>
    <dgm:cxn modelId="{474B8C0F-AFDE-401C-8D7C-D7E76F1A3ABC}" srcId="{A00CC7FF-F350-41B6-AD6B-884445CA4FAE}" destId="{1E0430F9-E390-44EB-B006-A735D72367E8}" srcOrd="1" destOrd="0" parTransId="{037E041F-51CD-4DF2-8EBB-F463119B7492}" sibTransId="{B7F3F43F-7102-46DC-9246-C12A221733C3}"/>
    <dgm:cxn modelId="{F874F4B3-26C5-4EA5-B9D7-D4D347116A8D}" type="presOf" srcId="{636AF8B0-B68B-4663-9F7F-55ABE7A5737C}" destId="{FC44A898-172F-414E-87A8-E7F3E1D89CE2}" srcOrd="0" destOrd="0" presId="urn:microsoft.com/office/officeart/2005/8/layout/radial2"/>
    <dgm:cxn modelId="{2B5F1477-515D-47EF-80D5-BF199621EDD2}" srcId="{636AF8B0-B68B-4663-9F7F-55ABE7A5737C}" destId="{AB70EC39-2AF9-48EF-AC0A-9F51FD52C2EA}" srcOrd="1" destOrd="0" parTransId="{3996E3EA-687B-40B4-89A4-17D7E1361E27}" sibTransId="{D0C03F34-5334-4466-99CF-3391B6CED065}"/>
    <dgm:cxn modelId="{BA0680EE-31E1-42AE-94BC-6E34DC8B5C42}" type="presOf" srcId="{1E0430F9-E390-44EB-B006-A735D72367E8}" destId="{F2687898-0106-4905-99F7-EB5C1D293555}" srcOrd="0" destOrd="1" presId="urn:microsoft.com/office/officeart/2005/8/layout/radial2"/>
    <dgm:cxn modelId="{394CC04D-57E5-49E2-84AB-5D77B80BA549}" type="presOf" srcId="{92BAB69B-E20D-45C7-96ED-926E1BD928EA}" destId="{F2687898-0106-4905-99F7-EB5C1D293555}" srcOrd="0" destOrd="0" presId="urn:microsoft.com/office/officeart/2005/8/layout/radial2"/>
    <dgm:cxn modelId="{BABC9BB4-0BD0-4FC2-9CB0-41A0D8E02A63}" srcId="{636AF8B0-B68B-4663-9F7F-55ABE7A5737C}" destId="{A00CC7FF-F350-41B6-AD6B-884445CA4FAE}" srcOrd="2" destOrd="0" parTransId="{FEFF6ABE-4239-47C7-A160-32843DCADB1E}" sibTransId="{9E908941-5D27-42F6-A9D0-F0EE4FCB42AA}"/>
    <dgm:cxn modelId="{2A93DEA3-0CA4-4E8C-BA7C-24B764CB1AF6}" srcId="{A00CC7FF-F350-41B6-AD6B-884445CA4FAE}" destId="{92BAB69B-E20D-45C7-96ED-926E1BD928EA}" srcOrd="0" destOrd="0" parTransId="{342D1541-EF5D-4D65-87DE-FBB0E0AD0604}" sibTransId="{5AA87D7F-EF19-4B01-B7CF-8CD9F6645C73}"/>
    <dgm:cxn modelId="{2252A687-63C3-4BB3-AD29-92F64DB2F4A7}" type="presOf" srcId="{3996E3EA-687B-40B4-89A4-17D7E1361E27}" destId="{A3A3136F-EA34-4F39-BB58-D98422D13F1C}" srcOrd="0" destOrd="0" presId="urn:microsoft.com/office/officeart/2005/8/layout/radial2"/>
    <dgm:cxn modelId="{38D128EA-BBAF-442C-AB01-E778696EA130}" type="presOf" srcId="{8DB6398C-E9FB-4558-A3E2-E19031E87ECD}" destId="{F205A489-73F6-409E-9741-A55C7AC6DC40}" srcOrd="0" destOrd="1" presId="urn:microsoft.com/office/officeart/2005/8/layout/radial2"/>
    <dgm:cxn modelId="{C87C680A-0C19-464F-8E98-C37F64EEE805}" type="presOf" srcId="{EE018639-4374-4752-B24A-D8F569DDAA72}" destId="{EB512141-BED7-41F1-B0F0-07A05E20AAD9}" srcOrd="0" destOrd="0" presId="urn:microsoft.com/office/officeart/2005/8/layout/radial2"/>
    <dgm:cxn modelId="{44D60AF9-BF1B-49D1-98EC-AEAA360686A9}" srcId="{636AF8B0-B68B-4663-9F7F-55ABE7A5737C}" destId="{63306ECF-DE23-401D-A985-AB69CD69390D}" srcOrd="3" destOrd="0" parTransId="{EE018639-4374-4752-B24A-D8F569DDAA72}" sibTransId="{D5715383-6554-45AE-96D5-F12E4BB482A3}"/>
    <dgm:cxn modelId="{D24709A6-D835-4B63-8E1F-385581197F31}" type="presOf" srcId="{FEFF6ABE-4239-47C7-A160-32843DCADB1E}" destId="{C0784DFD-63DB-431E-878B-6C46C23B0865}" srcOrd="0" destOrd="0" presId="urn:microsoft.com/office/officeart/2005/8/layout/radial2"/>
    <dgm:cxn modelId="{7B6CDEC8-06AB-43D1-AA7F-E65212556783}" type="presOf" srcId="{A6321443-4A0E-4145-8C9F-E1054D51397F}" destId="{1E2FFF2C-B189-4E94-AEA1-7F10C89E10AA}" srcOrd="0" destOrd="0" presId="urn:microsoft.com/office/officeart/2005/8/layout/radial2"/>
    <dgm:cxn modelId="{7482E202-3D6B-4E27-964F-564BA248A79C}" type="presOf" srcId="{A00CC7FF-F350-41B6-AD6B-884445CA4FAE}" destId="{CF0CF022-2DA0-49BD-B610-54749540B594}" srcOrd="0" destOrd="0" presId="urn:microsoft.com/office/officeart/2005/8/layout/radial2"/>
    <dgm:cxn modelId="{DA26C06A-7E51-4791-96EE-68F21727CA07}" srcId="{AB70EC39-2AF9-48EF-AC0A-9F51FD52C2EA}" destId="{89E69362-BE0D-47AE-8677-EE5FC47F85BD}" srcOrd="0" destOrd="0" parTransId="{6627ECA7-6807-4B02-907C-1C17F1D195FC}" sibTransId="{486A48EB-8E1C-44C2-9380-7C0AB68EF4DC}"/>
    <dgm:cxn modelId="{F29370DC-46A3-4A01-B182-1E0B37B22010}" type="presOf" srcId="{AB70EC39-2AF9-48EF-AC0A-9F51FD52C2EA}" destId="{FAC62CE5-48A8-4BDA-A8E7-A9E790946657}" srcOrd="0" destOrd="0" presId="urn:microsoft.com/office/officeart/2005/8/layout/radial2"/>
    <dgm:cxn modelId="{422B3E89-97AC-4681-A164-AC97B79F0FDF}" type="presParOf" srcId="{FC44A898-172F-414E-87A8-E7F3E1D89CE2}" destId="{4DC7D42F-4B32-4097-90EA-84BED374D957}" srcOrd="0" destOrd="0" presId="urn:microsoft.com/office/officeart/2005/8/layout/radial2"/>
    <dgm:cxn modelId="{1C3DD46B-4A8F-4172-A82C-540FFC475681}" type="presParOf" srcId="{4DC7D42F-4B32-4097-90EA-84BED374D957}" destId="{2E1E0670-11D3-44EC-8C73-E532AD299D7F}" srcOrd="0" destOrd="0" presId="urn:microsoft.com/office/officeart/2005/8/layout/radial2"/>
    <dgm:cxn modelId="{CCA0D4BB-1C20-4B5F-8C54-CDC94B3E2DEC}" type="presParOf" srcId="{2E1E0670-11D3-44EC-8C73-E532AD299D7F}" destId="{45E0C7CA-BBD6-4789-AB99-B9D994A16AF9}" srcOrd="0" destOrd="0" presId="urn:microsoft.com/office/officeart/2005/8/layout/radial2"/>
    <dgm:cxn modelId="{FB8C5B9D-348D-49AA-B6FF-D9CC889F0C01}" type="presParOf" srcId="{2E1E0670-11D3-44EC-8C73-E532AD299D7F}" destId="{78F33745-C4FA-49E5-8DBF-6FA4F6BF5FEB}" srcOrd="1" destOrd="0" presId="urn:microsoft.com/office/officeart/2005/8/layout/radial2"/>
    <dgm:cxn modelId="{2286C232-8B3E-46A6-93EA-7A5DA19CADAB}" type="presParOf" srcId="{4DC7D42F-4B32-4097-90EA-84BED374D957}" destId="{30C9114C-8FBA-4315-81A8-588239EFD192}" srcOrd="1" destOrd="0" presId="urn:microsoft.com/office/officeart/2005/8/layout/radial2"/>
    <dgm:cxn modelId="{9CCE85A1-0A7B-45F9-8189-43E3AABF32A5}" type="presParOf" srcId="{4DC7D42F-4B32-4097-90EA-84BED374D957}" destId="{FF76462B-50AF-4853-AD93-4AD937F9F18F}" srcOrd="2" destOrd="0" presId="urn:microsoft.com/office/officeart/2005/8/layout/radial2"/>
    <dgm:cxn modelId="{E5A55DDE-4CCB-47D7-904B-5776B96ACE7B}" type="presParOf" srcId="{FF76462B-50AF-4853-AD93-4AD937F9F18F}" destId="{9619A0A5-1383-42B0-8926-EB589A22EC61}" srcOrd="0" destOrd="0" presId="urn:microsoft.com/office/officeart/2005/8/layout/radial2"/>
    <dgm:cxn modelId="{E2266CC0-BBA7-4EC2-9616-5CB64B549BE7}" type="presParOf" srcId="{FF76462B-50AF-4853-AD93-4AD937F9F18F}" destId="{1E2FFF2C-B189-4E94-AEA1-7F10C89E10AA}" srcOrd="1" destOrd="0" presId="urn:microsoft.com/office/officeart/2005/8/layout/radial2"/>
    <dgm:cxn modelId="{D6AC058D-ACB7-490E-BE16-703BC82555B7}" type="presParOf" srcId="{4DC7D42F-4B32-4097-90EA-84BED374D957}" destId="{A3A3136F-EA34-4F39-BB58-D98422D13F1C}" srcOrd="3" destOrd="0" presId="urn:microsoft.com/office/officeart/2005/8/layout/radial2"/>
    <dgm:cxn modelId="{0DDC2ABE-56AC-49EF-B2B5-8BE46C80701D}" type="presParOf" srcId="{4DC7D42F-4B32-4097-90EA-84BED374D957}" destId="{B0273FC7-8B9E-409A-8A1F-FFED37B40A8A}" srcOrd="4" destOrd="0" presId="urn:microsoft.com/office/officeart/2005/8/layout/radial2"/>
    <dgm:cxn modelId="{C49EDB99-AB62-499D-B04A-D6631CB9768E}" type="presParOf" srcId="{B0273FC7-8B9E-409A-8A1F-FFED37B40A8A}" destId="{FAC62CE5-48A8-4BDA-A8E7-A9E790946657}" srcOrd="0" destOrd="0" presId="urn:microsoft.com/office/officeart/2005/8/layout/radial2"/>
    <dgm:cxn modelId="{AD7C8CBE-DCEF-45C2-B44D-23E8A5E9A198}" type="presParOf" srcId="{B0273FC7-8B9E-409A-8A1F-FFED37B40A8A}" destId="{F205A489-73F6-409E-9741-A55C7AC6DC40}" srcOrd="1" destOrd="0" presId="urn:microsoft.com/office/officeart/2005/8/layout/radial2"/>
    <dgm:cxn modelId="{A4F98D4F-7255-45D3-BF97-62603F113F2C}" type="presParOf" srcId="{4DC7D42F-4B32-4097-90EA-84BED374D957}" destId="{C0784DFD-63DB-431E-878B-6C46C23B0865}" srcOrd="5" destOrd="0" presId="urn:microsoft.com/office/officeart/2005/8/layout/radial2"/>
    <dgm:cxn modelId="{13ED7116-A8BB-4EBC-8613-37BF4A8B5B34}" type="presParOf" srcId="{4DC7D42F-4B32-4097-90EA-84BED374D957}" destId="{D647DA9E-395C-4899-92B5-DFD68A413978}" srcOrd="6" destOrd="0" presId="urn:microsoft.com/office/officeart/2005/8/layout/radial2"/>
    <dgm:cxn modelId="{8E9B20B4-2C4B-4269-8ED6-CBC2C8DBD5D2}" type="presParOf" srcId="{D647DA9E-395C-4899-92B5-DFD68A413978}" destId="{CF0CF022-2DA0-49BD-B610-54749540B594}" srcOrd="0" destOrd="0" presId="urn:microsoft.com/office/officeart/2005/8/layout/radial2"/>
    <dgm:cxn modelId="{CB3989D3-9E32-4599-9921-0F37791C733A}" type="presParOf" srcId="{D647DA9E-395C-4899-92B5-DFD68A413978}" destId="{F2687898-0106-4905-99F7-EB5C1D293555}" srcOrd="1" destOrd="0" presId="urn:microsoft.com/office/officeart/2005/8/layout/radial2"/>
    <dgm:cxn modelId="{CD292F21-A814-4334-AB56-7AC0D3B314DF}" type="presParOf" srcId="{4DC7D42F-4B32-4097-90EA-84BED374D957}" destId="{EB512141-BED7-41F1-B0F0-07A05E20AAD9}" srcOrd="7" destOrd="0" presId="urn:microsoft.com/office/officeart/2005/8/layout/radial2"/>
    <dgm:cxn modelId="{66299FD3-5C9B-4292-83D3-60C04213D953}" type="presParOf" srcId="{4DC7D42F-4B32-4097-90EA-84BED374D957}" destId="{D92B1AC3-7246-4B0B-B8F8-79EE4B48B9CD}" srcOrd="8" destOrd="0" presId="urn:microsoft.com/office/officeart/2005/8/layout/radial2"/>
    <dgm:cxn modelId="{D1DC0ADA-2DDF-49A6-B9D9-CF2CBDE34985}" type="presParOf" srcId="{D92B1AC3-7246-4B0B-B8F8-79EE4B48B9CD}" destId="{CE068E6B-AF02-4F1C-99FC-71CEFA645886}" srcOrd="0" destOrd="0" presId="urn:microsoft.com/office/officeart/2005/8/layout/radial2"/>
    <dgm:cxn modelId="{0479778B-7C9A-42DB-BAC9-C83463165A4A}" type="presParOf" srcId="{D92B1AC3-7246-4B0B-B8F8-79EE4B48B9CD}" destId="{B99F1B82-F29A-431F-864E-A79B5182B301}" srcOrd="1" destOrd="0" presId="urn:microsoft.com/office/officeart/2005/8/layout/radial2"/>
  </dgm:cxnLst>
  <dgm:bg/>
  <dgm:whole/>
</dgm:dataModel>
</file>

<file path=ppt/diagrams/data8.xml><?xml version="1.0" encoding="utf-8"?>
<dgm:dataModel xmlns:dgm="http://schemas.openxmlformats.org/drawingml/2006/diagram" xmlns:a="http://schemas.openxmlformats.org/drawingml/2006/main">
  <dgm:ptLst>
    <dgm:pt modelId="{44547072-D2BC-44C3-BB37-B26BC079808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ED43B685-CEE4-49DB-B833-8105CF03EFA9}">
      <dgm:prSet phldrT="[Текст]" custT="1">
        <dgm:style>
          <a:lnRef idx="1">
            <a:schemeClr val="accent3"/>
          </a:lnRef>
          <a:fillRef idx="2">
            <a:schemeClr val="accent3"/>
          </a:fillRef>
          <a:effectRef idx="1">
            <a:schemeClr val="accent3"/>
          </a:effectRef>
          <a:fontRef idx="minor">
            <a:schemeClr val="dk1"/>
          </a:fontRef>
        </dgm:style>
      </dgm:prSet>
      <dgm:spPr/>
      <dgm:t>
        <a:bodyPr/>
        <a:lstStyle/>
        <a:p>
          <a:pPr>
            <a:lnSpc>
              <a:spcPct val="100000"/>
            </a:lnSpc>
            <a:spcAft>
              <a:spcPts val="0"/>
            </a:spcAft>
          </a:pPr>
          <a:r>
            <a:rPr lang="ru-RU" sz="900" dirty="0" smtClean="0">
              <a:latin typeface="+mn-lt"/>
              <a:cs typeface="Arial" pitchFamily="34" charset="0"/>
            </a:rPr>
            <a:t>Реализация мероприятий на:</a:t>
          </a:r>
        </a:p>
        <a:p>
          <a:pPr>
            <a:lnSpc>
              <a:spcPct val="100000"/>
            </a:lnSpc>
            <a:spcAft>
              <a:spcPts val="0"/>
            </a:spcAft>
          </a:pPr>
          <a:r>
            <a:rPr lang="ru-RU" sz="900" dirty="0" smtClean="0">
              <a:latin typeface="+mn-lt"/>
            </a:rPr>
            <a:t>- обеспечение государственных гарантий прав граждан на получение общего и бесплатного дошкольного образования;</a:t>
          </a:r>
        </a:p>
        <a:p>
          <a:pPr>
            <a:lnSpc>
              <a:spcPct val="100000"/>
            </a:lnSpc>
            <a:spcAft>
              <a:spcPts val="0"/>
            </a:spcAft>
          </a:pPr>
          <a:r>
            <a:rPr lang="ru-RU" sz="900" dirty="0" smtClean="0">
              <a:latin typeface="+mn-lt"/>
              <a:cs typeface="Arial" pitchFamily="34" charset="0"/>
            </a:rPr>
            <a:t>- </a:t>
          </a:r>
          <a:r>
            <a:rPr lang="ru-RU" sz="900" dirty="0" smtClean="0">
              <a:latin typeface="+mn-lt"/>
            </a:rPr>
            <a:t> оплату труда и начисления на выплаты по оплате труда работников дошкольного образования;</a:t>
          </a:r>
        </a:p>
        <a:p>
          <a:pPr>
            <a:lnSpc>
              <a:spcPct val="100000"/>
            </a:lnSpc>
            <a:spcAft>
              <a:spcPts val="0"/>
            </a:spcAft>
          </a:pPr>
          <a:r>
            <a:rPr lang="ru-RU" sz="900" dirty="0" smtClean="0">
              <a:latin typeface="+mn-lt"/>
              <a:cs typeface="Arial" pitchFamily="34" charset="0"/>
            </a:rPr>
            <a:t>- </a:t>
          </a:r>
          <a:r>
            <a:rPr lang="ru-RU" sz="900" dirty="0" smtClean="0">
              <a:latin typeface="+mn-lt"/>
            </a:rPr>
            <a:t> питание воспитанников образовательных организаций дошкольного образования;</a:t>
          </a:r>
        </a:p>
        <a:p>
          <a:pPr>
            <a:lnSpc>
              <a:spcPct val="100000"/>
            </a:lnSpc>
            <a:spcAft>
              <a:spcPts val="0"/>
            </a:spcAft>
          </a:pPr>
          <a:r>
            <a:rPr lang="ru-RU" sz="900" dirty="0" smtClean="0">
              <a:latin typeface="+mn-lt"/>
            </a:rPr>
            <a:t>-  содержание образовательных организаций дошкольного образования </a:t>
          </a:r>
          <a:endParaRPr lang="ru-RU" sz="900" dirty="0">
            <a:latin typeface="+mn-lt"/>
            <a:cs typeface="Arial" pitchFamily="34" charset="0"/>
          </a:endParaRPr>
        </a:p>
      </dgm:t>
    </dgm:pt>
    <dgm:pt modelId="{AA1EB2FC-FA3C-4F71-8C53-895C50255F8D}" type="parTrans" cxnId="{4F5E01CA-C6A8-4687-B302-E433021861FD}">
      <dgm:prSet/>
      <dgm:spPr/>
      <dgm:t>
        <a:bodyPr/>
        <a:lstStyle/>
        <a:p>
          <a:endParaRPr lang="ru-RU" sz="900">
            <a:latin typeface="+mn-lt"/>
          </a:endParaRPr>
        </a:p>
      </dgm:t>
    </dgm:pt>
    <dgm:pt modelId="{11E090F3-7C46-4738-8FDB-F7DFD0F46270}" type="sibTrans" cxnId="{4F5E01CA-C6A8-4687-B302-E433021861FD}">
      <dgm:prSet/>
      <dgm:spPr/>
      <dgm:t>
        <a:bodyPr/>
        <a:lstStyle/>
        <a:p>
          <a:endParaRPr lang="ru-RU" sz="900">
            <a:latin typeface="+mn-lt"/>
          </a:endParaRPr>
        </a:p>
      </dgm:t>
    </dgm:pt>
    <dgm:pt modelId="{B0B39112-EF5E-42E5-B09A-0836625F6C7B}">
      <dgm:prSet phldrT="[Текст]" custT="1">
        <dgm:style>
          <a:lnRef idx="1">
            <a:schemeClr val="accent3"/>
          </a:lnRef>
          <a:fillRef idx="2">
            <a:schemeClr val="accent3"/>
          </a:fillRef>
          <a:effectRef idx="1">
            <a:schemeClr val="accent3"/>
          </a:effectRef>
          <a:fontRef idx="minor">
            <a:schemeClr val="dk1"/>
          </a:fontRef>
        </dgm:style>
      </dgm:prSet>
      <dgm:spPr/>
      <dgm:t>
        <a:bodyPr/>
        <a:lstStyle/>
        <a:p>
          <a:pPr>
            <a:lnSpc>
              <a:spcPct val="100000"/>
            </a:lnSpc>
            <a:spcAft>
              <a:spcPts val="0"/>
            </a:spcAft>
          </a:pPr>
          <a:r>
            <a:rPr lang="ru-RU" sz="900" dirty="0" smtClean="0">
              <a:latin typeface="+mn-lt"/>
              <a:cs typeface="Arial" pitchFamily="34" charset="0"/>
            </a:rPr>
            <a:t>Реализация мероприятий на:</a:t>
          </a:r>
        </a:p>
        <a:p>
          <a:pPr>
            <a:lnSpc>
              <a:spcPct val="100000"/>
            </a:lnSpc>
            <a:spcAft>
              <a:spcPts val="0"/>
            </a:spcAft>
          </a:pPr>
          <a:r>
            <a:rPr lang="ru-RU" sz="900" dirty="0" smtClean="0">
              <a:latin typeface="+mn-lt"/>
              <a:cs typeface="Arial" pitchFamily="34" charset="0"/>
            </a:rPr>
            <a:t>- </a:t>
          </a:r>
          <a:r>
            <a:rPr lang="ru-RU" sz="900" dirty="0" smtClean="0">
              <a:latin typeface="+mn-lt"/>
            </a:rPr>
            <a:t> содержание образовательных организаций общего образования;</a:t>
          </a:r>
        </a:p>
        <a:p>
          <a:pPr>
            <a:lnSpc>
              <a:spcPct val="100000"/>
            </a:lnSpc>
            <a:spcAft>
              <a:spcPts val="0"/>
            </a:spcAft>
          </a:pPr>
          <a:r>
            <a:rPr lang="ru-RU" sz="900" dirty="0" smtClean="0">
              <a:latin typeface="+mn-lt"/>
              <a:cs typeface="Arial" pitchFamily="34" charset="0"/>
            </a:rPr>
            <a:t>- </a:t>
          </a:r>
          <a:r>
            <a:rPr lang="ru-RU" sz="900" dirty="0" smtClean="0">
              <a:latin typeface="+mn-lt"/>
            </a:rPr>
            <a:t> обеспечение государственных гарантий прав граждан на получение общего и бесплатного, начального общего, основного общего, среднего общего образования;</a:t>
          </a:r>
        </a:p>
        <a:p>
          <a:pPr>
            <a:lnSpc>
              <a:spcPct val="100000"/>
            </a:lnSpc>
            <a:spcAft>
              <a:spcPts val="0"/>
            </a:spcAft>
          </a:pPr>
          <a:r>
            <a:rPr lang="ru-RU" sz="900" dirty="0" smtClean="0">
              <a:latin typeface="+mn-lt"/>
            </a:rPr>
            <a:t>-   выплату ежемесячной надбавки к заработной плате педагогическим работникам, отнесенным к категории молодых специалистов;</a:t>
          </a:r>
        </a:p>
        <a:p>
          <a:pPr>
            <a:lnSpc>
              <a:spcPct val="100000"/>
            </a:lnSpc>
            <a:spcAft>
              <a:spcPts val="0"/>
            </a:spcAft>
          </a:pPr>
          <a:r>
            <a:rPr lang="ru-RU" sz="900" dirty="0" smtClean="0">
              <a:latin typeface="+mn-lt"/>
            </a:rPr>
            <a:t>-  оплату труда и начисления на выплаты по оплате труда работников общего образования;</a:t>
          </a:r>
        </a:p>
        <a:p>
          <a:pPr>
            <a:lnSpc>
              <a:spcPct val="100000"/>
            </a:lnSpc>
            <a:spcAft>
              <a:spcPts val="0"/>
            </a:spcAft>
          </a:pPr>
          <a:r>
            <a:rPr lang="ru-RU" sz="900" dirty="0" smtClean="0">
              <a:latin typeface="+mn-lt"/>
            </a:rPr>
            <a:t>-  организацию бесплатного горячего питания обучающихся, получающих начальное общее образование, учащихся 5 - 11 классов в соответствии с законодательством РФ, Республики Алтай и муниципальных нормативно-правовых актов;</a:t>
          </a:r>
        </a:p>
        <a:p>
          <a:pPr>
            <a:lnSpc>
              <a:spcPct val="100000"/>
            </a:lnSpc>
            <a:spcAft>
              <a:spcPts val="0"/>
            </a:spcAft>
          </a:pPr>
          <a:r>
            <a:rPr lang="ru-RU" sz="900" dirty="0" smtClean="0">
              <a:latin typeface="+mn-lt"/>
            </a:rPr>
            <a:t>- Капитальный ремонт МОУ «Чемальская СОШ»</a:t>
          </a:r>
        </a:p>
        <a:p>
          <a:pPr>
            <a:lnSpc>
              <a:spcPct val="100000"/>
            </a:lnSpc>
            <a:spcAft>
              <a:spcPts val="0"/>
            </a:spcAft>
          </a:pPr>
          <a:r>
            <a:rPr lang="ru-RU" sz="900" dirty="0" smtClean="0">
              <a:latin typeface="+mn-lt"/>
            </a:rPr>
            <a:t>-  разработку проектно-сметной документации «Строительство СОШ на 360 мест по ул. Новая, с. Элекмонар, Чемальский район, Республика Алтай»</a:t>
          </a:r>
        </a:p>
        <a:p>
          <a:pPr>
            <a:lnSpc>
              <a:spcPct val="100000"/>
            </a:lnSpc>
            <a:spcAft>
              <a:spcPts val="0"/>
            </a:spcAft>
          </a:pPr>
          <a:r>
            <a:rPr lang="ru-RU" sz="900" dirty="0" smtClean="0">
              <a:latin typeface="+mn-lt"/>
            </a:rPr>
            <a:t>- проведение мероприятий по обеспечению деятельности советников директора по воспитанию и взаимодействию с детскими общественными объединениями</a:t>
          </a:r>
        </a:p>
        <a:p>
          <a:pPr>
            <a:lnSpc>
              <a:spcPct val="100000"/>
            </a:lnSpc>
            <a:spcAft>
              <a:spcPts val="0"/>
            </a:spcAft>
          </a:pPr>
          <a:r>
            <a:rPr lang="ru-RU" sz="900" dirty="0" smtClean="0">
              <a:latin typeface="+mn-lt"/>
            </a:rPr>
            <a:t> </a:t>
          </a:r>
          <a:endParaRPr lang="ru-RU" sz="900" dirty="0" smtClean="0">
            <a:latin typeface="+mn-lt"/>
            <a:cs typeface="Arial" pitchFamily="34" charset="0"/>
          </a:endParaRPr>
        </a:p>
      </dgm:t>
    </dgm:pt>
    <dgm:pt modelId="{1C7574B9-8535-4D0B-91DA-CA19EEC18C91}" type="parTrans" cxnId="{479BD594-2127-4C86-9124-5EA80F10CD3F}">
      <dgm:prSet/>
      <dgm:spPr/>
      <dgm:t>
        <a:bodyPr/>
        <a:lstStyle/>
        <a:p>
          <a:endParaRPr lang="ru-RU" sz="900">
            <a:latin typeface="+mn-lt"/>
          </a:endParaRPr>
        </a:p>
      </dgm:t>
    </dgm:pt>
    <dgm:pt modelId="{B46FF369-0AC8-45F6-9CD9-D3A0498FCC26}" type="sibTrans" cxnId="{479BD594-2127-4C86-9124-5EA80F10CD3F}">
      <dgm:prSet/>
      <dgm:spPr/>
      <dgm:t>
        <a:bodyPr/>
        <a:lstStyle/>
        <a:p>
          <a:endParaRPr lang="ru-RU" sz="900">
            <a:latin typeface="+mn-lt"/>
          </a:endParaRPr>
        </a:p>
      </dgm:t>
    </dgm:pt>
    <dgm:pt modelId="{5DE9BFE3-02AC-43A7-AA7D-07AFFA167261}">
      <dgm:prSet phldrT="[Текст]" custT="1">
        <dgm:style>
          <a:lnRef idx="1">
            <a:schemeClr val="accent3"/>
          </a:lnRef>
          <a:fillRef idx="2">
            <a:schemeClr val="accent3"/>
          </a:fillRef>
          <a:effectRef idx="1">
            <a:schemeClr val="accent3"/>
          </a:effectRef>
          <a:fontRef idx="minor">
            <a:schemeClr val="dk1"/>
          </a:fontRef>
        </dgm:style>
      </dgm:prSet>
      <dgm:spPr/>
      <dgm:t>
        <a:bodyPr/>
        <a:lstStyle/>
        <a:p>
          <a:pPr>
            <a:lnSpc>
              <a:spcPct val="100000"/>
            </a:lnSpc>
            <a:spcAft>
              <a:spcPts val="0"/>
            </a:spcAft>
          </a:pPr>
          <a:r>
            <a:rPr lang="ru-RU" sz="900" dirty="0" smtClean="0">
              <a:latin typeface="+mn-lt"/>
              <a:cs typeface="Arial" pitchFamily="34" charset="0"/>
            </a:rPr>
            <a:t>Реализация мероприятий на:</a:t>
          </a:r>
        </a:p>
        <a:p>
          <a:pPr>
            <a:lnSpc>
              <a:spcPct val="100000"/>
            </a:lnSpc>
            <a:spcAft>
              <a:spcPts val="0"/>
            </a:spcAft>
          </a:pPr>
          <a:r>
            <a:rPr lang="ru-RU" sz="900" dirty="0" smtClean="0">
              <a:latin typeface="+mn-lt"/>
              <a:cs typeface="Arial" pitchFamily="34" charset="0"/>
            </a:rPr>
            <a:t>- </a:t>
          </a:r>
          <a:r>
            <a:rPr lang="ru-RU" sz="900" dirty="0" smtClean="0">
              <a:latin typeface="+mn-lt"/>
            </a:rPr>
            <a:t>  оплату труда работников муниципальных учреждений дополнительного образования</a:t>
          </a:r>
        </a:p>
        <a:p>
          <a:pPr>
            <a:lnSpc>
              <a:spcPct val="100000"/>
            </a:lnSpc>
            <a:spcAft>
              <a:spcPts val="0"/>
            </a:spcAft>
          </a:pPr>
          <a:r>
            <a:rPr lang="ru-RU" sz="900" dirty="0" smtClean="0">
              <a:latin typeface="+mn-lt"/>
            </a:rPr>
            <a:t>- материально-техническое обеспечение учреждений дополнительного образования;</a:t>
          </a:r>
        </a:p>
        <a:p>
          <a:pPr>
            <a:lnSpc>
              <a:spcPct val="100000"/>
            </a:lnSpc>
            <a:spcAft>
              <a:spcPts val="0"/>
            </a:spcAft>
          </a:pPr>
          <a:r>
            <a:rPr lang="ru-RU" sz="900" dirty="0" smtClean="0">
              <a:latin typeface="+mn-lt"/>
            </a:rPr>
            <a:t>- выплаты в рамках реализации Указа Президента РФ в части повышения заработной платы педагогических работников дополнительного образования;</a:t>
          </a:r>
        </a:p>
        <a:p>
          <a:pPr>
            <a:lnSpc>
              <a:spcPct val="100000"/>
            </a:lnSpc>
            <a:spcAft>
              <a:spcPts val="0"/>
            </a:spcAft>
          </a:pPr>
          <a:r>
            <a:rPr lang="ru-RU" sz="900" dirty="0" smtClean="0">
              <a:latin typeface="+mn-lt"/>
              <a:cs typeface="Arial" pitchFamily="34" charset="0"/>
            </a:rPr>
            <a:t>- </a:t>
          </a:r>
          <a:r>
            <a:rPr lang="ru-RU" sz="900" dirty="0" smtClean="0">
              <a:latin typeface="+mn-lt"/>
            </a:rPr>
            <a:t>Обеспечение функционирования модели персонифицированного финансирования дополнительного образования детей</a:t>
          </a:r>
          <a:endParaRPr lang="ru-RU" sz="900" dirty="0" smtClean="0">
            <a:latin typeface="+mn-lt"/>
            <a:cs typeface="Arial" pitchFamily="34" charset="0"/>
          </a:endParaRPr>
        </a:p>
      </dgm:t>
    </dgm:pt>
    <dgm:pt modelId="{B28A8338-9908-4DDD-A8B6-FADC45971285}" type="parTrans" cxnId="{478A24E0-4D98-4DC9-B066-A101EE894753}">
      <dgm:prSet/>
      <dgm:spPr/>
      <dgm:t>
        <a:bodyPr/>
        <a:lstStyle/>
        <a:p>
          <a:endParaRPr lang="ru-RU" sz="900">
            <a:latin typeface="+mn-lt"/>
          </a:endParaRPr>
        </a:p>
      </dgm:t>
    </dgm:pt>
    <dgm:pt modelId="{CDBEBF2F-8FD4-4FB1-B91A-E61B6ABA8116}" type="sibTrans" cxnId="{478A24E0-4D98-4DC9-B066-A101EE894753}">
      <dgm:prSet/>
      <dgm:spPr/>
      <dgm:t>
        <a:bodyPr/>
        <a:lstStyle/>
        <a:p>
          <a:endParaRPr lang="ru-RU" sz="900">
            <a:latin typeface="+mn-lt"/>
          </a:endParaRPr>
        </a:p>
      </dgm:t>
    </dgm:pt>
    <dgm:pt modelId="{CDEA7B5C-734A-44C5-9993-251A2D3FBE23}">
      <dgm:prSet custT="1">
        <dgm:style>
          <a:lnRef idx="1">
            <a:schemeClr val="accent3"/>
          </a:lnRef>
          <a:fillRef idx="2">
            <a:schemeClr val="accent3"/>
          </a:fillRef>
          <a:effectRef idx="1">
            <a:schemeClr val="accent3"/>
          </a:effectRef>
          <a:fontRef idx="minor">
            <a:schemeClr val="dk1"/>
          </a:fontRef>
        </dgm:style>
      </dgm:prSet>
      <dgm:spPr/>
      <dgm:t>
        <a:bodyPr/>
        <a:lstStyle/>
        <a:p>
          <a:pPr>
            <a:lnSpc>
              <a:spcPct val="100000"/>
            </a:lnSpc>
            <a:spcAft>
              <a:spcPts val="0"/>
            </a:spcAft>
          </a:pPr>
          <a:r>
            <a:rPr lang="ru-RU" sz="900" dirty="0" smtClean="0">
              <a:latin typeface="+mn-lt"/>
              <a:cs typeface="Arial" pitchFamily="34" charset="0"/>
            </a:rPr>
            <a:t>Реализация мероприятий на:</a:t>
          </a:r>
        </a:p>
        <a:p>
          <a:pPr>
            <a:lnSpc>
              <a:spcPct val="100000"/>
            </a:lnSpc>
            <a:spcAft>
              <a:spcPts val="0"/>
            </a:spcAft>
          </a:pPr>
          <a:r>
            <a:rPr lang="ru-RU" sz="900" dirty="0" smtClean="0">
              <a:latin typeface="+mn-lt"/>
              <a:cs typeface="Arial" pitchFamily="34" charset="0"/>
            </a:rPr>
            <a:t>- Проведение мероприятий с детьми и молодежью</a:t>
          </a:r>
          <a:endParaRPr lang="ru-RU" sz="900" dirty="0">
            <a:latin typeface="+mn-lt"/>
            <a:cs typeface="Arial" pitchFamily="34" charset="0"/>
          </a:endParaRPr>
        </a:p>
      </dgm:t>
    </dgm:pt>
    <dgm:pt modelId="{9FAE284E-7806-4F6E-866C-0D5B90832383}" type="parTrans" cxnId="{A4C70C9F-23EA-400A-A7ED-DCA2FD40A4E6}">
      <dgm:prSet/>
      <dgm:spPr/>
      <dgm:t>
        <a:bodyPr/>
        <a:lstStyle/>
        <a:p>
          <a:endParaRPr lang="ru-RU" sz="900">
            <a:latin typeface="+mn-lt"/>
          </a:endParaRPr>
        </a:p>
      </dgm:t>
    </dgm:pt>
    <dgm:pt modelId="{C77A9AE8-91B9-4ECE-865B-67B1445BF0B4}" type="sibTrans" cxnId="{A4C70C9F-23EA-400A-A7ED-DCA2FD40A4E6}">
      <dgm:prSet/>
      <dgm:spPr/>
      <dgm:t>
        <a:bodyPr/>
        <a:lstStyle/>
        <a:p>
          <a:endParaRPr lang="ru-RU" sz="900">
            <a:latin typeface="+mn-lt"/>
          </a:endParaRPr>
        </a:p>
      </dgm:t>
    </dgm:pt>
    <dgm:pt modelId="{61504857-343F-4890-9CB5-499C4453B212}">
      <dgm:prSet custT="1">
        <dgm:style>
          <a:lnRef idx="1">
            <a:schemeClr val="accent3"/>
          </a:lnRef>
          <a:fillRef idx="2">
            <a:schemeClr val="accent3"/>
          </a:fillRef>
          <a:effectRef idx="1">
            <a:schemeClr val="accent3"/>
          </a:effectRef>
          <a:fontRef idx="minor">
            <a:schemeClr val="dk1"/>
          </a:fontRef>
        </dgm:style>
      </dgm:prSet>
      <dgm:spPr/>
      <dgm:t>
        <a:bodyPr/>
        <a:lstStyle/>
        <a:p>
          <a:r>
            <a:rPr lang="ru-RU" sz="900" dirty="0" smtClean="0">
              <a:latin typeface="+mn-lt"/>
              <a:cs typeface="Arial" pitchFamily="34" charset="0"/>
            </a:rPr>
            <a:t>Реализация мероприятий на:</a:t>
          </a:r>
        </a:p>
        <a:p>
          <a:r>
            <a:rPr lang="ru-RU" sz="900" dirty="0" smtClean="0">
              <a:latin typeface="+mn-lt"/>
              <a:cs typeface="Arial" pitchFamily="34" charset="0"/>
            </a:rPr>
            <a:t>-  оплату труда и начисления на оплату труда работникам отдела образования администрации Чемальского района РА и МКУ «ЦОДОО Чемальского района»;</a:t>
          </a:r>
        </a:p>
        <a:p>
          <a:r>
            <a:rPr lang="ru-RU" sz="900" dirty="0" smtClean="0">
              <a:latin typeface="+mn-lt"/>
              <a:cs typeface="Arial" pitchFamily="34" charset="0"/>
            </a:rPr>
            <a:t>- материально-техническое обеспечение отдела образования администрации Чемальского района РА и МКУ «ЦОДОО Чемальского района»;</a:t>
          </a:r>
        </a:p>
        <a:p>
          <a:r>
            <a:rPr lang="ru-RU" sz="900" dirty="0" smtClean="0">
              <a:latin typeface="+mn-lt"/>
              <a:cs typeface="Arial" pitchFamily="34" charset="0"/>
            </a:rPr>
            <a:t>-  мероприятия по оздоровлению детей в коникулярное время</a:t>
          </a:r>
          <a:endParaRPr lang="ru-RU" sz="900" dirty="0">
            <a:latin typeface="+mn-lt"/>
            <a:cs typeface="Arial" pitchFamily="34" charset="0"/>
          </a:endParaRPr>
        </a:p>
      </dgm:t>
    </dgm:pt>
    <dgm:pt modelId="{D06E070A-CB48-4A71-8C0E-7965AABB6C82}" type="parTrans" cxnId="{9C5596A6-D220-40B6-AF0C-A2AECA74F2E2}">
      <dgm:prSet/>
      <dgm:spPr/>
      <dgm:t>
        <a:bodyPr/>
        <a:lstStyle/>
        <a:p>
          <a:endParaRPr lang="ru-RU" sz="900">
            <a:latin typeface="+mn-lt"/>
          </a:endParaRPr>
        </a:p>
      </dgm:t>
    </dgm:pt>
    <dgm:pt modelId="{4B4C034E-85EA-4F3B-BA2F-B6FAADE98700}" type="sibTrans" cxnId="{9C5596A6-D220-40B6-AF0C-A2AECA74F2E2}">
      <dgm:prSet/>
      <dgm:spPr/>
      <dgm:t>
        <a:bodyPr/>
        <a:lstStyle/>
        <a:p>
          <a:endParaRPr lang="ru-RU" sz="900">
            <a:latin typeface="+mn-lt"/>
          </a:endParaRPr>
        </a:p>
      </dgm:t>
    </dgm:pt>
    <dgm:pt modelId="{0679874D-828F-4D93-8662-DFC82742394F}" type="pres">
      <dgm:prSet presAssocID="{44547072-D2BC-44C3-BB37-B26BC0798085}" presName="linear" presStyleCnt="0">
        <dgm:presLayoutVars>
          <dgm:dir/>
          <dgm:resizeHandles val="exact"/>
        </dgm:presLayoutVars>
      </dgm:prSet>
      <dgm:spPr/>
      <dgm:t>
        <a:bodyPr/>
        <a:lstStyle/>
        <a:p>
          <a:endParaRPr lang="ru-RU"/>
        </a:p>
      </dgm:t>
    </dgm:pt>
    <dgm:pt modelId="{62C20B13-9528-4C54-B68A-7099516ADDB9}" type="pres">
      <dgm:prSet presAssocID="{ED43B685-CEE4-49DB-B833-8105CF03EFA9}" presName="comp" presStyleCnt="0"/>
      <dgm:spPr/>
    </dgm:pt>
    <dgm:pt modelId="{40321575-2E81-4D7E-8461-176049BD73F6}" type="pres">
      <dgm:prSet presAssocID="{ED43B685-CEE4-49DB-B833-8105CF03EFA9}" presName="box" presStyleLbl="node1" presStyleIdx="0" presStyleCnt="5" custScaleY="78774"/>
      <dgm:spPr/>
      <dgm:t>
        <a:bodyPr/>
        <a:lstStyle/>
        <a:p>
          <a:endParaRPr lang="ru-RU"/>
        </a:p>
      </dgm:t>
    </dgm:pt>
    <dgm:pt modelId="{4CF3D42B-881D-4E7A-B6B9-54759E25642F}" type="pres">
      <dgm:prSet presAssocID="{ED43B685-CEE4-49DB-B833-8105CF03EFA9}" presName="img" presStyleLbl="fgImgPlace1" presStyleIdx="0" presStyleCnt="5" custScaleY="77118" custLinFactNeighborX="-1738" custLinFactNeighborY="-2084">
        <dgm:style>
          <a:lnRef idx="3">
            <a:schemeClr val="lt1"/>
          </a:lnRef>
          <a:fillRef idx="1">
            <a:schemeClr val="accent2"/>
          </a:fillRef>
          <a:effectRef idx="1">
            <a:schemeClr val="accent2"/>
          </a:effectRef>
          <a:fontRef idx="minor">
            <a:schemeClr val="lt1"/>
          </a:fontRef>
        </dgm:style>
      </dgm:prSet>
      <dgm:spPr>
        <a:prstGeom prst="ellipse">
          <a:avLst/>
        </a:prstGeom>
      </dgm:spPr>
    </dgm:pt>
    <dgm:pt modelId="{CFE4E2B8-092F-4021-9CD2-1DFE1A9881E3}" type="pres">
      <dgm:prSet presAssocID="{ED43B685-CEE4-49DB-B833-8105CF03EFA9}" presName="text" presStyleLbl="node1" presStyleIdx="0" presStyleCnt="5">
        <dgm:presLayoutVars>
          <dgm:bulletEnabled val="1"/>
        </dgm:presLayoutVars>
      </dgm:prSet>
      <dgm:spPr/>
      <dgm:t>
        <a:bodyPr/>
        <a:lstStyle/>
        <a:p>
          <a:endParaRPr lang="ru-RU"/>
        </a:p>
      </dgm:t>
    </dgm:pt>
    <dgm:pt modelId="{1C17608D-F5C2-420C-891B-C13D9492EBEC}" type="pres">
      <dgm:prSet presAssocID="{11E090F3-7C46-4738-8FDB-F7DFD0F46270}" presName="spacer" presStyleCnt="0"/>
      <dgm:spPr/>
    </dgm:pt>
    <dgm:pt modelId="{07369607-8667-4165-BBC2-53E8A7A90C98}" type="pres">
      <dgm:prSet presAssocID="{B0B39112-EF5E-42E5-B09A-0836625F6C7B}" presName="comp" presStyleCnt="0"/>
      <dgm:spPr/>
    </dgm:pt>
    <dgm:pt modelId="{4AE0FFB1-ED78-4972-81C7-7894B8D11C59}" type="pres">
      <dgm:prSet presAssocID="{B0B39112-EF5E-42E5-B09A-0836625F6C7B}" presName="box" presStyleLbl="node1" presStyleIdx="1" presStyleCnt="5" custScaleY="170421" custLinFactNeighborY="-6282"/>
      <dgm:spPr/>
      <dgm:t>
        <a:bodyPr/>
        <a:lstStyle/>
        <a:p>
          <a:endParaRPr lang="ru-RU"/>
        </a:p>
      </dgm:t>
    </dgm:pt>
    <dgm:pt modelId="{F73A1A12-2640-46D3-A089-47C74E312847}" type="pres">
      <dgm:prSet presAssocID="{B0B39112-EF5E-42E5-B09A-0836625F6C7B}" presName="img" presStyleLbl="fgImgPlace1" presStyleIdx="1" presStyleCnt="5">
        <dgm:style>
          <a:lnRef idx="3">
            <a:schemeClr val="lt1"/>
          </a:lnRef>
          <a:fillRef idx="1">
            <a:schemeClr val="accent2"/>
          </a:fillRef>
          <a:effectRef idx="1">
            <a:schemeClr val="accent2"/>
          </a:effectRef>
          <a:fontRef idx="minor">
            <a:schemeClr val="lt1"/>
          </a:fontRef>
        </dgm:style>
      </dgm:prSet>
      <dgm:spPr>
        <a:prstGeom prst="ellipse">
          <a:avLst/>
        </a:prstGeom>
      </dgm:spPr>
    </dgm:pt>
    <dgm:pt modelId="{AF6891D0-ED97-48BA-A5CD-9BF780EB5E96}" type="pres">
      <dgm:prSet presAssocID="{B0B39112-EF5E-42E5-B09A-0836625F6C7B}" presName="text" presStyleLbl="node1" presStyleIdx="1" presStyleCnt="5">
        <dgm:presLayoutVars>
          <dgm:bulletEnabled val="1"/>
        </dgm:presLayoutVars>
      </dgm:prSet>
      <dgm:spPr/>
      <dgm:t>
        <a:bodyPr/>
        <a:lstStyle/>
        <a:p>
          <a:endParaRPr lang="ru-RU"/>
        </a:p>
      </dgm:t>
    </dgm:pt>
    <dgm:pt modelId="{6C8E09DD-0F79-4E1E-87A7-7BE342CE4E17}" type="pres">
      <dgm:prSet presAssocID="{B46FF369-0AC8-45F6-9CD9-D3A0498FCC26}" presName="spacer" presStyleCnt="0"/>
      <dgm:spPr/>
    </dgm:pt>
    <dgm:pt modelId="{AD3630D8-712C-4831-B8C3-AD7A7BE98AAA}" type="pres">
      <dgm:prSet presAssocID="{5DE9BFE3-02AC-43A7-AA7D-07AFFA167261}" presName="comp" presStyleCnt="0"/>
      <dgm:spPr/>
    </dgm:pt>
    <dgm:pt modelId="{B1CD4F0D-F51F-4F17-9BC5-1823A8167A8F}" type="pres">
      <dgm:prSet presAssocID="{5DE9BFE3-02AC-43A7-AA7D-07AFFA167261}" presName="box" presStyleLbl="node1" presStyleIdx="2" presStyleCnt="5" custScaleY="74227" custLinFactNeighborY="-16803"/>
      <dgm:spPr/>
      <dgm:t>
        <a:bodyPr/>
        <a:lstStyle/>
        <a:p>
          <a:endParaRPr lang="ru-RU"/>
        </a:p>
      </dgm:t>
    </dgm:pt>
    <dgm:pt modelId="{F4294C0A-EBE8-4A52-BD83-F9CCDC807AA6}" type="pres">
      <dgm:prSet presAssocID="{5DE9BFE3-02AC-43A7-AA7D-07AFFA167261}" presName="img" presStyleLbl="fgImgPlace1" presStyleIdx="2" presStyleCnt="5" custScaleY="96386" custLinFactNeighborX="-2607" custLinFactNeighborY="-19202">
        <dgm:style>
          <a:lnRef idx="3">
            <a:schemeClr val="lt1"/>
          </a:lnRef>
          <a:fillRef idx="1">
            <a:schemeClr val="accent2"/>
          </a:fillRef>
          <a:effectRef idx="1">
            <a:schemeClr val="accent2"/>
          </a:effectRef>
          <a:fontRef idx="minor">
            <a:schemeClr val="lt1"/>
          </a:fontRef>
        </dgm:style>
      </dgm:prSet>
      <dgm:spPr>
        <a:prstGeom prst="ellipse">
          <a:avLst/>
        </a:prstGeom>
      </dgm:spPr>
    </dgm:pt>
    <dgm:pt modelId="{F7E41D53-936B-43BF-A9C7-A8EEF3271FE0}" type="pres">
      <dgm:prSet presAssocID="{5DE9BFE3-02AC-43A7-AA7D-07AFFA167261}" presName="text" presStyleLbl="node1" presStyleIdx="2" presStyleCnt="5">
        <dgm:presLayoutVars>
          <dgm:bulletEnabled val="1"/>
        </dgm:presLayoutVars>
      </dgm:prSet>
      <dgm:spPr/>
      <dgm:t>
        <a:bodyPr/>
        <a:lstStyle/>
        <a:p>
          <a:endParaRPr lang="ru-RU"/>
        </a:p>
      </dgm:t>
    </dgm:pt>
    <dgm:pt modelId="{2B0CCF81-B9DE-47B4-8FBD-E9BFA2A31325}" type="pres">
      <dgm:prSet presAssocID="{CDBEBF2F-8FD4-4FB1-B91A-E61B6ABA8116}" presName="spacer" presStyleCnt="0"/>
      <dgm:spPr/>
    </dgm:pt>
    <dgm:pt modelId="{890124B9-CAEF-43EE-BE80-B8E978F5F4F0}" type="pres">
      <dgm:prSet presAssocID="{CDEA7B5C-734A-44C5-9993-251A2D3FBE23}" presName="comp" presStyleCnt="0"/>
      <dgm:spPr/>
    </dgm:pt>
    <dgm:pt modelId="{EAAC5C00-4EB1-469F-B9B4-BEE04E39E3CA}" type="pres">
      <dgm:prSet presAssocID="{CDEA7B5C-734A-44C5-9993-251A2D3FBE23}" presName="box" presStyleLbl="node1" presStyleIdx="3" presStyleCnt="5" custScaleY="45019" custLinFactNeighborY="-21987"/>
      <dgm:spPr/>
      <dgm:t>
        <a:bodyPr/>
        <a:lstStyle/>
        <a:p>
          <a:endParaRPr lang="ru-RU"/>
        </a:p>
      </dgm:t>
    </dgm:pt>
    <dgm:pt modelId="{A4B5A7AA-65E7-41D2-A837-12DF5D0CCE47}" type="pres">
      <dgm:prSet presAssocID="{CDEA7B5C-734A-44C5-9993-251A2D3FBE23}" presName="img" presStyleLbl="fgImgPlace1" presStyleIdx="3" presStyleCnt="5" custScaleX="92254" custScaleY="53591" custLinFactNeighborX="-1723" custLinFactNeighborY="-26376">
        <dgm:style>
          <a:lnRef idx="3">
            <a:schemeClr val="lt1"/>
          </a:lnRef>
          <a:fillRef idx="1">
            <a:schemeClr val="accent2"/>
          </a:fillRef>
          <a:effectRef idx="1">
            <a:schemeClr val="accent2"/>
          </a:effectRef>
          <a:fontRef idx="minor">
            <a:schemeClr val="lt1"/>
          </a:fontRef>
        </dgm:style>
      </dgm:prSet>
      <dgm:spPr>
        <a:prstGeom prst="ellipse">
          <a:avLst/>
        </a:prstGeom>
      </dgm:spPr>
    </dgm:pt>
    <dgm:pt modelId="{750B60F4-88F3-407C-9BBD-CE0670C1F532}" type="pres">
      <dgm:prSet presAssocID="{CDEA7B5C-734A-44C5-9993-251A2D3FBE23}" presName="text" presStyleLbl="node1" presStyleIdx="3" presStyleCnt="5">
        <dgm:presLayoutVars>
          <dgm:bulletEnabled val="1"/>
        </dgm:presLayoutVars>
      </dgm:prSet>
      <dgm:spPr/>
      <dgm:t>
        <a:bodyPr/>
        <a:lstStyle/>
        <a:p>
          <a:endParaRPr lang="ru-RU"/>
        </a:p>
      </dgm:t>
    </dgm:pt>
    <dgm:pt modelId="{462C91B0-1787-4B91-93DD-E44929D4A1C1}" type="pres">
      <dgm:prSet presAssocID="{C77A9AE8-91B9-4ECE-865B-67B1445BF0B4}" presName="spacer" presStyleCnt="0"/>
      <dgm:spPr/>
    </dgm:pt>
    <dgm:pt modelId="{A98A7A0B-F655-43DA-9FB1-90DED74EC792}" type="pres">
      <dgm:prSet presAssocID="{61504857-343F-4890-9CB5-499C4453B212}" presName="comp" presStyleCnt="0"/>
      <dgm:spPr/>
    </dgm:pt>
    <dgm:pt modelId="{9A54F870-1CC5-4398-8CB7-D3E457C16AD0}" type="pres">
      <dgm:prSet presAssocID="{61504857-343F-4890-9CB5-499C4453B212}" presName="box" presStyleLbl="node1" presStyleIdx="4" presStyleCnt="5" custScaleY="83708" custLinFactNeighborY="-27477"/>
      <dgm:spPr/>
      <dgm:t>
        <a:bodyPr/>
        <a:lstStyle/>
        <a:p>
          <a:endParaRPr lang="ru-RU"/>
        </a:p>
      </dgm:t>
    </dgm:pt>
    <dgm:pt modelId="{9C0E7FAD-7340-4C27-838A-BB2A7B1BC8AB}" type="pres">
      <dgm:prSet presAssocID="{61504857-343F-4890-9CB5-499C4453B212}" presName="img" presStyleLbl="fgImgPlace1" presStyleIdx="4" presStyleCnt="5" custScaleX="100000" custScaleY="112523" custLinFactNeighborX="-3054" custLinFactNeighborY="-31083">
        <dgm:style>
          <a:lnRef idx="3">
            <a:schemeClr val="lt1"/>
          </a:lnRef>
          <a:fillRef idx="1">
            <a:schemeClr val="accent2"/>
          </a:fillRef>
          <a:effectRef idx="1">
            <a:schemeClr val="accent2"/>
          </a:effectRef>
          <a:fontRef idx="minor">
            <a:schemeClr val="lt1"/>
          </a:fontRef>
        </dgm:style>
      </dgm:prSet>
      <dgm:spPr>
        <a:prstGeom prst="ellipse">
          <a:avLst/>
        </a:prstGeom>
      </dgm:spPr>
      <dgm:t>
        <a:bodyPr/>
        <a:lstStyle/>
        <a:p>
          <a:endParaRPr lang="ru-RU"/>
        </a:p>
      </dgm:t>
    </dgm:pt>
    <dgm:pt modelId="{49D159B0-637A-433F-B2D8-F0F56E204B00}" type="pres">
      <dgm:prSet presAssocID="{61504857-343F-4890-9CB5-499C4453B212}" presName="text" presStyleLbl="node1" presStyleIdx="4" presStyleCnt="5">
        <dgm:presLayoutVars>
          <dgm:bulletEnabled val="1"/>
        </dgm:presLayoutVars>
      </dgm:prSet>
      <dgm:spPr/>
      <dgm:t>
        <a:bodyPr/>
        <a:lstStyle/>
        <a:p>
          <a:endParaRPr lang="ru-RU"/>
        </a:p>
      </dgm:t>
    </dgm:pt>
  </dgm:ptLst>
  <dgm:cxnLst>
    <dgm:cxn modelId="{4DC46D13-6CCB-46BA-ADFF-6F6E1C27380D}" type="presOf" srcId="{CDEA7B5C-734A-44C5-9993-251A2D3FBE23}" destId="{750B60F4-88F3-407C-9BBD-CE0670C1F532}" srcOrd="1" destOrd="0" presId="urn:microsoft.com/office/officeart/2005/8/layout/vList4"/>
    <dgm:cxn modelId="{A4C70C9F-23EA-400A-A7ED-DCA2FD40A4E6}" srcId="{44547072-D2BC-44C3-BB37-B26BC0798085}" destId="{CDEA7B5C-734A-44C5-9993-251A2D3FBE23}" srcOrd="3" destOrd="0" parTransId="{9FAE284E-7806-4F6E-866C-0D5B90832383}" sibTransId="{C77A9AE8-91B9-4ECE-865B-67B1445BF0B4}"/>
    <dgm:cxn modelId="{E8076365-E1B1-417E-A53C-7152911A2865}" type="presOf" srcId="{61504857-343F-4890-9CB5-499C4453B212}" destId="{49D159B0-637A-433F-B2D8-F0F56E204B00}" srcOrd="1" destOrd="0" presId="urn:microsoft.com/office/officeart/2005/8/layout/vList4"/>
    <dgm:cxn modelId="{4F5E01CA-C6A8-4687-B302-E433021861FD}" srcId="{44547072-D2BC-44C3-BB37-B26BC0798085}" destId="{ED43B685-CEE4-49DB-B833-8105CF03EFA9}" srcOrd="0" destOrd="0" parTransId="{AA1EB2FC-FA3C-4F71-8C53-895C50255F8D}" sibTransId="{11E090F3-7C46-4738-8FDB-F7DFD0F46270}"/>
    <dgm:cxn modelId="{479BD594-2127-4C86-9124-5EA80F10CD3F}" srcId="{44547072-D2BC-44C3-BB37-B26BC0798085}" destId="{B0B39112-EF5E-42E5-B09A-0836625F6C7B}" srcOrd="1" destOrd="0" parTransId="{1C7574B9-8535-4D0B-91DA-CA19EEC18C91}" sibTransId="{B46FF369-0AC8-45F6-9CD9-D3A0498FCC26}"/>
    <dgm:cxn modelId="{478A24E0-4D98-4DC9-B066-A101EE894753}" srcId="{44547072-D2BC-44C3-BB37-B26BC0798085}" destId="{5DE9BFE3-02AC-43A7-AA7D-07AFFA167261}" srcOrd="2" destOrd="0" parTransId="{B28A8338-9908-4DDD-A8B6-FADC45971285}" sibTransId="{CDBEBF2F-8FD4-4FB1-B91A-E61B6ABA8116}"/>
    <dgm:cxn modelId="{FC4D4422-4C72-4A09-B715-076EADBA01B0}" type="presOf" srcId="{B0B39112-EF5E-42E5-B09A-0836625F6C7B}" destId="{4AE0FFB1-ED78-4972-81C7-7894B8D11C59}" srcOrd="0" destOrd="0" presId="urn:microsoft.com/office/officeart/2005/8/layout/vList4"/>
    <dgm:cxn modelId="{731A8641-A9C3-4800-AB7A-4AADCEC6660C}" type="presOf" srcId="{B0B39112-EF5E-42E5-B09A-0836625F6C7B}" destId="{AF6891D0-ED97-48BA-A5CD-9BF780EB5E96}" srcOrd="1" destOrd="0" presId="urn:microsoft.com/office/officeart/2005/8/layout/vList4"/>
    <dgm:cxn modelId="{BB0AA246-6E99-43BD-BFAF-0BA4B21E22B7}" type="presOf" srcId="{5DE9BFE3-02AC-43A7-AA7D-07AFFA167261}" destId="{F7E41D53-936B-43BF-A9C7-A8EEF3271FE0}" srcOrd="1" destOrd="0" presId="urn:microsoft.com/office/officeart/2005/8/layout/vList4"/>
    <dgm:cxn modelId="{BACF4041-6C5D-416D-BCF3-52E24F9EE581}" type="presOf" srcId="{61504857-343F-4890-9CB5-499C4453B212}" destId="{9A54F870-1CC5-4398-8CB7-D3E457C16AD0}" srcOrd="0" destOrd="0" presId="urn:microsoft.com/office/officeart/2005/8/layout/vList4"/>
    <dgm:cxn modelId="{A017581D-A747-4161-B9BB-2AC7920FBAC1}" type="presOf" srcId="{ED43B685-CEE4-49DB-B833-8105CF03EFA9}" destId="{40321575-2E81-4D7E-8461-176049BD73F6}" srcOrd="0" destOrd="0" presId="urn:microsoft.com/office/officeart/2005/8/layout/vList4"/>
    <dgm:cxn modelId="{4EF9FD86-6193-4130-96AD-7498205E2852}" type="presOf" srcId="{44547072-D2BC-44C3-BB37-B26BC0798085}" destId="{0679874D-828F-4D93-8662-DFC82742394F}" srcOrd="0" destOrd="0" presId="urn:microsoft.com/office/officeart/2005/8/layout/vList4"/>
    <dgm:cxn modelId="{8B8207C2-DFCD-48D9-9D43-B5EAF36FD424}" type="presOf" srcId="{CDEA7B5C-734A-44C5-9993-251A2D3FBE23}" destId="{EAAC5C00-4EB1-469F-B9B4-BEE04E39E3CA}" srcOrd="0" destOrd="0" presId="urn:microsoft.com/office/officeart/2005/8/layout/vList4"/>
    <dgm:cxn modelId="{9C5596A6-D220-40B6-AF0C-A2AECA74F2E2}" srcId="{44547072-D2BC-44C3-BB37-B26BC0798085}" destId="{61504857-343F-4890-9CB5-499C4453B212}" srcOrd="4" destOrd="0" parTransId="{D06E070A-CB48-4A71-8C0E-7965AABB6C82}" sibTransId="{4B4C034E-85EA-4F3B-BA2F-B6FAADE98700}"/>
    <dgm:cxn modelId="{C35012D6-4711-49B3-B1A0-F8B7521CCEC2}" type="presOf" srcId="{ED43B685-CEE4-49DB-B833-8105CF03EFA9}" destId="{CFE4E2B8-092F-4021-9CD2-1DFE1A9881E3}" srcOrd="1" destOrd="0" presId="urn:microsoft.com/office/officeart/2005/8/layout/vList4"/>
    <dgm:cxn modelId="{0B9B5A69-9B37-4298-8B30-30884BAF10A9}" type="presOf" srcId="{5DE9BFE3-02AC-43A7-AA7D-07AFFA167261}" destId="{B1CD4F0D-F51F-4F17-9BC5-1823A8167A8F}" srcOrd="0" destOrd="0" presId="urn:microsoft.com/office/officeart/2005/8/layout/vList4"/>
    <dgm:cxn modelId="{4A2B5D5C-C224-4D9B-BDEB-05751E7FDB42}" type="presParOf" srcId="{0679874D-828F-4D93-8662-DFC82742394F}" destId="{62C20B13-9528-4C54-B68A-7099516ADDB9}" srcOrd="0" destOrd="0" presId="urn:microsoft.com/office/officeart/2005/8/layout/vList4"/>
    <dgm:cxn modelId="{F071FFBA-598B-4A37-9C22-47D256DF8730}" type="presParOf" srcId="{62C20B13-9528-4C54-B68A-7099516ADDB9}" destId="{40321575-2E81-4D7E-8461-176049BD73F6}" srcOrd="0" destOrd="0" presId="urn:microsoft.com/office/officeart/2005/8/layout/vList4"/>
    <dgm:cxn modelId="{1657F4A2-49C5-459B-86E2-7183D1663E4B}" type="presParOf" srcId="{62C20B13-9528-4C54-B68A-7099516ADDB9}" destId="{4CF3D42B-881D-4E7A-B6B9-54759E25642F}" srcOrd="1" destOrd="0" presId="urn:microsoft.com/office/officeart/2005/8/layout/vList4"/>
    <dgm:cxn modelId="{D5E74CB4-7871-4F47-A017-66DC9E075660}" type="presParOf" srcId="{62C20B13-9528-4C54-B68A-7099516ADDB9}" destId="{CFE4E2B8-092F-4021-9CD2-1DFE1A9881E3}" srcOrd="2" destOrd="0" presId="urn:microsoft.com/office/officeart/2005/8/layout/vList4"/>
    <dgm:cxn modelId="{9ED67C2D-5D41-45B1-87B9-DCF2ABB38516}" type="presParOf" srcId="{0679874D-828F-4D93-8662-DFC82742394F}" destId="{1C17608D-F5C2-420C-891B-C13D9492EBEC}" srcOrd="1" destOrd="0" presId="urn:microsoft.com/office/officeart/2005/8/layout/vList4"/>
    <dgm:cxn modelId="{309E2D92-530A-4C47-BEE9-EEFA8A30BCDE}" type="presParOf" srcId="{0679874D-828F-4D93-8662-DFC82742394F}" destId="{07369607-8667-4165-BBC2-53E8A7A90C98}" srcOrd="2" destOrd="0" presId="urn:microsoft.com/office/officeart/2005/8/layout/vList4"/>
    <dgm:cxn modelId="{71F382B1-30A6-44E7-914B-64717CA45ACC}" type="presParOf" srcId="{07369607-8667-4165-BBC2-53E8A7A90C98}" destId="{4AE0FFB1-ED78-4972-81C7-7894B8D11C59}" srcOrd="0" destOrd="0" presId="urn:microsoft.com/office/officeart/2005/8/layout/vList4"/>
    <dgm:cxn modelId="{0D3D066C-36FC-48A2-9FE8-4AA5913DAC0E}" type="presParOf" srcId="{07369607-8667-4165-BBC2-53E8A7A90C98}" destId="{F73A1A12-2640-46D3-A089-47C74E312847}" srcOrd="1" destOrd="0" presId="urn:microsoft.com/office/officeart/2005/8/layout/vList4"/>
    <dgm:cxn modelId="{4CD7D8BF-AD30-45CA-A7A9-81DC65410C92}" type="presParOf" srcId="{07369607-8667-4165-BBC2-53E8A7A90C98}" destId="{AF6891D0-ED97-48BA-A5CD-9BF780EB5E96}" srcOrd="2" destOrd="0" presId="urn:microsoft.com/office/officeart/2005/8/layout/vList4"/>
    <dgm:cxn modelId="{ECF79F40-4B8E-4ABC-8DD6-C2B5B8B20DB2}" type="presParOf" srcId="{0679874D-828F-4D93-8662-DFC82742394F}" destId="{6C8E09DD-0F79-4E1E-87A7-7BE342CE4E17}" srcOrd="3" destOrd="0" presId="urn:microsoft.com/office/officeart/2005/8/layout/vList4"/>
    <dgm:cxn modelId="{7A19D71C-A81F-476B-9C9B-ADEB2F239758}" type="presParOf" srcId="{0679874D-828F-4D93-8662-DFC82742394F}" destId="{AD3630D8-712C-4831-B8C3-AD7A7BE98AAA}" srcOrd="4" destOrd="0" presId="urn:microsoft.com/office/officeart/2005/8/layout/vList4"/>
    <dgm:cxn modelId="{6CC23BC9-BF91-4FE0-9FA5-B3111E4AF9EC}" type="presParOf" srcId="{AD3630D8-712C-4831-B8C3-AD7A7BE98AAA}" destId="{B1CD4F0D-F51F-4F17-9BC5-1823A8167A8F}" srcOrd="0" destOrd="0" presId="urn:microsoft.com/office/officeart/2005/8/layout/vList4"/>
    <dgm:cxn modelId="{68CC17D7-3B76-450C-9895-2A3DA64CB974}" type="presParOf" srcId="{AD3630D8-712C-4831-B8C3-AD7A7BE98AAA}" destId="{F4294C0A-EBE8-4A52-BD83-F9CCDC807AA6}" srcOrd="1" destOrd="0" presId="urn:microsoft.com/office/officeart/2005/8/layout/vList4"/>
    <dgm:cxn modelId="{AEB663B1-FE73-4ABE-93F7-5B65D6239B4F}" type="presParOf" srcId="{AD3630D8-712C-4831-B8C3-AD7A7BE98AAA}" destId="{F7E41D53-936B-43BF-A9C7-A8EEF3271FE0}" srcOrd="2" destOrd="0" presId="urn:microsoft.com/office/officeart/2005/8/layout/vList4"/>
    <dgm:cxn modelId="{7E19763E-3B2D-4A1D-A5E7-6D87E411F38D}" type="presParOf" srcId="{0679874D-828F-4D93-8662-DFC82742394F}" destId="{2B0CCF81-B9DE-47B4-8FBD-E9BFA2A31325}" srcOrd="5" destOrd="0" presId="urn:microsoft.com/office/officeart/2005/8/layout/vList4"/>
    <dgm:cxn modelId="{2B5375B9-B8DF-4A94-9117-13D627FC3185}" type="presParOf" srcId="{0679874D-828F-4D93-8662-DFC82742394F}" destId="{890124B9-CAEF-43EE-BE80-B8E978F5F4F0}" srcOrd="6" destOrd="0" presId="urn:microsoft.com/office/officeart/2005/8/layout/vList4"/>
    <dgm:cxn modelId="{2E652361-2FDF-4F12-A772-BE71108FF88E}" type="presParOf" srcId="{890124B9-CAEF-43EE-BE80-B8E978F5F4F0}" destId="{EAAC5C00-4EB1-469F-B9B4-BEE04E39E3CA}" srcOrd="0" destOrd="0" presId="urn:microsoft.com/office/officeart/2005/8/layout/vList4"/>
    <dgm:cxn modelId="{183A6DDF-BEBA-4A50-9EEA-FE4CDBCDDE26}" type="presParOf" srcId="{890124B9-CAEF-43EE-BE80-B8E978F5F4F0}" destId="{A4B5A7AA-65E7-41D2-A837-12DF5D0CCE47}" srcOrd="1" destOrd="0" presId="urn:microsoft.com/office/officeart/2005/8/layout/vList4"/>
    <dgm:cxn modelId="{38222A1E-961F-478C-AF7E-7BA52D755224}" type="presParOf" srcId="{890124B9-CAEF-43EE-BE80-B8E978F5F4F0}" destId="{750B60F4-88F3-407C-9BBD-CE0670C1F532}" srcOrd="2" destOrd="0" presId="urn:microsoft.com/office/officeart/2005/8/layout/vList4"/>
    <dgm:cxn modelId="{CEC56799-EF3D-45B4-B30E-42F85F669407}" type="presParOf" srcId="{0679874D-828F-4D93-8662-DFC82742394F}" destId="{462C91B0-1787-4B91-93DD-E44929D4A1C1}" srcOrd="7" destOrd="0" presId="urn:microsoft.com/office/officeart/2005/8/layout/vList4"/>
    <dgm:cxn modelId="{E29CA3DE-9711-408E-B5B8-F4D5A3BD7E40}" type="presParOf" srcId="{0679874D-828F-4D93-8662-DFC82742394F}" destId="{A98A7A0B-F655-43DA-9FB1-90DED74EC792}" srcOrd="8" destOrd="0" presId="urn:microsoft.com/office/officeart/2005/8/layout/vList4"/>
    <dgm:cxn modelId="{93CEBADB-0B3A-49FB-A978-1EF64EB8F63D}" type="presParOf" srcId="{A98A7A0B-F655-43DA-9FB1-90DED74EC792}" destId="{9A54F870-1CC5-4398-8CB7-D3E457C16AD0}" srcOrd="0" destOrd="0" presId="urn:microsoft.com/office/officeart/2005/8/layout/vList4"/>
    <dgm:cxn modelId="{AE3E8C23-D146-4E44-9A54-C54A7CE80501}" type="presParOf" srcId="{A98A7A0B-F655-43DA-9FB1-90DED74EC792}" destId="{9C0E7FAD-7340-4C27-838A-BB2A7B1BC8AB}" srcOrd="1" destOrd="0" presId="urn:microsoft.com/office/officeart/2005/8/layout/vList4"/>
    <dgm:cxn modelId="{14F30981-FE2D-421C-8380-C31159B230FB}" type="presParOf" srcId="{A98A7A0B-F655-43DA-9FB1-90DED74EC792}" destId="{49D159B0-637A-433F-B2D8-F0F56E204B00}" srcOrd="2" destOrd="0" presId="urn:microsoft.com/office/officeart/2005/8/layout/vList4"/>
  </dgm:cxnLst>
  <dgm:bg/>
  <dgm:whole/>
</dgm:dataModel>
</file>

<file path=ppt/diagrams/data9.xml><?xml version="1.0" encoding="utf-8"?>
<dgm:dataModel xmlns:dgm="http://schemas.openxmlformats.org/drawingml/2006/diagram" xmlns:a="http://schemas.openxmlformats.org/drawingml/2006/main">
  <dgm:ptLst>
    <dgm:pt modelId="{87D509A0-0525-48D0-A209-03EF811B6541}"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ru-RU"/>
        </a:p>
      </dgm:t>
    </dgm:pt>
    <dgm:pt modelId="{7FBE939D-A047-4488-8858-483B94099579}">
      <dgm:prSet phldrT="[Текст]" custT="1"/>
      <dgm:spPr/>
      <dgm:t>
        <a:bodyPr/>
        <a:lstStyle/>
        <a:p>
          <a:r>
            <a:rPr lang="ru-RU" sz="900" dirty="0" smtClean="0">
              <a:latin typeface="+mn-lt"/>
              <a:ea typeface="Chemal" pitchFamily="50" charset="0"/>
            </a:rPr>
            <a:t>Культура</a:t>
          </a:r>
          <a:endParaRPr lang="ru-RU" sz="900" dirty="0">
            <a:latin typeface="+mn-lt"/>
            <a:ea typeface="Chemal" pitchFamily="50" charset="0"/>
          </a:endParaRPr>
        </a:p>
      </dgm:t>
    </dgm:pt>
    <dgm:pt modelId="{BE3396E1-B13D-46E3-9C6E-C78053C37331}" type="parTrans" cxnId="{DD011858-8938-453A-884D-3DA8D061729E}">
      <dgm:prSet/>
      <dgm:spPr/>
      <dgm:t>
        <a:bodyPr/>
        <a:lstStyle/>
        <a:p>
          <a:endParaRPr lang="ru-RU" sz="900">
            <a:latin typeface="+mn-lt"/>
          </a:endParaRPr>
        </a:p>
      </dgm:t>
    </dgm:pt>
    <dgm:pt modelId="{026172C1-7758-44E7-B906-6F0DBDFB685F}" type="sibTrans" cxnId="{DD011858-8938-453A-884D-3DA8D061729E}">
      <dgm:prSet/>
      <dgm:spPr/>
      <dgm:t>
        <a:bodyPr/>
        <a:lstStyle/>
        <a:p>
          <a:endParaRPr lang="ru-RU" sz="900">
            <a:latin typeface="+mn-lt"/>
          </a:endParaRPr>
        </a:p>
      </dgm:t>
    </dgm:pt>
    <dgm:pt modelId="{1AD6533A-C617-44A3-A4CC-CAFED6A72A94}">
      <dgm:prSet phldrT="[Текст]" custT="1"/>
      <dgm:spPr/>
      <dgm:t>
        <a:bodyPr/>
        <a:lstStyle/>
        <a:p>
          <a:r>
            <a:rPr lang="ru-RU" sz="900" dirty="0" smtClean="0">
              <a:latin typeface="+mn-lt"/>
              <a:ea typeface="Chemal" pitchFamily="50" charset="0"/>
            </a:rPr>
            <a:t>15 библиотек</a:t>
          </a:r>
        </a:p>
        <a:p>
          <a:r>
            <a:rPr lang="ru-RU" sz="900" dirty="0" smtClean="0">
              <a:latin typeface="+mn-lt"/>
              <a:ea typeface="Chemal" pitchFamily="50" charset="0"/>
            </a:rPr>
            <a:t>7311 получателей услуг</a:t>
          </a:r>
          <a:endParaRPr lang="ru-RU" sz="900" dirty="0">
            <a:latin typeface="+mn-lt"/>
            <a:ea typeface="Chemal" pitchFamily="50" charset="0"/>
          </a:endParaRPr>
        </a:p>
      </dgm:t>
    </dgm:pt>
    <dgm:pt modelId="{36737666-BFFF-4620-B113-7F14B4F83D6B}" type="parTrans" cxnId="{6D2C370A-65CB-474A-A6C7-11C9A325A7F2}">
      <dgm:prSet/>
      <dgm:spPr/>
      <dgm:t>
        <a:bodyPr/>
        <a:lstStyle/>
        <a:p>
          <a:endParaRPr lang="ru-RU" sz="900" dirty="0">
            <a:latin typeface="+mn-lt"/>
          </a:endParaRPr>
        </a:p>
      </dgm:t>
    </dgm:pt>
    <dgm:pt modelId="{30D8ECA9-7F9A-40A5-A53D-B9CB6E775D36}" type="sibTrans" cxnId="{6D2C370A-65CB-474A-A6C7-11C9A325A7F2}">
      <dgm:prSet/>
      <dgm:spPr/>
      <dgm:t>
        <a:bodyPr/>
        <a:lstStyle/>
        <a:p>
          <a:endParaRPr lang="ru-RU" sz="900">
            <a:latin typeface="+mn-lt"/>
          </a:endParaRPr>
        </a:p>
      </dgm:t>
    </dgm:pt>
    <dgm:pt modelId="{F9EB91EC-BB33-4549-A8D4-CCB8D5199FC5}">
      <dgm:prSet phldrT="[Текст]" custT="1"/>
      <dgm:spPr/>
      <dgm:t>
        <a:bodyPr/>
        <a:lstStyle/>
        <a:p>
          <a:r>
            <a:rPr lang="ru-RU" sz="900" dirty="0" smtClean="0">
              <a:latin typeface="+mn-lt"/>
              <a:ea typeface="Chemal" pitchFamily="50" charset="0"/>
            </a:rPr>
            <a:t>16 домов культуры</a:t>
          </a:r>
        </a:p>
        <a:p>
          <a:r>
            <a:rPr lang="ru-RU" sz="900" dirty="0" smtClean="0">
              <a:latin typeface="+mn-lt"/>
              <a:ea typeface="Chemal" pitchFamily="50" charset="0"/>
            </a:rPr>
            <a:t>9124 получателя услуг</a:t>
          </a:r>
          <a:endParaRPr lang="ru-RU" sz="900" dirty="0">
            <a:latin typeface="+mn-lt"/>
            <a:ea typeface="Chemal" pitchFamily="50" charset="0"/>
          </a:endParaRPr>
        </a:p>
      </dgm:t>
    </dgm:pt>
    <dgm:pt modelId="{95BB0AF7-74C0-44F5-98E1-730DE7DE5F41}" type="parTrans" cxnId="{EA214D04-C3C5-43BD-A78B-60B2AD9B0F2C}">
      <dgm:prSet/>
      <dgm:spPr/>
      <dgm:t>
        <a:bodyPr/>
        <a:lstStyle/>
        <a:p>
          <a:endParaRPr lang="ru-RU" sz="900" dirty="0">
            <a:latin typeface="+mn-lt"/>
          </a:endParaRPr>
        </a:p>
      </dgm:t>
    </dgm:pt>
    <dgm:pt modelId="{601BF1A5-2213-40EC-83A1-9D1F42637B17}" type="sibTrans" cxnId="{EA214D04-C3C5-43BD-A78B-60B2AD9B0F2C}">
      <dgm:prSet/>
      <dgm:spPr/>
      <dgm:t>
        <a:bodyPr/>
        <a:lstStyle/>
        <a:p>
          <a:endParaRPr lang="ru-RU" sz="900">
            <a:latin typeface="+mn-lt"/>
          </a:endParaRPr>
        </a:p>
      </dgm:t>
    </dgm:pt>
    <dgm:pt modelId="{7F9297F6-6EF6-4181-80F1-7F6A309663C6}">
      <dgm:prSet phldrT="[Текст]" custT="1"/>
      <dgm:spPr/>
      <dgm:t>
        <a:bodyPr/>
        <a:lstStyle/>
        <a:p>
          <a:r>
            <a:rPr lang="ru-RU" sz="900" dirty="0" smtClean="0">
              <a:latin typeface="+mn-lt"/>
              <a:ea typeface="Chemal" pitchFamily="50" charset="0"/>
            </a:rPr>
            <a:t>1 муниципальное бюджетное учреждение культуры</a:t>
          </a:r>
          <a:endParaRPr lang="ru-RU" sz="900" dirty="0">
            <a:latin typeface="+mn-lt"/>
            <a:ea typeface="Chemal" pitchFamily="50" charset="0"/>
          </a:endParaRPr>
        </a:p>
      </dgm:t>
    </dgm:pt>
    <dgm:pt modelId="{8DE67713-4E1C-42D9-BB1F-538E865888C4}" type="parTrans" cxnId="{ED478FFD-5F27-4BC8-B655-9425A5DC52F4}">
      <dgm:prSet/>
      <dgm:spPr/>
      <dgm:t>
        <a:bodyPr/>
        <a:lstStyle/>
        <a:p>
          <a:endParaRPr lang="ru-RU" sz="900" dirty="0">
            <a:latin typeface="+mn-lt"/>
          </a:endParaRPr>
        </a:p>
      </dgm:t>
    </dgm:pt>
    <dgm:pt modelId="{3ED9C4D0-DB5D-4BA2-8102-BC2C6A36CE27}" type="sibTrans" cxnId="{ED478FFD-5F27-4BC8-B655-9425A5DC52F4}">
      <dgm:prSet/>
      <dgm:spPr/>
      <dgm:t>
        <a:bodyPr/>
        <a:lstStyle/>
        <a:p>
          <a:endParaRPr lang="ru-RU" sz="900">
            <a:latin typeface="+mn-lt"/>
          </a:endParaRPr>
        </a:p>
      </dgm:t>
    </dgm:pt>
    <dgm:pt modelId="{C7E16140-E323-496A-8AA2-8607AE37C3ED}" type="pres">
      <dgm:prSet presAssocID="{87D509A0-0525-48D0-A209-03EF811B6541}" presName="cycle" presStyleCnt="0">
        <dgm:presLayoutVars>
          <dgm:chMax val="1"/>
          <dgm:dir/>
          <dgm:animLvl val="ctr"/>
          <dgm:resizeHandles val="exact"/>
        </dgm:presLayoutVars>
      </dgm:prSet>
      <dgm:spPr/>
      <dgm:t>
        <a:bodyPr/>
        <a:lstStyle/>
        <a:p>
          <a:endParaRPr lang="ru-RU"/>
        </a:p>
      </dgm:t>
    </dgm:pt>
    <dgm:pt modelId="{4D000CDE-1308-40E5-8672-DED9713C0A4F}" type="pres">
      <dgm:prSet presAssocID="{7FBE939D-A047-4488-8858-483B94099579}" presName="centerShape" presStyleLbl="node0" presStyleIdx="0" presStyleCnt="1"/>
      <dgm:spPr/>
      <dgm:t>
        <a:bodyPr/>
        <a:lstStyle/>
        <a:p>
          <a:endParaRPr lang="ru-RU"/>
        </a:p>
      </dgm:t>
    </dgm:pt>
    <dgm:pt modelId="{CB085CF2-8120-43A2-92CA-01722018F1B6}" type="pres">
      <dgm:prSet presAssocID="{36737666-BFFF-4620-B113-7F14B4F83D6B}" presName="parTrans" presStyleLbl="bgSibTrans2D1" presStyleIdx="0" presStyleCnt="3"/>
      <dgm:spPr/>
      <dgm:t>
        <a:bodyPr/>
        <a:lstStyle/>
        <a:p>
          <a:endParaRPr lang="ru-RU"/>
        </a:p>
      </dgm:t>
    </dgm:pt>
    <dgm:pt modelId="{45985FA3-0704-4053-8CC1-6499396CBEC8}" type="pres">
      <dgm:prSet presAssocID="{1AD6533A-C617-44A3-A4CC-CAFED6A72A94}" presName="node" presStyleLbl="node1" presStyleIdx="0" presStyleCnt="3">
        <dgm:presLayoutVars>
          <dgm:bulletEnabled val="1"/>
        </dgm:presLayoutVars>
      </dgm:prSet>
      <dgm:spPr/>
      <dgm:t>
        <a:bodyPr/>
        <a:lstStyle/>
        <a:p>
          <a:endParaRPr lang="ru-RU"/>
        </a:p>
      </dgm:t>
    </dgm:pt>
    <dgm:pt modelId="{36F20E61-2E94-4710-BCA4-7C535E9578AC}" type="pres">
      <dgm:prSet presAssocID="{95BB0AF7-74C0-44F5-98E1-730DE7DE5F41}" presName="parTrans" presStyleLbl="bgSibTrans2D1" presStyleIdx="1" presStyleCnt="3"/>
      <dgm:spPr/>
      <dgm:t>
        <a:bodyPr/>
        <a:lstStyle/>
        <a:p>
          <a:endParaRPr lang="ru-RU"/>
        </a:p>
      </dgm:t>
    </dgm:pt>
    <dgm:pt modelId="{56A783E1-9DEA-4275-B010-423DABA31563}" type="pres">
      <dgm:prSet presAssocID="{F9EB91EC-BB33-4549-A8D4-CCB8D5199FC5}" presName="node" presStyleLbl="node1" presStyleIdx="1" presStyleCnt="3">
        <dgm:presLayoutVars>
          <dgm:bulletEnabled val="1"/>
        </dgm:presLayoutVars>
      </dgm:prSet>
      <dgm:spPr/>
      <dgm:t>
        <a:bodyPr/>
        <a:lstStyle/>
        <a:p>
          <a:endParaRPr lang="ru-RU"/>
        </a:p>
      </dgm:t>
    </dgm:pt>
    <dgm:pt modelId="{20ED213F-6CF2-4033-8D74-5F76352967D6}" type="pres">
      <dgm:prSet presAssocID="{8DE67713-4E1C-42D9-BB1F-538E865888C4}" presName="parTrans" presStyleLbl="bgSibTrans2D1" presStyleIdx="2" presStyleCnt="3"/>
      <dgm:spPr/>
      <dgm:t>
        <a:bodyPr/>
        <a:lstStyle/>
        <a:p>
          <a:endParaRPr lang="ru-RU"/>
        </a:p>
      </dgm:t>
    </dgm:pt>
    <dgm:pt modelId="{BC403CBA-9BAC-41F5-8F86-8E20FB92CD1E}" type="pres">
      <dgm:prSet presAssocID="{7F9297F6-6EF6-4181-80F1-7F6A309663C6}" presName="node" presStyleLbl="node1" presStyleIdx="2" presStyleCnt="3">
        <dgm:presLayoutVars>
          <dgm:bulletEnabled val="1"/>
        </dgm:presLayoutVars>
      </dgm:prSet>
      <dgm:spPr/>
      <dgm:t>
        <a:bodyPr/>
        <a:lstStyle/>
        <a:p>
          <a:endParaRPr lang="ru-RU"/>
        </a:p>
      </dgm:t>
    </dgm:pt>
  </dgm:ptLst>
  <dgm:cxnLst>
    <dgm:cxn modelId="{7E1EC25E-6BDA-4E3A-8240-F625FEE4FB33}" type="presOf" srcId="{7F9297F6-6EF6-4181-80F1-7F6A309663C6}" destId="{BC403CBA-9BAC-41F5-8F86-8E20FB92CD1E}" srcOrd="0" destOrd="0" presId="urn:microsoft.com/office/officeart/2005/8/layout/radial4"/>
    <dgm:cxn modelId="{5BC4DF98-24B6-4CB7-85D2-5AD6E3035B87}" type="presOf" srcId="{95BB0AF7-74C0-44F5-98E1-730DE7DE5F41}" destId="{36F20E61-2E94-4710-BCA4-7C535E9578AC}" srcOrd="0" destOrd="0" presId="urn:microsoft.com/office/officeart/2005/8/layout/radial4"/>
    <dgm:cxn modelId="{75F171E2-2A8D-4875-A609-A1867E332657}" type="presOf" srcId="{F9EB91EC-BB33-4549-A8D4-CCB8D5199FC5}" destId="{56A783E1-9DEA-4275-B010-423DABA31563}" srcOrd="0" destOrd="0" presId="urn:microsoft.com/office/officeart/2005/8/layout/radial4"/>
    <dgm:cxn modelId="{CA7D38A2-58BD-4A24-98A7-EF23BEA7612B}" type="presOf" srcId="{1AD6533A-C617-44A3-A4CC-CAFED6A72A94}" destId="{45985FA3-0704-4053-8CC1-6499396CBEC8}" srcOrd="0" destOrd="0" presId="urn:microsoft.com/office/officeart/2005/8/layout/radial4"/>
    <dgm:cxn modelId="{313F5211-D3FE-49DA-AF9E-D1EEC5E8B0A2}" type="presOf" srcId="{7FBE939D-A047-4488-8858-483B94099579}" destId="{4D000CDE-1308-40E5-8672-DED9713C0A4F}" srcOrd="0" destOrd="0" presId="urn:microsoft.com/office/officeart/2005/8/layout/radial4"/>
    <dgm:cxn modelId="{ED478FFD-5F27-4BC8-B655-9425A5DC52F4}" srcId="{7FBE939D-A047-4488-8858-483B94099579}" destId="{7F9297F6-6EF6-4181-80F1-7F6A309663C6}" srcOrd="2" destOrd="0" parTransId="{8DE67713-4E1C-42D9-BB1F-538E865888C4}" sibTransId="{3ED9C4D0-DB5D-4BA2-8102-BC2C6A36CE27}"/>
    <dgm:cxn modelId="{7B82A5B5-B114-4D0A-8EFE-4DFB2B9271B4}" type="presOf" srcId="{36737666-BFFF-4620-B113-7F14B4F83D6B}" destId="{CB085CF2-8120-43A2-92CA-01722018F1B6}" srcOrd="0" destOrd="0" presId="urn:microsoft.com/office/officeart/2005/8/layout/radial4"/>
    <dgm:cxn modelId="{E6AA28A1-B7A1-47E3-8F5B-21E52E03F7D6}" type="presOf" srcId="{8DE67713-4E1C-42D9-BB1F-538E865888C4}" destId="{20ED213F-6CF2-4033-8D74-5F76352967D6}" srcOrd="0" destOrd="0" presId="urn:microsoft.com/office/officeart/2005/8/layout/radial4"/>
    <dgm:cxn modelId="{6D2C370A-65CB-474A-A6C7-11C9A325A7F2}" srcId="{7FBE939D-A047-4488-8858-483B94099579}" destId="{1AD6533A-C617-44A3-A4CC-CAFED6A72A94}" srcOrd="0" destOrd="0" parTransId="{36737666-BFFF-4620-B113-7F14B4F83D6B}" sibTransId="{30D8ECA9-7F9A-40A5-A53D-B9CB6E775D36}"/>
    <dgm:cxn modelId="{DD011858-8938-453A-884D-3DA8D061729E}" srcId="{87D509A0-0525-48D0-A209-03EF811B6541}" destId="{7FBE939D-A047-4488-8858-483B94099579}" srcOrd="0" destOrd="0" parTransId="{BE3396E1-B13D-46E3-9C6E-C78053C37331}" sibTransId="{026172C1-7758-44E7-B906-6F0DBDFB685F}"/>
    <dgm:cxn modelId="{EA214D04-C3C5-43BD-A78B-60B2AD9B0F2C}" srcId="{7FBE939D-A047-4488-8858-483B94099579}" destId="{F9EB91EC-BB33-4549-A8D4-CCB8D5199FC5}" srcOrd="1" destOrd="0" parTransId="{95BB0AF7-74C0-44F5-98E1-730DE7DE5F41}" sibTransId="{601BF1A5-2213-40EC-83A1-9D1F42637B17}"/>
    <dgm:cxn modelId="{D0F34D52-58D9-455A-9865-AB082939AC27}" type="presOf" srcId="{87D509A0-0525-48D0-A209-03EF811B6541}" destId="{C7E16140-E323-496A-8AA2-8607AE37C3ED}" srcOrd="0" destOrd="0" presId="urn:microsoft.com/office/officeart/2005/8/layout/radial4"/>
    <dgm:cxn modelId="{32B47762-BDD8-40B9-B1EE-44599A1A4F2C}" type="presParOf" srcId="{C7E16140-E323-496A-8AA2-8607AE37C3ED}" destId="{4D000CDE-1308-40E5-8672-DED9713C0A4F}" srcOrd="0" destOrd="0" presId="urn:microsoft.com/office/officeart/2005/8/layout/radial4"/>
    <dgm:cxn modelId="{AB8CE4F9-1986-4883-A073-4AF3CDD95D83}" type="presParOf" srcId="{C7E16140-E323-496A-8AA2-8607AE37C3ED}" destId="{CB085CF2-8120-43A2-92CA-01722018F1B6}" srcOrd="1" destOrd="0" presId="urn:microsoft.com/office/officeart/2005/8/layout/radial4"/>
    <dgm:cxn modelId="{93D1CB0C-AD6F-477B-ACA6-DB99A0D520AC}" type="presParOf" srcId="{C7E16140-E323-496A-8AA2-8607AE37C3ED}" destId="{45985FA3-0704-4053-8CC1-6499396CBEC8}" srcOrd="2" destOrd="0" presId="urn:microsoft.com/office/officeart/2005/8/layout/radial4"/>
    <dgm:cxn modelId="{574C8B44-7792-4F2C-9F70-94F98E667060}" type="presParOf" srcId="{C7E16140-E323-496A-8AA2-8607AE37C3ED}" destId="{36F20E61-2E94-4710-BCA4-7C535E9578AC}" srcOrd="3" destOrd="0" presId="urn:microsoft.com/office/officeart/2005/8/layout/radial4"/>
    <dgm:cxn modelId="{9E91B1FD-6578-4ECB-AFFD-94E91028131B}" type="presParOf" srcId="{C7E16140-E323-496A-8AA2-8607AE37C3ED}" destId="{56A783E1-9DEA-4275-B010-423DABA31563}" srcOrd="4" destOrd="0" presId="urn:microsoft.com/office/officeart/2005/8/layout/radial4"/>
    <dgm:cxn modelId="{AA772ED2-4116-462C-A1BB-7EECCCA7895D}" type="presParOf" srcId="{C7E16140-E323-496A-8AA2-8607AE37C3ED}" destId="{20ED213F-6CF2-4033-8D74-5F76352967D6}" srcOrd="5" destOrd="0" presId="urn:microsoft.com/office/officeart/2005/8/layout/radial4"/>
    <dgm:cxn modelId="{043F8B84-EAF2-4FD7-B3FD-BF0114DCB1CB}" type="presParOf" srcId="{C7E16140-E323-496A-8AA2-8607AE37C3ED}" destId="{BC403CBA-9BAC-41F5-8F86-8E20FB92CD1E}" srcOrd="6" destOrd="0" presId="urn:microsoft.com/office/officeart/2005/8/layout/radial4"/>
  </dgm:cxnLst>
  <dgm:bg/>
  <dgm:whole/>
</dgm:dataModel>
</file>

<file path=ppt/diagrams/data10.xml><?xml version="1.0" encoding="utf-8"?>
<dgm:dataModel xmlns:dgm="http://schemas.openxmlformats.org/drawingml/2006/diagram" xmlns:a="http://schemas.openxmlformats.org/drawingml/2006/main">
  <dgm:ptLst>
    <dgm:pt modelId="{69F875BF-B91B-4623-811A-13186D743AA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C15E6CD6-258F-4787-9406-4DFA8486B3F2}">
      <dgm:prSet phldrT="[Текст]" custT="1">
        <dgm:style>
          <a:lnRef idx="0">
            <a:schemeClr val="accent1"/>
          </a:lnRef>
          <a:fillRef idx="3">
            <a:schemeClr val="accent1"/>
          </a:fillRef>
          <a:effectRef idx="3">
            <a:schemeClr val="accent1"/>
          </a:effectRef>
          <a:fontRef idx="minor">
            <a:schemeClr val="lt1"/>
          </a:fontRef>
        </dgm:style>
      </dgm:prSet>
      <dgm:spPr/>
      <dgm:t>
        <a:bodyPr/>
        <a:lstStyle/>
        <a:p>
          <a:pPr>
            <a:lnSpc>
              <a:spcPct val="100000"/>
            </a:lnSpc>
            <a:spcBef>
              <a:spcPts val="0"/>
            </a:spcBef>
            <a:spcAft>
              <a:spcPts val="0"/>
            </a:spcAft>
          </a:pPr>
          <a:r>
            <a:rPr lang="ru-RU" sz="800" dirty="0" smtClean="0">
              <a:ea typeface="Chemal" pitchFamily="50" charset="0"/>
              <a:cs typeface="Calibri" pitchFamily="34" charset="0"/>
            </a:rPr>
            <a:t>Сохранение и развитие библиотечного дела</a:t>
          </a:r>
          <a:endParaRPr lang="ru-RU" sz="800" dirty="0"/>
        </a:p>
      </dgm:t>
    </dgm:pt>
    <dgm:pt modelId="{7D27114F-DB90-4455-A4B7-6FCF8F42295F}" type="parTrans" cxnId="{5CC105D2-11EC-4A35-BB46-62FE638B4348}">
      <dgm:prSet/>
      <dgm:spPr/>
      <dgm:t>
        <a:bodyPr/>
        <a:lstStyle/>
        <a:p>
          <a:pPr>
            <a:lnSpc>
              <a:spcPct val="100000"/>
            </a:lnSpc>
            <a:spcBef>
              <a:spcPts val="0"/>
            </a:spcBef>
            <a:spcAft>
              <a:spcPts val="0"/>
            </a:spcAft>
          </a:pPr>
          <a:endParaRPr lang="ru-RU" sz="800"/>
        </a:p>
      </dgm:t>
    </dgm:pt>
    <dgm:pt modelId="{4701E719-F53E-4262-B215-521AE98015CA}" type="sibTrans" cxnId="{5CC105D2-11EC-4A35-BB46-62FE638B4348}">
      <dgm:prSet/>
      <dgm:spPr/>
      <dgm:t>
        <a:bodyPr/>
        <a:lstStyle/>
        <a:p>
          <a:pPr>
            <a:lnSpc>
              <a:spcPct val="100000"/>
            </a:lnSpc>
            <a:spcBef>
              <a:spcPts val="0"/>
            </a:spcBef>
            <a:spcAft>
              <a:spcPts val="0"/>
            </a:spcAft>
          </a:pPr>
          <a:endParaRPr lang="ru-RU" sz="800"/>
        </a:p>
      </dgm:t>
    </dgm:pt>
    <dgm:pt modelId="{9A0BE3E6-E04F-4011-93C3-540E4857AE48}">
      <dgm:prSet phldrT="[Текст]" custT="1"/>
      <dgm:spPr/>
      <dgm:t>
        <a:bodyPr/>
        <a:lstStyle/>
        <a:p>
          <a:pPr>
            <a:lnSpc>
              <a:spcPct val="100000"/>
            </a:lnSpc>
            <a:spcBef>
              <a:spcPts val="0"/>
            </a:spcBef>
            <a:spcAft>
              <a:spcPts val="0"/>
            </a:spcAft>
          </a:pPr>
          <a:r>
            <a:rPr lang="ru-RU" sz="800" i="0" dirty="0" smtClean="0"/>
            <a:t>материально-техническое обеспечение библиотек</a:t>
          </a:r>
          <a:endParaRPr lang="ru-RU" sz="800" i="0" dirty="0"/>
        </a:p>
      </dgm:t>
    </dgm:pt>
    <dgm:pt modelId="{B98F98F3-5CC4-4134-AB4E-62C788CEE7EB}" type="parTrans" cxnId="{D5BDC702-B8B9-4BD0-8CB1-98C3486FD79A}">
      <dgm:prSet/>
      <dgm:spPr/>
      <dgm:t>
        <a:bodyPr/>
        <a:lstStyle/>
        <a:p>
          <a:pPr>
            <a:lnSpc>
              <a:spcPct val="100000"/>
            </a:lnSpc>
            <a:spcBef>
              <a:spcPts val="0"/>
            </a:spcBef>
            <a:spcAft>
              <a:spcPts val="0"/>
            </a:spcAft>
          </a:pPr>
          <a:endParaRPr lang="ru-RU" sz="800"/>
        </a:p>
      </dgm:t>
    </dgm:pt>
    <dgm:pt modelId="{76AF887D-850B-4CF7-941C-7F6B3032D687}" type="sibTrans" cxnId="{D5BDC702-B8B9-4BD0-8CB1-98C3486FD79A}">
      <dgm:prSet/>
      <dgm:spPr/>
      <dgm:t>
        <a:bodyPr/>
        <a:lstStyle/>
        <a:p>
          <a:pPr>
            <a:lnSpc>
              <a:spcPct val="100000"/>
            </a:lnSpc>
            <a:spcBef>
              <a:spcPts val="0"/>
            </a:spcBef>
            <a:spcAft>
              <a:spcPts val="0"/>
            </a:spcAft>
          </a:pPr>
          <a:endParaRPr lang="ru-RU" sz="800"/>
        </a:p>
      </dgm:t>
    </dgm:pt>
    <dgm:pt modelId="{9DA694E3-039C-4D08-8B4A-F9157FA16304}">
      <dgm:prSet phldrT="[Текст]" custT="1"/>
      <dgm:spPr/>
      <dgm:t>
        <a:bodyPr/>
        <a:lstStyle/>
        <a:p>
          <a:pPr>
            <a:lnSpc>
              <a:spcPct val="100000"/>
            </a:lnSpc>
            <a:spcBef>
              <a:spcPts val="0"/>
            </a:spcBef>
            <a:spcAft>
              <a:spcPts val="0"/>
            </a:spcAft>
          </a:pPr>
          <a:r>
            <a:rPr lang="ru-RU" sz="800" i="0" dirty="0" smtClean="0"/>
            <a:t>комплектование книжных фондов сельских библиотек</a:t>
          </a:r>
          <a:endParaRPr lang="ru-RU" sz="800" i="0" dirty="0"/>
        </a:p>
      </dgm:t>
    </dgm:pt>
    <dgm:pt modelId="{063FB2A7-6A2D-465B-824B-3695B635722B}" type="parTrans" cxnId="{6CB7D836-903F-4189-9E31-2638244C0F9D}">
      <dgm:prSet/>
      <dgm:spPr/>
      <dgm:t>
        <a:bodyPr/>
        <a:lstStyle/>
        <a:p>
          <a:pPr>
            <a:lnSpc>
              <a:spcPct val="100000"/>
            </a:lnSpc>
            <a:spcBef>
              <a:spcPts val="0"/>
            </a:spcBef>
            <a:spcAft>
              <a:spcPts val="0"/>
            </a:spcAft>
          </a:pPr>
          <a:endParaRPr lang="ru-RU" sz="800"/>
        </a:p>
      </dgm:t>
    </dgm:pt>
    <dgm:pt modelId="{C08DC19D-740A-4794-A9C8-6E1954B3A12B}" type="sibTrans" cxnId="{6CB7D836-903F-4189-9E31-2638244C0F9D}">
      <dgm:prSet/>
      <dgm:spPr/>
      <dgm:t>
        <a:bodyPr/>
        <a:lstStyle/>
        <a:p>
          <a:pPr>
            <a:lnSpc>
              <a:spcPct val="100000"/>
            </a:lnSpc>
            <a:spcBef>
              <a:spcPts val="0"/>
            </a:spcBef>
            <a:spcAft>
              <a:spcPts val="0"/>
            </a:spcAft>
          </a:pPr>
          <a:endParaRPr lang="ru-RU" sz="800"/>
        </a:p>
      </dgm:t>
    </dgm:pt>
    <dgm:pt modelId="{219DEFCA-8213-4B3E-A159-75D3B49BFFB0}">
      <dgm:prSet phldrT="[Текст]" custT="1">
        <dgm:style>
          <a:lnRef idx="0">
            <a:schemeClr val="accent1"/>
          </a:lnRef>
          <a:fillRef idx="3">
            <a:schemeClr val="accent1"/>
          </a:fillRef>
          <a:effectRef idx="3">
            <a:schemeClr val="accent1"/>
          </a:effectRef>
          <a:fontRef idx="minor">
            <a:schemeClr val="lt1"/>
          </a:fontRef>
        </dgm:style>
      </dgm:prSet>
      <dgm:spPr/>
      <dgm:t>
        <a:bodyPr/>
        <a:lstStyle/>
        <a:p>
          <a:pPr>
            <a:lnSpc>
              <a:spcPct val="100000"/>
            </a:lnSpc>
            <a:spcBef>
              <a:spcPts val="0"/>
            </a:spcBef>
            <a:spcAft>
              <a:spcPts val="0"/>
            </a:spcAft>
          </a:pPr>
          <a:r>
            <a:rPr lang="ru-RU" sz="800" dirty="0" smtClean="0">
              <a:ea typeface="Chemal" pitchFamily="50" charset="0"/>
              <a:cs typeface="Calibri" pitchFamily="34" charset="0"/>
            </a:rPr>
            <a:t>Сохранение и развитие местного народного творчества и культурно-досуговой деятельности</a:t>
          </a:r>
          <a:endParaRPr lang="ru-RU" sz="800" dirty="0"/>
        </a:p>
      </dgm:t>
    </dgm:pt>
    <dgm:pt modelId="{F33BCB2E-2BC9-4686-998D-646C00236DA9}" type="parTrans" cxnId="{C9B06E5D-7010-4896-A5A2-5DA5AD620F60}">
      <dgm:prSet/>
      <dgm:spPr/>
      <dgm:t>
        <a:bodyPr/>
        <a:lstStyle/>
        <a:p>
          <a:pPr>
            <a:lnSpc>
              <a:spcPct val="100000"/>
            </a:lnSpc>
            <a:spcBef>
              <a:spcPts val="0"/>
            </a:spcBef>
            <a:spcAft>
              <a:spcPts val="0"/>
            </a:spcAft>
          </a:pPr>
          <a:endParaRPr lang="ru-RU" sz="800"/>
        </a:p>
      </dgm:t>
    </dgm:pt>
    <dgm:pt modelId="{CF622E60-359D-45F7-9EC8-CC4C21B258B1}" type="sibTrans" cxnId="{C9B06E5D-7010-4896-A5A2-5DA5AD620F60}">
      <dgm:prSet/>
      <dgm:spPr/>
      <dgm:t>
        <a:bodyPr/>
        <a:lstStyle/>
        <a:p>
          <a:pPr>
            <a:lnSpc>
              <a:spcPct val="100000"/>
            </a:lnSpc>
            <a:spcBef>
              <a:spcPts val="0"/>
            </a:spcBef>
            <a:spcAft>
              <a:spcPts val="0"/>
            </a:spcAft>
          </a:pPr>
          <a:endParaRPr lang="ru-RU" sz="800"/>
        </a:p>
      </dgm:t>
    </dgm:pt>
    <dgm:pt modelId="{8C782188-246C-49D9-8540-3B41717796E1}">
      <dgm:prSet phldrT="[Текст]" custT="1"/>
      <dgm:spPr/>
      <dgm:t>
        <a:bodyPr/>
        <a:lstStyle/>
        <a:p>
          <a:pPr>
            <a:lnSpc>
              <a:spcPct val="100000"/>
            </a:lnSpc>
            <a:spcBef>
              <a:spcPts val="0"/>
            </a:spcBef>
            <a:spcAft>
              <a:spcPts val="0"/>
            </a:spcAft>
          </a:pPr>
          <a:r>
            <a:rPr lang="ru-RU" sz="800" dirty="0" smtClean="0"/>
            <a:t>материально техническое обеспечение домов культуры</a:t>
          </a:r>
          <a:endParaRPr lang="ru-RU" sz="800" dirty="0"/>
        </a:p>
      </dgm:t>
    </dgm:pt>
    <dgm:pt modelId="{41CA6689-DB15-4A3C-8884-345764E2973F}" type="parTrans" cxnId="{85834E2C-E0DE-41FA-87B8-D1B7946AC150}">
      <dgm:prSet/>
      <dgm:spPr/>
      <dgm:t>
        <a:bodyPr/>
        <a:lstStyle/>
        <a:p>
          <a:pPr>
            <a:lnSpc>
              <a:spcPct val="100000"/>
            </a:lnSpc>
            <a:spcBef>
              <a:spcPts val="0"/>
            </a:spcBef>
            <a:spcAft>
              <a:spcPts val="0"/>
            </a:spcAft>
          </a:pPr>
          <a:endParaRPr lang="ru-RU" sz="800"/>
        </a:p>
      </dgm:t>
    </dgm:pt>
    <dgm:pt modelId="{89F60828-11E3-456D-B4D8-6584DF548D70}" type="sibTrans" cxnId="{85834E2C-E0DE-41FA-87B8-D1B7946AC150}">
      <dgm:prSet/>
      <dgm:spPr/>
      <dgm:t>
        <a:bodyPr/>
        <a:lstStyle/>
        <a:p>
          <a:pPr>
            <a:lnSpc>
              <a:spcPct val="100000"/>
            </a:lnSpc>
            <a:spcBef>
              <a:spcPts val="0"/>
            </a:spcBef>
            <a:spcAft>
              <a:spcPts val="0"/>
            </a:spcAft>
          </a:pPr>
          <a:endParaRPr lang="ru-RU" sz="800"/>
        </a:p>
      </dgm:t>
    </dgm:pt>
    <dgm:pt modelId="{26B1F2E7-03C6-4052-B792-DC89B7B811DF}">
      <dgm:prSet phldrT="[Текст]" custT="1"/>
      <dgm:spPr/>
      <dgm:t>
        <a:bodyPr/>
        <a:lstStyle/>
        <a:p>
          <a:pPr>
            <a:lnSpc>
              <a:spcPct val="100000"/>
            </a:lnSpc>
            <a:spcBef>
              <a:spcPts val="0"/>
            </a:spcBef>
            <a:spcAft>
              <a:spcPts val="0"/>
            </a:spcAft>
          </a:pPr>
          <a:r>
            <a:rPr lang="ru-RU" sz="800" dirty="0" smtClean="0"/>
            <a:t>проведение мероприятий</a:t>
          </a:r>
          <a:endParaRPr lang="ru-RU" sz="800" dirty="0"/>
        </a:p>
      </dgm:t>
    </dgm:pt>
    <dgm:pt modelId="{84E1DE3E-457C-43DE-8164-AD4E2CCD27B0}" type="parTrans" cxnId="{DB224F10-D3A6-4F81-B4E3-6CABB0CA88F6}">
      <dgm:prSet/>
      <dgm:spPr/>
      <dgm:t>
        <a:bodyPr/>
        <a:lstStyle/>
        <a:p>
          <a:pPr>
            <a:lnSpc>
              <a:spcPct val="100000"/>
            </a:lnSpc>
            <a:spcBef>
              <a:spcPts val="0"/>
            </a:spcBef>
            <a:spcAft>
              <a:spcPts val="0"/>
            </a:spcAft>
          </a:pPr>
          <a:endParaRPr lang="ru-RU" sz="800"/>
        </a:p>
      </dgm:t>
    </dgm:pt>
    <dgm:pt modelId="{3793D225-1B1A-40E8-B05D-6BE8AEB21E5D}" type="sibTrans" cxnId="{DB224F10-D3A6-4F81-B4E3-6CABB0CA88F6}">
      <dgm:prSet/>
      <dgm:spPr/>
      <dgm:t>
        <a:bodyPr/>
        <a:lstStyle/>
        <a:p>
          <a:pPr>
            <a:lnSpc>
              <a:spcPct val="100000"/>
            </a:lnSpc>
            <a:spcBef>
              <a:spcPts val="0"/>
            </a:spcBef>
            <a:spcAft>
              <a:spcPts val="0"/>
            </a:spcAft>
          </a:pPr>
          <a:endParaRPr lang="ru-RU" sz="800"/>
        </a:p>
      </dgm:t>
    </dgm:pt>
    <dgm:pt modelId="{086A30DE-1CC7-47E8-A9E3-D23CF6C1C2F7}">
      <dgm:prSet phldrT="[Текст]" custT="1">
        <dgm:style>
          <a:lnRef idx="0">
            <a:schemeClr val="accent1"/>
          </a:lnRef>
          <a:fillRef idx="3">
            <a:schemeClr val="accent1"/>
          </a:fillRef>
          <a:effectRef idx="3">
            <a:schemeClr val="accent1"/>
          </a:effectRef>
          <a:fontRef idx="minor">
            <a:schemeClr val="lt1"/>
          </a:fontRef>
        </dgm:style>
      </dgm:prSet>
      <dgm:spPr/>
      <dgm:t>
        <a:bodyPr/>
        <a:lstStyle/>
        <a:p>
          <a:pPr algn="ctr">
            <a:lnSpc>
              <a:spcPct val="100000"/>
            </a:lnSpc>
            <a:spcBef>
              <a:spcPts val="0"/>
            </a:spcBef>
            <a:spcAft>
              <a:spcPts val="0"/>
            </a:spcAft>
          </a:pPr>
          <a:r>
            <a:rPr lang="ru-RU" sz="800" dirty="0" smtClean="0"/>
            <a:t>Повышение  результативности </a:t>
          </a:r>
        </a:p>
        <a:p>
          <a:pPr algn="ctr">
            <a:lnSpc>
              <a:spcPct val="100000"/>
            </a:lnSpc>
            <a:spcBef>
              <a:spcPts val="0"/>
            </a:spcBef>
            <a:spcAft>
              <a:spcPts val="0"/>
            </a:spcAft>
          </a:pPr>
          <a:r>
            <a:rPr lang="ru-RU" sz="800" dirty="0" smtClean="0"/>
            <a:t>предоставления межбюджетных </a:t>
          </a:r>
        </a:p>
        <a:p>
          <a:pPr algn="ctr">
            <a:lnSpc>
              <a:spcPct val="100000"/>
            </a:lnSpc>
            <a:spcBef>
              <a:spcPts val="0"/>
            </a:spcBef>
            <a:spcAft>
              <a:spcPts val="0"/>
            </a:spcAft>
          </a:pPr>
          <a:r>
            <a:rPr lang="ru-RU" sz="800" dirty="0" smtClean="0"/>
            <a:t>трансфертов сельским поселениям МО «Чемальский район»</a:t>
          </a:r>
          <a:endParaRPr lang="ru-RU" sz="800" dirty="0"/>
        </a:p>
      </dgm:t>
    </dgm:pt>
    <dgm:pt modelId="{AECE1BB3-73D4-4827-93C6-9517385F38DB}" type="parTrans" cxnId="{7B6741CB-3F29-4548-B39F-37170B4A3FA0}">
      <dgm:prSet/>
      <dgm:spPr/>
      <dgm:t>
        <a:bodyPr/>
        <a:lstStyle/>
        <a:p>
          <a:pPr>
            <a:lnSpc>
              <a:spcPct val="100000"/>
            </a:lnSpc>
            <a:spcBef>
              <a:spcPts val="0"/>
            </a:spcBef>
            <a:spcAft>
              <a:spcPts val="0"/>
            </a:spcAft>
          </a:pPr>
          <a:endParaRPr lang="ru-RU" sz="800"/>
        </a:p>
      </dgm:t>
    </dgm:pt>
    <dgm:pt modelId="{74F08ACC-91AB-4A8A-8FC2-4E7D46BD3B1B}" type="sibTrans" cxnId="{7B6741CB-3F29-4548-B39F-37170B4A3FA0}">
      <dgm:prSet/>
      <dgm:spPr/>
      <dgm:t>
        <a:bodyPr/>
        <a:lstStyle/>
        <a:p>
          <a:pPr>
            <a:lnSpc>
              <a:spcPct val="100000"/>
            </a:lnSpc>
            <a:spcBef>
              <a:spcPts val="0"/>
            </a:spcBef>
            <a:spcAft>
              <a:spcPts val="0"/>
            </a:spcAft>
          </a:pPr>
          <a:endParaRPr lang="ru-RU" sz="800"/>
        </a:p>
      </dgm:t>
    </dgm:pt>
    <dgm:pt modelId="{D8B33399-6322-4422-8EE8-43CAB189A243}">
      <dgm:prSet phldrT="[Текст]" custT="1"/>
      <dgm:spPr/>
      <dgm:t>
        <a:bodyPr/>
        <a:lstStyle/>
        <a:p>
          <a:pPr>
            <a:lnSpc>
              <a:spcPct val="100000"/>
            </a:lnSpc>
            <a:spcBef>
              <a:spcPts val="0"/>
            </a:spcBef>
            <a:spcAft>
              <a:spcPts val="0"/>
            </a:spcAft>
          </a:pPr>
          <a:r>
            <a:rPr lang="ru-RU" sz="800" dirty="0" smtClean="0"/>
            <a:t>на оказание финансовой помощи бюджетам сельских поселений на создание условий для организации досуга и обеспечения жителей поселения услугами организаций культуры </a:t>
          </a:r>
          <a:endParaRPr lang="ru-RU" sz="800" dirty="0"/>
        </a:p>
      </dgm:t>
    </dgm:pt>
    <dgm:pt modelId="{AF9E5DF1-6030-45E5-97D5-BFB1F7FD414A}" type="parTrans" cxnId="{0D1DF2A5-D1FE-49CB-BFB8-140A83976B80}">
      <dgm:prSet/>
      <dgm:spPr/>
      <dgm:t>
        <a:bodyPr/>
        <a:lstStyle/>
        <a:p>
          <a:pPr>
            <a:lnSpc>
              <a:spcPct val="100000"/>
            </a:lnSpc>
            <a:spcBef>
              <a:spcPts val="0"/>
            </a:spcBef>
            <a:spcAft>
              <a:spcPts val="0"/>
            </a:spcAft>
          </a:pPr>
          <a:endParaRPr lang="ru-RU" sz="800"/>
        </a:p>
      </dgm:t>
    </dgm:pt>
    <dgm:pt modelId="{9B96366F-A27B-47DC-A3E6-B82C274AECF9}" type="sibTrans" cxnId="{0D1DF2A5-D1FE-49CB-BFB8-140A83976B80}">
      <dgm:prSet/>
      <dgm:spPr/>
      <dgm:t>
        <a:bodyPr/>
        <a:lstStyle/>
        <a:p>
          <a:pPr>
            <a:lnSpc>
              <a:spcPct val="100000"/>
            </a:lnSpc>
            <a:spcBef>
              <a:spcPts val="0"/>
            </a:spcBef>
            <a:spcAft>
              <a:spcPts val="0"/>
            </a:spcAft>
          </a:pPr>
          <a:endParaRPr lang="ru-RU" sz="800"/>
        </a:p>
      </dgm:t>
    </dgm:pt>
    <dgm:pt modelId="{8014AC06-500D-49FB-B72D-D82118393F77}">
      <dgm:prSet custT="1">
        <dgm:style>
          <a:lnRef idx="0">
            <a:schemeClr val="accent1"/>
          </a:lnRef>
          <a:fillRef idx="3">
            <a:schemeClr val="accent1"/>
          </a:fillRef>
          <a:effectRef idx="3">
            <a:schemeClr val="accent1"/>
          </a:effectRef>
          <a:fontRef idx="minor">
            <a:schemeClr val="lt1"/>
          </a:fontRef>
        </dgm:style>
      </dgm:prSet>
      <dgm:spPr/>
      <dgm:t>
        <a:bodyPr/>
        <a:lstStyle/>
        <a:p>
          <a:pPr>
            <a:lnSpc>
              <a:spcPct val="100000"/>
            </a:lnSpc>
            <a:spcBef>
              <a:spcPts val="0"/>
            </a:spcBef>
            <a:spcAft>
              <a:spcPts val="0"/>
            </a:spcAft>
          </a:pPr>
          <a:r>
            <a:rPr lang="ru-RU" sz="800" dirty="0" smtClean="0"/>
            <a:t>Формирование эффективной системы управления и распоряжения муниципальным имуществом, в том числе земельными участками</a:t>
          </a:r>
        </a:p>
      </dgm:t>
    </dgm:pt>
    <dgm:pt modelId="{B9C4B4B4-D2A0-4274-91E8-E1520D54323A}" type="parTrans" cxnId="{34C7EF3E-D49C-455A-BEE7-63D3277F0BFB}">
      <dgm:prSet/>
      <dgm:spPr/>
      <dgm:t>
        <a:bodyPr/>
        <a:lstStyle/>
        <a:p>
          <a:pPr>
            <a:lnSpc>
              <a:spcPct val="100000"/>
            </a:lnSpc>
            <a:spcBef>
              <a:spcPts val="0"/>
            </a:spcBef>
            <a:spcAft>
              <a:spcPts val="0"/>
            </a:spcAft>
          </a:pPr>
          <a:endParaRPr lang="ru-RU" sz="800"/>
        </a:p>
      </dgm:t>
    </dgm:pt>
    <dgm:pt modelId="{6239C25A-88A3-45D9-A7D8-DDBAC5A9B30C}" type="sibTrans" cxnId="{34C7EF3E-D49C-455A-BEE7-63D3277F0BFB}">
      <dgm:prSet/>
      <dgm:spPr/>
      <dgm:t>
        <a:bodyPr/>
        <a:lstStyle/>
        <a:p>
          <a:pPr>
            <a:lnSpc>
              <a:spcPct val="100000"/>
            </a:lnSpc>
            <a:spcBef>
              <a:spcPts val="0"/>
            </a:spcBef>
            <a:spcAft>
              <a:spcPts val="0"/>
            </a:spcAft>
          </a:pPr>
          <a:endParaRPr lang="ru-RU" sz="800"/>
        </a:p>
      </dgm:t>
    </dgm:pt>
    <dgm:pt modelId="{7E44D599-A4B3-4B2F-83D2-5E6A8217B4F5}">
      <dgm:prSet custT="1"/>
      <dgm:spPr/>
      <dgm:t>
        <a:bodyPr/>
        <a:lstStyle/>
        <a:p>
          <a:pPr>
            <a:lnSpc>
              <a:spcPct val="100000"/>
            </a:lnSpc>
            <a:spcBef>
              <a:spcPts val="0"/>
            </a:spcBef>
            <a:spcAft>
              <a:spcPts val="0"/>
            </a:spcAft>
          </a:pPr>
          <a:r>
            <a:rPr lang="ru-RU" sz="800" dirty="0" smtClean="0"/>
            <a:t>проектно-сметную документацию сельского клуба с. Бешпельтир</a:t>
          </a:r>
          <a:endParaRPr lang="ru-RU" sz="800" dirty="0"/>
        </a:p>
      </dgm:t>
    </dgm:pt>
    <dgm:pt modelId="{9BABF44F-4564-41D7-BAF5-D5E5A6B16E7D}" type="parTrans" cxnId="{4DAF6AB0-2B2A-44DC-8199-D46B846B4F22}">
      <dgm:prSet/>
      <dgm:spPr/>
      <dgm:t>
        <a:bodyPr/>
        <a:lstStyle/>
        <a:p>
          <a:pPr>
            <a:lnSpc>
              <a:spcPct val="100000"/>
            </a:lnSpc>
            <a:spcBef>
              <a:spcPts val="0"/>
            </a:spcBef>
            <a:spcAft>
              <a:spcPts val="0"/>
            </a:spcAft>
          </a:pPr>
          <a:endParaRPr lang="ru-RU" sz="800"/>
        </a:p>
      </dgm:t>
    </dgm:pt>
    <dgm:pt modelId="{CD700CE9-2BF6-406C-B84D-76C08E3CD03F}" type="sibTrans" cxnId="{4DAF6AB0-2B2A-44DC-8199-D46B846B4F22}">
      <dgm:prSet/>
      <dgm:spPr/>
      <dgm:t>
        <a:bodyPr/>
        <a:lstStyle/>
        <a:p>
          <a:pPr>
            <a:lnSpc>
              <a:spcPct val="100000"/>
            </a:lnSpc>
            <a:spcBef>
              <a:spcPts val="0"/>
            </a:spcBef>
            <a:spcAft>
              <a:spcPts val="0"/>
            </a:spcAft>
          </a:pPr>
          <a:endParaRPr lang="ru-RU" sz="800"/>
        </a:p>
      </dgm:t>
    </dgm:pt>
    <dgm:pt modelId="{2505D319-40B7-4543-BE73-4B7A41A31560}">
      <dgm:prSet phldrT="[Текст]" custT="1"/>
      <dgm:spPr/>
      <dgm:t>
        <a:bodyPr/>
        <a:lstStyle/>
        <a:p>
          <a:pPr>
            <a:lnSpc>
              <a:spcPct val="100000"/>
            </a:lnSpc>
            <a:spcBef>
              <a:spcPts val="0"/>
            </a:spcBef>
            <a:spcAft>
              <a:spcPts val="0"/>
            </a:spcAft>
          </a:pPr>
          <a:r>
            <a:rPr lang="ru-RU" sz="800" i="0" dirty="0" smtClean="0"/>
            <a:t> оплата труда с начислением</a:t>
          </a:r>
          <a:endParaRPr lang="ru-RU" sz="800" i="0" dirty="0"/>
        </a:p>
      </dgm:t>
    </dgm:pt>
    <dgm:pt modelId="{F8199F86-35AD-4E75-9B86-14264D03C03B}" type="parTrans" cxnId="{77F7A525-3F3E-490C-9BD3-AA5F9D836500}">
      <dgm:prSet/>
      <dgm:spPr/>
      <dgm:t>
        <a:bodyPr/>
        <a:lstStyle/>
        <a:p>
          <a:pPr>
            <a:lnSpc>
              <a:spcPct val="100000"/>
            </a:lnSpc>
            <a:spcBef>
              <a:spcPts val="0"/>
            </a:spcBef>
            <a:spcAft>
              <a:spcPts val="0"/>
            </a:spcAft>
          </a:pPr>
          <a:endParaRPr lang="ru-RU" sz="800"/>
        </a:p>
      </dgm:t>
    </dgm:pt>
    <dgm:pt modelId="{44B6904E-BAEA-443C-9979-EC411138A446}" type="sibTrans" cxnId="{77F7A525-3F3E-490C-9BD3-AA5F9D836500}">
      <dgm:prSet/>
      <dgm:spPr/>
      <dgm:t>
        <a:bodyPr/>
        <a:lstStyle/>
        <a:p>
          <a:pPr>
            <a:lnSpc>
              <a:spcPct val="100000"/>
            </a:lnSpc>
            <a:spcBef>
              <a:spcPts val="0"/>
            </a:spcBef>
            <a:spcAft>
              <a:spcPts val="0"/>
            </a:spcAft>
          </a:pPr>
          <a:endParaRPr lang="ru-RU" sz="800"/>
        </a:p>
      </dgm:t>
    </dgm:pt>
    <dgm:pt modelId="{667EBC13-BD99-4DB9-B873-18F533D1987D}">
      <dgm:prSet phldrT="[Текст]" custT="1"/>
      <dgm:spPr/>
      <dgm:t>
        <a:bodyPr/>
        <a:lstStyle/>
        <a:p>
          <a:pPr>
            <a:lnSpc>
              <a:spcPct val="100000"/>
            </a:lnSpc>
            <a:spcBef>
              <a:spcPts val="0"/>
            </a:spcBef>
            <a:spcAft>
              <a:spcPts val="0"/>
            </a:spcAft>
          </a:pPr>
          <a:r>
            <a:rPr lang="ru-RU" sz="800" i="0" dirty="0" smtClean="0"/>
            <a:t>на реализацию Указов Президента РФ в части повышения заработной платы работников культуры </a:t>
          </a:r>
          <a:endParaRPr lang="ru-RU" sz="800" i="0" dirty="0"/>
        </a:p>
      </dgm:t>
    </dgm:pt>
    <dgm:pt modelId="{A9400DB1-35D1-4F92-BD2D-707C2B5BC1E4}" type="parTrans" cxnId="{FFB92CDA-DE57-4BF3-92B5-4C77132FD90A}">
      <dgm:prSet/>
      <dgm:spPr/>
      <dgm:t>
        <a:bodyPr/>
        <a:lstStyle/>
        <a:p>
          <a:pPr>
            <a:lnSpc>
              <a:spcPct val="100000"/>
            </a:lnSpc>
            <a:spcBef>
              <a:spcPts val="0"/>
            </a:spcBef>
            <a:spcAft>
              <a:spcPts val="0"/>
            </a:spcAft>
          </a:pPr>
          <a:endParaRPr lang="ru-RU" sz="800"/>
        </a:p>
      </dgm:t>
    </dgm:pt>
    <dgm:pt modelId="{40E0DE05-182F-4F38-ACAB-C95E46D72FA9}" type="sibTrans" cxnId="{FFB92CDA-DE57-4BF3-92B5-4C77132FD90A}">
      <dgm:prSet/>
      <dgm:spPr/>
      <dgm:t>
        <a:bodyPr/>
        <a:lstStyle/>
        <a:p>
          <a:pPr>
            <a:lnSpc>
              <a:spcPct val="100000"/>
            </a:lnSpc>
            <a:spcBef>
              <a:spcPts val="0"/>
            </a:spcBef>
            <a:spcAft>
              <a:spcPts val="0"/>
            </a:spcAft>
          </a:pPr>
          <a:endParaRPr lang="ru-RU" sz="800"/>
        </a:p>
      </dgm:t>
    </dgm:pt>
    <dgm:pt modelId="{2521F5D3-1962-436D-A29A-C350D33CA98E}">
      <dgm:prSet phldrT="[Текст]" custT="1"/>
      <dgm:spPr/>
      <dgm:t>
        <a:bodyPr/>
        <a:lstStyle/>
        <a:p>
          <a:pPr>
            <a:lnSpc>
              <a:spcPct val="100000"/>
            </a:lnSpc>
            <a:spcBef>
              <a:spcPts val="0"/>
            </a:spcBef>
            <a:spcAft>
              <a:spcPts val="0"/>
            </a:spcAft>
          </a:pPr>
          <a:r>
            <a:rPr lang="ru-RU" sz="800" dirty="0" smtClean="0"/>
            <a:t>оплата труда с начислением</a:t>
          </a:r>
          <a:endParaRPr lang="ru-RU" sz="800" dirty="0"/>
        </a:p>
      </dgm:t>
    </dgm:pt>
    <dgm:pt modelId="{222424C6-65C1-485C-84EE-CF916A243D58}" type="parTrans" cxnId="{F48AB5F4-309A-4C66-AA9A-E1BE4C5511EB}">
      <dgm:prSet/>
      <dgm:spPr/>
      <dgm:t>
        <a:bodyPr/>
        <a:lstStyle/>
        <a:p>
          <a:pPr>
            <a:lnSpc>
              <a:spcPct val="100000"/>
            </a:lnSpc>
            <a:spcBef>
              <a:spcPts val="0"/>
            </a:spcBef>
            <a:spcAft>
              <a:spcPts val="0"/>
            </a:spcAft>
          </a:pPr>
          <a:endParaRPr lang="ru-RU" sz="800"/>
        </a:p>
      </dgm:t>
    </dgm:pt>
    <dgm:pt modelId="{298753A3-AD67-4CC8-A58B-7CCE4A135FC8}" type="sibTrans" cxnId="{F48AB5F4-309A-4C66-AA9A-E1BE4C5511EB}">
      <dgm:prSet/>
      <dgm:spPr/>
      <dgm:t>
        <a:bodyPr/>
        <a:lstStyle/>
        <a:p>
          <a:pPr>
            <a:lnSpc>
              <a:spcPct val="100000"/>
            </a:lnSpc>
            <a:spcBef>
              <a:spcPts val="0"/>
            </a:spcBef>
            <a:spcAft>
              <a:spcPts val="0"/>
            </a:spcAft>
          </a:pPr>
          <a:endParaRPr lang="ru-RU" sz="800"/>
        </a:p>
      </dgm:t>
    </dgm:pt>
    <dgm:pt modelId="{39957006-6A72-4214-BD9B-207E4E5F0897}">
      <dgm:prSet phldrT="[Текст]" custT="1"/>
      <dgm:spPr/>
      <dgm:t>
        <a:bodyPr/>
        <a:lstStyle/>
        <a:p>
          <a:pPr>
            <a:lnSpc>
              <a:spcPct val="100000"/>
            </a:lnSpc>
            <a:spcBef>
              <a:spcPts val="0"/>
            </a:spcBef>
            <a:spcAft>
              <a:spcPts val="0"/>
            </a:spcAft>
          </a:pPr>
          <a:r>
            <a:rPr lang="ru-RU" sz="800" dirty="0" smtClean="0"/>
            <a:t>на реализацию Указов Президента РФ в части повышения заработной платы работников культуры </a:t>
          </a:r>
          <a:endParaRPr lang="ru-RU" sz="800" dirty="0"/>
        </a:p>
      </dgm:t>
    </dgm:pt>
    <dgm:pt modelId="{16C9F09C-312A-4566-90B9-3220403362AA}" type="parTrans" cxnId="{A7746471-5667-4130-883C-AA6011D7B1E9}">
      <dgm:prSet/>
      <dgm:spPr/>
      <dgm:t>
        <a:bodyPr/>
        <a:lstStyle/>
        <a:p>
          <a:pPr>
            <a:lnSpc>
              <a:spcPct val="100000"/>
            </a:lnSpc>
            <a:spcBef>
              <a:spcPts val="0"/>
            </a:spcBef>
            <a:spcAft>
              <a:spcPts val="0"/>
            </a:spcAft>
          </a:pPr>
          <a:endParaRPr lang="ru-RU" sz="800"/>
        </a:p>
      </dgm:t>
    </dgm:pt>
    <dgm:pt modelId="{E204C4DA-1285-41C0-B3A6-F46CA2534E96}" type="sibTrans" cxnId="{A7746471-5667-4130-883C-AA6011D7B1E9}">
      <dgm:prSet/>
      <dgm:spPr/>
      <dgm:t>
        <a:bodyPr/>
        <a:lstStyle/>
        <a:p>
          <a:pPr>
            <a:lnSpc>
              <a:spcPct val="100000"/>
            </a:lnSpc>
            <a:spcBef>
              <a:spcPts val="0"/>
            </a:spcBef>
            <a:spcAft>
              <a:spcPts val="0"/>
            </a:spcAft>
          </a:pPr>
          <a:endParaRPr lang="ru-RU" sz="800"/>
        </a:p>
      </dgm:t>
    </dgm:pt>
    <dgm:pt modelId="{132EC7EC-9476-4253-A8D0-D8EDF34022DE}" type="pres">
      <dgm:prSet presAssocID="{69F875BF-B91B-4623-811A-13186D743AAC}" presName="linearFlow" presStyleCnt="0">
        <dgm:presLayoutVars>
          <dgm:dir/>
          <dgm:animLvl val="lvl"/>
          <dgm:resizeHandles val="exact"/>
        </dgm:presLayoutVars>
      </dgm:prSet>
      <dgm:spPr/>
      <dgm:t>
        <a:bodyPr/>
        <a:lstStyle/>
        <a:p>
          <a:endParaRPr lang="ru-RU"/>
        </a:p>
      </dgm:t>
    </dgm:pt>
    <dgm:pt modelId="{833742C1-505C-4DE2-9801-AB9CDE0F0D69}" type="pres">
      <dgm:prSet presAssocID="{C15E6CD6-258F-4787-9406-4DFA8486B3F2}" presName="composite" presStyleCnt="0"/>
      <dgm:spPr/>
    </dgm:pt>
    <dgm:pt modelId="{7246D0B8-2BC3-47E9-9433-8FCCA166ACDF}" type="pres">
      <dgm:prSet presAssocID="{C15E6CD6-258F-4787-9406-4DFA8486B3F2}" presName="parentText" presStyleLbl="alignNode1" presStyleIdx="0" presStyleCnt="4" custScaleX="205811" custScaleY="100000" custLinFactX="-5858" custLinFactNeighborX="-100000" custLinFactNeighborY="-8907">
        <dgm:presLayoutVars>
          <dgm:chMax val="1"/>
          <dgm:bulletEnabled val="1"/>
        </dgm:presLayoutVars>
      </dgm:prSet>
      <dgm:spPr>
        <a:prstGeom prst="rect">
          <a:avLst/>
        </a:prstGeom>
      </dgm:spPr>
      <dgm:t>
        <a:bodyPr/>
        <a:lstStyle/>
        <a:p>
          <a:endParaRPr lang="ru-RU"/>
        </a:p>
      </dgm:t>
    </dgm:pt>
    <dgm:pt modelId="{28842D9F-664E-45C7-8CF8-4A0E9FB30697}" type="pres">
      <dgm:prSet presAssocID="{C15E6CD6-258F-4787-9406-4DFA8486B3F2}" presName="descendantText" presStyleLbl="alignAcc1" presStyleIdx="0" presStyleCnt="4" custScaleX="74860" custScaleY="149073" custLinFactNeighborX="-15636" custLinFactNeighborY="11774">
        <dgm:presLayoutVars>
          <dgm:bulletEnabled val="1"/>
        </dgm:presLayoutVars>
      </dgm:prSet>
      <dgm:spPr>
        <a:prstGeom prst="round2DiagRect">
          <a:avLst/>
        </a:prstGeom>
      </dgm:spPr>
      <dgm:t>
        <a:bodyPr/>
        <a:lstStyle/>
        <a:p>
          <a:endParaRPr lang="ru-RU"/>
        </a:p>
      </dgm:t>
    </dgm:pt>
    <dgm:pt modelId="{4F37ACBF-9FEB-49F0-B276-671FF4585CC5}" type="pres">
      <dgm:prSet presAssocID="{4701E719-F53E-4262-B215-521AE98015CA}" presName="sp" presStyleCnt="0"/>
      <dgm:spPr/>
    </dgm:pt>
    <dgm:pt modelId="{CD9317E0-925E-49A4-99DE-BFA86872A5DB}" type="pres">
      <dgm:prSet presAssocID="{219DEFCA-8213-4B3E-A159-75D3B49BFFB0}" presName="composite" presStyleCnt="0"/>
      <dgm:spPr/>
    </dgm:pt>
    <dgm:pt modelId="{107E2EAD-5334-4B63-9ED3-C1C771FBAE76}" type="pres">
      <dgm:prSet presAssocID="{219DEFCA-8213-4B3E-A159-75D3B49BFFB0}" presName="parentText" presStyleLbl="alignNode1" presStyleIdx="1" presStyleCnt="4" custScaleX="239768" custScaleY="100245" custLinFactNeighborX="-60463" custLinFactNeighborY="-14303">
        <dgm:presLayoutVars>
          <dgm:chMax val="1"/>
          <dgm:bulletEnabled val="1"/>
        </dgm:presLayoutVars>
      </dgm:prSet>
      <dgm:spPr>
        <a:prstGeom prst="rect">
          <a:avLst/>
        </a:prstGeom>
      </dgm:spPr>
      <dgm:t>
        <a:bodyPr/>
        <a:lstStyle/>
        <a:p>
          <a:endParaRPr lang="ru-RU"/>
        </a:p>
      </dgm:t>
    </dgm:pt>
    <dgm:pt modelId="{813B0432-F485-4E61-AF4A-9186162F52BC}" type="pres">
      <dgm:prSet presAssocID="{219DEFCA-8213-4B3E-A159-75D3B49BFFB0}" presName="descendantText" presStyleLbl="alignAcc1" presStyleIdx="1" presStyleCnt="4" custScaleX="71065" custScaleY="146461" custLinFactNeighborX="-13777" custLinFactNeighborY="1037">
        <dgm:presLayoutVars>
          <dgm:bulletEnabled val="1"/>
        </dgm:presLayoutVars>
      </dgm:prSet>
      <dgm:spPr>
        <a:prstGeom prst="round2DiagRect">
          <a:avLst/>
        </a:prstGeom>
      </dgm:spPr>
      <dgm:t>
        <a:bodyPr/>
        <a:lstStyle/>
        <a:p>
          <a:endParaRPr lang="ru-RU"/>
        </a:p>
      </dgm:t>
    </dgm:pt>
    <dgm:pt modelId="{ED7077D6-4241-4B84-BC45-1978D8620B11}" type="pres">
      <dgm:prSet presAssocID="{CF622E60-359D-45F7-9EC8-CC4C21B258B1}" presName="sp" presStyleCnt="0"/>
      <dgm:spPr/>
    </dgm:pt>
    <dgm:pt modelId="{9FCEA39A-4158-4CD1-92E9-041C72C902B3}" type="pres">
      <dgm:prSet presAssocID="{086A30DE-1CC7-47E8-A9E3-D23CF6C1C2F7}" presName="composite" presStyleCnt="0"/>
      <dgm:spPr/>
    </dgm:pt>
    <dgm:pt modelId="{90286843-6F2A-4AF9-A9E2-C080ED5F4CD5}" type="pres">
      <dgm:prSet presAssocID="{086A30DE-1CC7-47E8-A9E3-D23CF6C1C2F7}" presName="parentText" presStyleLbl="alignNode1" presStyleIdx="2" presStyleCnt="4" custScaleX="248568" custLinFactNeighborX="-4021" custLinFactNeighborY="-18684">
        <dgm:presLayoutVars>
          <dgm:chMax val="1"/>
          <dgm:bulletEnabled val="1"/>
        </dgm:presLayoutVars>
      </dgm:prSet>
      <dgm:spPr>
        <a:prstGeom prst="rect">
          <a:avLst/>
        </a:prstGeom>
      </dgm:spPr>
      <dgm:t>
        <a:bodyPr/>
        <a:lstStyle/>
        <a:p>
          <a:endParaRPr lang="ru-RU"/>
        </a:p>
      </dgm:t>
    </dgm:pt>
    <dgm:pt modelId="{CD7DF7E3-BE94-40D6-AC56-66A71A769E4D}" type="pres">
      <dgm:prSet presAssocID="{086A30DE-1CC7-47E8-A9E3-D23CF6C1C2F7}" presName="descendantText" presStyleLbl="alignAcc1" presStyleIdx="2" presStyleCnt="4" custScaleX="76768" custScaleY="152836" custLinFactNeighborX="-4937" custLinFactNeighborY="-8583">
        <dgm:presLayoutVars>
          <dgm:bulletEnabled val="1"/>
        </dgm:presLayoutVars>
      </dgm:prSet>
      <dgm:spPr>
        <a:prstGeom prst="round2DiagRect">
          <a:avLst/>
        </a:prstGeom>
      </dgm:spPr>
      <dgm:t>
        <a:bodyPr/>
        <a:lstStyle/>
        <a:p>
          <a:endParaRPr lang="ru-RU"/>
        </a:p>
      </dgm:t>
    </dgm:pt>
    <dgm:pt modelId="{7090B130-E735-429E-A544-16DEB4759B53}" type="pres">
      <dgm:prSet presAssocID="{74F08ACC-91AB-4A8A-8FC2-4E7D46BD3B1B}" presName="sp" presStyleCnt="0"/>
      <dgm:spPr/>
    </dgm:pt>
    <dgm:pt modelId="{737E9664-150E-491D-95E3-A1B27C3DC128}" type="pres">
      <dgm:prSet presAssocID="{8014AC06-500D-49FB-B72D-D82118393F77}" presName="composite" presStyleCnt="0"/>
      <dgm:spPr/>
    </dgm:pt>
    <dgm:pt modelId="{306276E6-491E-4D36-92D2-AEFAB40E8FB2}" type="pres">
      <dgm:prSet presAssocID="{8014AC06-500D-49FB-B72D-D82118393F77}" presName="parentText" presStyleLbl="alignNode1" presStyleIdx="3" presStyleCnt="4" custScaleX="248343" custScaleY="101018" custLinFactNeighborX="63467" custLinFactNeighborY="-26339">
        <dgm:presLayoutVars>
          <dgm:chMax val="1"/>
          <dgm:bulletEnabled val="1"/>
        </dgm:presLayoutVars>
      </dgm:prSet>
      <dgm:spPr>
        <a:prstGeom prst="rect">
          <a:avLst/>
        </a:prstGeom>
      </dgm:spPr>
      <dgm:t>
        <a:bodyPr/>
        <a:lstStyle/>
        <a:p>
          <a:endParaRPr lang="ru-RU"/>
        </a:p>
      </dgm:t>
    </dgm:pt>
    <dgm:pt modelId="{5FA2A626-3728-4E80-9958-6A73D8818737}" type="pres">
      <dgm:prSet presAssocID="{8014AC06-500D-49FB-B72D-D82118393F77}" presName="descendantText" presStyleLbl="alignAcc1" presStyleIdx="3" presStyleCnt="4" custScaleX="78554" custScaleY="149097" custLinFactNeighborX="1158" custLinFactNeighborY="-16756">
        <dgm:presLayoutVars>
          <dgm:bulletEnabled val="1"/>
        </dgm:presLayoutVars>
      </dgm:prSet>
      <dgm:spPr>
        <a:prstGeom prst="round2DiagRect">
          <a:avLst/>
        </a:prstGeom>
      </dgm:spPr>
      <dgm:t>
        <a:bodyPr/>
        <a:lstStyle/>
        <a:p>
          <a:endParaRPr lang="ru-RU"/>
        </a:p>
      </dgm:t>
    </dgm:pt>
  </dgm:ptLst>
  <dgm:cxnLst>
    <dgm:cxn modelId="{2A8F55A5-5B60-4F24-96DE-1C2DD0C3583B}" type="presOf" srcId="{219DEFCA-8213-4B3E-A159-75D3B49BFFB0}" destId="{107E2EAD-5334-4B63-9ED3-C1C771FBAE76}" srcOrd="0" destOrd="0" presId="urn:microsoft.com/office/officeart/2005/8/layout/chevron2"/>
    <dgm:cxn modelId="{4DAF6AB0-2B2A-44DC-8199-D46B846B4F22}" srcId="{8014AC06-500D-49FB-B72D-D82118393F77}" destId="{7E44D599-A4B3-4B2F-83D2-5E6A8217B4F5}" srcOrd="0" destOrd="0" parTransId="{9BABF44F-4564-41D7-BAF5-D5E5A6B16E7D}" sibTransId="{CD700CE9-2BF6-406C-B84D-76C08E3CD03F}"/>
    <dgm:cxn modelId="{34C7EF3E-D49C-455A-BEE7-63D3277F0BFB}" srcId="{69F875BF-B91B-4623-811A-13186D743AAC}" destId="{8014AC06-500D-49FB-B72D-D82118393F77}" srcOrd="3" destOrd="0" parTransId="{B9C4B4B4-D2A0-4274-91E8-E1520D54323A}" sibTransId="{6239C25A-88A3-45D9-A7D8-DDBAC5A9B30C}"/>
    <dgm:cxn modelId="{FFB92CDA-DE57-4BF3-92B5-4C77132FD90A}" srcId="{C15E6CD6-258F-4787-9406-4DFA8486B3F2}" destId="{667EBC13-BD99-4DB9-B873-18F533D1987D}" srcOrd="3" destOrd="0" parTransId="{A9400DB1-35D1-4F92-BD2D-707C2B5BC1E4}" sibTransId="{40E0DE05-182F-4F38-ACAB-C95E46D72FA9}"/>
    <dgm:cxn modelId="{0D1DF2A5-D1FE-49CB-BFB8-140A83976B80}" srcId="{086A30DE-1CC7-47E8-A9E3-D23CF6C1C2F7}" destId="{D8B33399-6322-4422-8EE8-43CAB189A243}" srcOrd="0" destOrd="0" parTransId="{AF9E5DF1-6030-45E5-97D5-BFB1F7FD414A}" sibTransId="{9B96366F-A27B-47DC-A3E6-B82C274AECF9}"/>
    <dgm:cxn modelId="{89DEF77B-C4CD-4DCA-B6DE-7513AE47FD79}" type="presOf" srcId="{8014AC06-500D-49FB-B72D-D82118393F77}" destId="{306276E6-491E-4D36-92D2-AEFAB40E8FB2}" srcOrd="0" destOrd="0" presId="urn:microsoft.com/office/officeart/2005/8/layout/chevron2"/>
    <dgm:cxn modelId="{D5BDC702-B8B9-4BD0-8CB1-98C3486FD79A}" srcId="{C15E6CD6-258F-4787-9406-4DFA8486B3F2}" destId="{9A0BE3E6-E04F-4011-93C3-540E4857AE48}" srcOrd="1" destOrd="0" parTransId="{B98F98F3-5CC4-4134-AB4E-62C788CEE7EB}" sibTransId="{76AF887D-850B-4CF7-941C-7F6B3032D687}"/>
    <dgm:cxn modelId="{DF83E280-C2DD-4883-8F76-23507F63B4CB}" type="presOf" srcId="{9DA694E3-039C-4D08-8B4A-F9157FA16304}" destId="{28842D9F-664E-45C7-8CF8-4A0E9FB30697}" srcOrd="0" destOrd="2" presId="urn:microsoft.com/office/officeart/2005/8/layout/chevron2"/>
    <dgm:cxn modelId="{85834E2C-E0DE-41FA-87B8-D1B7946AC150}" srcId="{219DEFCA-8213-4B3E-A159-75D3B49BFFB0}" destId="{8C782188-246C-49D9-8540-3B41717796E1}" srcOrd="1" destOrd="0" parTransId="{41CA6689-DB15-4A3C-8884-345764E2973F}" sibTransId="{89F60828-11E3-456D-B4D8-6584DF548D70}"/>
    <dgm:cxn modelId="{C8C17F03-E4AC-4913-A1EA-E1598EEA0F9B}" type="presOf" srcId="{086A30DE-1CC7-47E8-A9E3-D23CF6C1C2F7}" destId="{90286843-6F2A-4AF9-A9E2-C080ED5F4CD5}" srcOrd="0" destOrd="0" presId="urn:microsoft.com/office/officeart/2005/8/layout/chevron2"/>
    <dgm:cxn modelId="{75E8476F-928F-4B04-ADB6-63324044775A}" type="presOf" srcId="{9A0BE3E6-E04F-4011-93C3-540E4857AE48}" destId="{28842D9F-664E-45C7-8CF8-4A0E9FB30697}" srcOrd="0" destOrd="1" presId="urn:microsoft.com/office/officeart/2005/8/layout/chevron2"/>
    <dgm:cxn modelId="{FC406CC2-F3F9-453D-910B-DE6EF33E9842}" type="presOf" srcId="{2505D319-40B7-4543-BE73-4B7A41A31560}" destId="{28842D9F-664E-45C7-8CF8-4A0E9FB30697}" srcOrd="0" destOrd="0" presId="urn:microsoft.com/office/officeart/2005/8/layout/chevron2"/>
    <dgm:cxn modelId="{5CC105D2-11EC-4A35-BB46-62FE638B4348}" srcId="{69F875BF-B91B-4623-811A-13186D743AAC}" destId="{C15E6CD6-258F-4787-9406-4DFA8486B3F2}" srcOrd="0" destOrd="0" parTransId="{7D27114F-DB90-4455-A4B7-6FCF8F42295F}" sibTransId="{4701E719-F53E-4262-B215-521AE98015CA}"/>
    <dgm:cxn modelId="{12706BEF-4ECD-4ECC-9F68-BFD798F4614B}" type="presOf" srcId="{26B1F2E7-03C6-4052-B792-DC89B7B811DF}" destId="{813B0432-F485-4E61-AF4A-9186162F52BC}" srcOrd="0" destOrd="2" presId="urn:microsoft.com/office/officeart/2005/8/layout/chevron2"/>
    <dgm:cxn modelId="{C9B06E5D-7010-4896-A5A2-5DA5AD620F60}" srcId="{69F875BF-B91B-4623-811A-13186D743AAC}" destId="{219DEFCA-8213-4B3E-A159-75D3B49BFFB0}" srcOrd="1" destOrd="0" parTransId="{F33BCB2E-2BC9-4686-998D-646C00236DA9}" sibTransId="{CF622E60-359D-45F7-9EC8-CC4C21B258B1}"/>
    <dgm:cxn modelId="{A7746471-5667-4130-883C-AA6011D7B1E9}" srcId="{219DEFCA-8213-4B3E-A159-75D3B49BFFB0}" destId="{39957006-6A72-4214-BD9B-207E4E5F0897}" srcOrd="3" destOrd="0" parTransId="{16C9F09C-312A-4566-90B9-3220403362AA}" sibTransId="{E204C4DA-1285-41C0-B3A6-F46CA2534E96}"/>
    <dgm:cxn modelId="{FB63E4EF-82EB-4B5E-8E55-58EB50AAD3E9}" type="presOf" srcId="{8C782188-246C-49D9-8540-3B41717796E1}" destId="{813B0432-F485-4E61-AF4A-9186162F52BC}" srcOrd="0" destOrd="1" presId="urn:microsoft.com/office/officeart/2005/8/layout/chevron2"/>
    <dgm:cxn modelId="{DB224F10-D3A6-4F81-B4E3-6CABB0CA88F6}" srcId="{219DEFCA-8213-4B3E-A159-75D3B49BFFB0}" destId="{26B1F2E7-03C6-4052-B792-DC89B7B811DF}" srcOrd="2" destOrd="0" parTransId="{84E1DE3E-457C-43DE-8164-AD4E2CCD27B0}" sibTransId="{3793D225-1B1A-40E8-B05D-6BE8AEB21E5D}"/>
    <dgm:cxn modelId="{6B124C8C-38C4-43FA-BB9D-D67AB505B549}" type="presOf" srcId="{2521F5D3-1962-436D-A29A-C350D33CA98E}" destId="{813B0432-F485-4E61-AF4A-9186162F52BC}" srcOrd="0" destOrd="0" presId="urn:microsoft.com/office/officeart/2005/8/layout/chevron2"/>
    <dgm:cxn modelId="{B0BDE038-8DFB-4EB2-99B3-19D475F4D6E2}" type="presOf" srcId="{667EBC13-BD99-4DB9-B873-18F533D1987D}" destId="{28842D9F-664E-45C7-8CF8-4A0E9FB30697}" srcOrd="0" destOrd="3" presId="urn:microsoft.com/office/officeart/2005/8/layout/chevron2"/>
    <dgm:cxn modelId="{77F7A525-3F3E-490C-9BD3-AA5F9D836500}" srcId="{C15E6CD6-258F-4787-9406-4DFA8486B3F2}" destId="{2505D319-40B7-4543-BE73-4B7A41A31560}" srcOrd="0" destOrd="0" parTransId="{F8199F86-35AD-4E75-9B86-14264D03C03B}" sibTransId="{44B6904E-BAEA-443C-9979-EC411138A446}"/>
    <dgm:cxn modelId="{627550C0-ADFC-4AFE-950F-A5FA2DAF983F}" type="presOf" srcId="{39957006-6A72-4214-BD9B-207E4E5F0897}" destId="{813B0432-F485-4E61-AF4A-9186162F52BC}" srcOrd="0" destOrd="3" presId="urn:microsoft.com/office/officeart/2005/8/layout/chevron2"/>
    <dgm:cxn modelId="{7B6741CB-3F29-4548-B39F-37170B4A3FA0}" srcId="{69F875BF-B91B-4623-811A-13186D743AAC}" destId="{086A30DE-1CC7-47E8-A9E3-D23CF6C1C2F7}" srcOrd="2" destOrd="0" parTransId="{AECE1BB3-73D4-4827-93C6-9517385F38DB}" sibTransId="{74F08ACC-91AB-4A8A-8FC2-4E7D46BD3B1B}"/>
    <dgm:cxn modelId="{65141D91-9811-49D5-AA61-586AE17A7253}" type="presOf" srcId="{69F875BF-B91B-4623-811A-13186D743AAC}" destId="{132EC7EC-9476-4253-A8D0-D8EDF34022DE}" srcOrd="0" destOrd="0" presId="urn:microsoft.com/office/officeart/2005/8/layout/chevron2"/>
    <dgm:cxn modelId="{F48AB5F4-309A-4C66-AA9A-E1BE4C5511EB}" srcId="{219DEFCA-8213-4B3E-A159-75D3B49BFFB0}" destId="{2521F5D3-1962-436D-A29A-C350D33CA98E}" srcOrd="0" destOrd="0" parTransId="{222424C6-65C1-485C-84EE-CF916A243D58}" sibTransId="{298753A3-AD67-4CC8-A58B-7CCE4A135FC8}"/>
    <dgm:cxn modelId="{6CB7D836-903F-4189-9E31-2638244C0F9D}" srcId="{C15E6CD6-258F-4787-9406-4DFA8486B3F2}" destId="{9DA694E3-039C-4D08-8B4A-F9157FA16304}" srcOrd="2" destOrd="0" parTransId="{063FB2A7-6A2D-465B-824B-3695B635722B}" sibTransId="{C08DC19D-740A-4794-A9C8-6E1954B3A12B}"/>
    <dgm:cxn modelId="{813E7A9E-69F9-4843-BEB6-7E9764A4617E}" type="presOf" srcId="{7E44D599-A4B3-4B2F-83D2-5E6A8217B4F5}" destId="{5FA2A626-3728-4E80-9958-6A73D8818737}" srcOrd="0" destOrd="0" presId="urn:microsoft.com/office/officeart/2005/8/layout/chevron2"/>
    <dgm:cxn modelId="{2A1B1F1C-4341-4FA6-B722-3F9B25B140EB}" type="presOf" srcId="{D8B33399-6322-4422-8EE8-43CAB189A243}" destId="{CD7DF7E3-BE94-40D6-AC56-66A71A769E4D}" srcOrd="0" destOrd="0" presId="urn:microsoft.com/office/officeart/2005/8/layout/chevron2"/>
    <dgm:cxn modelId="{B674CE66-E43A-4CFE-950B-87428F5342F1}" type="presOf" srcId="{C15E6CD6-258F-4787-9406-4DFA8486B3F2}" destId="{7246D0B8-2BC3-47E9-9433-8FCCA166ACDF}" srcOrd="0" destOrd="0" presId="urn:microsoft.com/office/officeart/2005/8/layout/chevron2"/>
    <dgm:cxn modelId="{E5597CD2-AAA6-4F0C-AF08-5B760C09A192}" type="presParOf" srcId="{132EC7EC-9476-4253-A8D0-D8EDF34022DE}" destId="{833742C1-505C-4DE2-9801-AB9CDE0F0D69}" srcOrd="0" destOrd="0" presId="urn:microsoft.com/office/officeart/2005/8/layout/chevron2"/>
    <dgm:cxn modelId="{DD582FCE-D114-46CD-840E-8AA30F03A18B}" type="presParOf" srcId="{833742C1-505C-4DE2-9801-AB9CDE0F0D69}" destId="{7246D0B8-2BC3-47E9-9433-8FCCA166ACDF}" srcOrd="0" destOrd="0" presId="urn:microsoft.com/office/officeart/2005/8/layout/chevron2"/>
    <dgm:cxn modelId="{3937641B-BD00-4D99-8241-3A16D3A444BC}" type="presParOf" srcId="{833742C1-505C-4DE2-9801-AB9CDE0F0D69}" destId="{28842D9F-664E-45C7-8CF8-4A0E9FB30697}" srcOrd="1" destOrd="0" presId="urn:microsoft.com/office/officeart/2005/8/layout/chevron2"/>
    <dgm:cxn modelId="{2041A5AD-06E1-4F59-B4E2-90BBA59BBE5F}" type="presParOf" srcId="{132EC7EC-9476-4253-A8D0-D8EDF34022DE}" destId="{4F37ACBF-9FEB-49F0-B276-671FF4585CC5}" srcOrd="1" destOrd="0" presId="urn:microsoft.com/office/officeart/2005/8/layout/chevron2"/>
    <dgm:cxn modelId="{30508695-B265-4623-96CB-E138FDC19837}" type="presParOf" srcId="{132EC7EC-9476-4253-A8D0-D8EDF34022DE}" destId="{CD9317E0-925E-49A4-99DE-BFA86872A5DB}" srcOrd="2" destOrd="0" presId="urn:microsoft.com/office/officeart/2005/8/layout/chevron2"/>
    <dgm:cxn modelId="{FBA3B5D1-C07A-44B8-9051-E64CF6A31C5B}" type="presParOf" srcId="{CD9317E0-925E-49A4-99DE-BFA86872A5DB}" destId="{107E2EAD-5334-4B63-9ED3-C1C771FBAE76}" srcOrd="0" destOrd="0" presId="urn:microsoft.com/office/officeart/2005/8/layout/chevron2"/>
    <dgm:cxn modelId="{A3699A42-A084-4838-AE93-FD7325FD4B9F}" type="presParOf" srcId="{CD9317E0-925E-49A4-99DE-BFA86872A5DB}" destId="{813B0432-F485-4E61-AF4A-9186162F52BC}" srcOrd="1" destOrd="0" presId="urn:microsoft.com/office/officeart/2005/8/layout/chevron2"/>
    <dgm:cxn modelId="{256FFE1F-2166-4717-8331-860359FEBBF5}" type="presParOf" srcId="{132EC7EC-9476-4253-A8D0-D8EDF34022DE}" destId="{ED7077D6-4241-4B84-BC45-1978D8620B11}" srcOrd="3" destOrd="0" presId="urn:microsoft.com/office/officeart/2005/8/layout/chevron2"/>
    <dgm:cxn modelId="{A6FE58DE-DE48-437D-825B-53CE9127A971}" type="presParOf" srcId="{132EC7EC-9476-4253-A8D0-D8EDF34022DE}" destId="{9FCEA39A-4158-4CD1-92E9-041C72C902B3}" srcOrd="4" destOrd="0" presId="urn:microsoft.com/office/officeart/2005/8/layout/chevron2"/>
    <dgm:cxn modelId="{3BF99045-BE23-4D38-9CAC-724D5782AC4F}" type="presParOf" srcId="{9FCEA39A-4158-4CD1-92E9-041C72C902B3}" destId="{90286843-6F2A-4AF9-A9E2-C080ED5F4CD5}" srcOrd="0" destOrd="0" presId="urn:microsoft.com/office/officeart/2005/8/layout/chevron2"/>
    <dgm:cxn modelId="{7EFF1AE6-004C-4331-9B6C-41442455841E}" type="presParOf" srcId="{9FCEA39A-4158-4CD1-92E9-041C72C902B3}" destId="{CD7DF7E3-BE94-40D6-AC56-66A71A769E4D}" srcOrd="1" destOrd="0" presId="urn:microsoft.com/office/officeart/2005/8/layout/chevron2"/>
    <dgm:cxn modelId="{88D440A7-D9A5-4225-B95C-1241252880A4}" type="presParOf" srcId="{132EC7EC-9476-4253-A8D0-D8EDF34022DE}" destId="{7090B130-E735-429E-A544-16DEB4759B53}" srcOrd="5" destOrd="0" presId="urn:microsoft.com/office/officeart/2005/8/layout/chevron2"/>
    <dgm:cxn modelId="{84D6AB1B-DC3F-4999-B105-75A2A4158800}" type="presParOf" srcId="{132EC7EC-9476-4253-A8D0-D8EDF34022DE}" destId="{737E9664-150E-491D-95E3-A1B27C3DC128}" srcOrd="6" destOrd="0" presId="urn:microsoft.com/office/officeart/2005/8/layout/chevron2"/>
    <dgm:cxn modelId="{955F72CE-1802-486D-B0AC-8F8A1EF1B858}" type="presParOf" srcId="{737E9664-150E-491D-95E3-A1B27C3DC128}" destId="{306276E6-491E-4D36-92D2-AEFAB40E8FB2}" srcOrd="0" destOrd="0" presId="urn:microsoft.com/office/officeart/2005/8/layout/chevron2"/>
    <dgm:cxn modelId="{CB8DA22C-C971-4005-89E3-69A3210308A1}" type="presParOf" srcId="{737E9664-150E-491D-95E3-A1B27C3DC128}" destId="{5FA2A626-3728-4E80-9958-6A73D8818737}" srcOrd="1" destOrd="0" presId="urn:microsoft.com/office/officeart/2005/8/layout/chevron2"/>
  </dgm:cxnLst>
  <dgm:bg/>
  <dgm:whole/>
</dgm:dataModel>
</file>

<file path=ppt/diagrams/data11.xml><?xml version="1.0" encoding="utf-8"?>
<dgm:dataModel xmlns:dgm="http://schemas.openxmlformats.org/drawingml/2006/diagram" xmlns:a="http://schemas.openxmlformats.org/drawingml/2006/main">
  <dgm:ptLst>
    <dgm:pt modelId="{0862358B-1AF0-45FC-8AE5-996E911F1D2B}" type="doc">
      <dgm:prSet loTypeId="urn:microsoft.com/office/officeart/2005/8/layout/vList3" loCatId="list" qsTypeId="urn:microsoft.com/office/officeart/2005/8/quickstyle/simple1" qsCatId="simple" csTypeId="urn:microsoft.com/office/officeart/2005/8/colors/accent1_2" csCatId="accent1" phldr="1"/>
      <dgm:spPr/>
    </dgm:pt>
    <dgm:pt modelId="{9491CABC-969F-4317-8C20-B51701DAA738}">
      <dgm:prSet phldrT="[Текст]" custT="1">
        <dgm:style>
          <a:lnRef idx="2">
            <a:schemeClr val="accent5"/>
          </a:lnRef>
          <a:fillRef idx="1">
            <a:schemeClr val="lt1"/>
          </a:fillRef>
          <a:effectRef idx="0">
            <a:schemeClr val="accent5"/>
          </a:effectRef>
          <a:fontRef idx="minor">
            <a:schemeClr val="dk1"/>
          </a:fontRef>
        </dgm:style>
      </dgm:prSet>
      <dgm:spPr/>
      <dgm:t>
        <a:bodyPr/>
        <a:lstStyle/>
        <a:p>
          <a:pPr algn="l">
            <a:lnSpc>
              <a:spcPct val="100000"/>
            </a:lnSpc>
            <a:spcBef>
              <a:spcPts val="0"/>
            </a:spcBef>
            <a:spcAft>
              <a:spcPts val="0"/>
            </a:spcAft>
          </a:pPr>
          <a:r>
            <a:rPr lang="ru-RU" sz="900" dirty="0" smtClean="0"/>
            <a:t>Реализация мероприятий на:</a:t>
          </a:r>
        </a:p>
        <a:p>
          <a:pPr algn="l">
            <a:lnSpc>
              <a:spcPct val="100000"/>
            </a:lnSpc>
            <a:spcBef>
              <a:spcPts val="0"/>
            </a:spcBef>
            <a:spcAft>
              <a:spcPts val="0"/>
            </a:spcAft>
          </a:pPr>
          <a:r>
            <a:rPr lang="ru-RU" sz="900" dirty="0" smtClean="0"/>
            <a:t>- оплату ежемесячных взносов на капитальный ремонт квартир в многоквартирных домах, находящихся в муниципальной собственности;</a:t>
          </a:r>
        </a:p>
        <a:p>
          <a:pPr algn="l">
            <a:lnSpc>
              <a:spcPct val="100000"/>
            </a:lnSpc>
            <a:spcBef>
              <a:spcPts val="0"/>
            </a:spcBef>
            <a:spcAft>
              <a:spcPts val="0"/>
            </a:spcAft>
          </a:pPr>
          <a:r>
            <a:rPr lang="ru-RU" sz="900" dirty="0" smtClean="0"/>
            <a:t>-  техническое обслуживание дома по ул. Сельскохозяйственная 1Б</a:t>
          </a:r>
          <a:endParaRPr lang="ru-RU" sz="900" dirty="0"/>
        </a:p>
      </dgm:t>
    </dgm:pt>
    <dgm:pt modelId="{2246A0F1-0AB4-47E0-8702-D0A011C82083}" type="parTrans" cxnId="{1F342905-D5DB-4C05-9FA3-502BEF63DECA}">
      <dgm:prSet/>
      <dgm:spPr/>
      <dgm:t>
        <a:bodyPr/>
        <a:lstStyle/>
        <a:p>
          <a:pPr>
            <a:lnSpc>
              <a:spcPct val="100000"/>
            </a:lnSpc>
            <a:spcBef>
              <a:spcPts val="0"/>
            </a:spcBef>
            <a:spcAft>
              <a:spcPts val="0"/>
            </a:spcAft>
          </a:pPr>
          <a:endParaRPr lang="ru-RU" sz="800"/>
        </a:p>
      </dgm:t>
    </dgm:pt>
    <dgm:pt modelId="{B8A4FD35-B90F-4799-8145-AC6072BDEE17}" type="sibTrans" cxnId="{1F342905-D5DB-4C05-9FA3-502BEF63DECA}">
      <dgm:prSet/>
      <dgm:spPr/>
      <dgm:t>
        <a:bodyPr/>
        <a:lstStyle/>
        <a:p>
          <a:pPr>
            <a:lnSpc>
              <a:spcPct val="100000"/>
            </a:lnSpc>
            <a:spcBef>
              <a:spcPts val="0"/>
            </a:spcBef>
            <a:spcAft>
              <a:spcPts val="0"/>
            </a:spcAft>
          </a:pPr>
          <a:endParaRPr lang="ru-RU" sz="800"/>
        </a:p>
      </dgm:t>
    </dgm:pt>
    <dgm:pt modelId="{D870D068-6721-4C35-9B50-A8FC1C41898A}">
      <dgm:prSet phldrT="[Текст]" custT="1">
        <dgm:style>
          <a:lnRef idx="2">
            <a:schemeClr val="accent5"/>
          </a:lnRef>
          <a:fillRef idx="1">
            <a:schemeClr val="lt1"/>
          </a:fillRef>
          <a:effectRef idx="0">
            <a:schemeClr val="accent5"/>
          </a:effectRef>
          <a:fontRef idx="minor">
            <a:schemeClr val="dk1"/>
          </a:fontRef>
        </dgm:style>
      </dgm:prSet>
      <dgm:spPr/>
      <dgm:t>
        <a:bodyPr/>
        <a:lstStyle/>
        <a:p>
          <a:pPr algn="l">
            <a:lnSpc>
              <a:spcPct val="100000"/>
            </a:lnSpc>
            <a:spcBef>
              <a:spcPts val="0"/>
            </a:spcBef>
            <a:spcAft>
              <a:spcPts val="0"/>
            </a:spcAft>
          </a:pPr>
          <a:endParaRPr lang="ru-RU" sz="900" dirty="0" smtClean="0"/>
        </a:p>
        <a:p>
          <a:pPr algn="l">
            <a:lnSpc>
              <a:spcPct val="100000"/>
            </a:lnSpc>
            <a:spcBef>
              <a:spcPts val="0"/>
            </a:spcBef>
            <a:spcAft>
              <a:spcPts val="0"/>
            </a:spcAft>
          </a:pPr>
          <a:r>
            <a:rPr lang="ru-RU" sz="900" dirty="0" smtClean="0"/>
            <a:t> Реализация мероприятий на:</a:t>
          </a:r>
        </a:p>
        <a:p>
          <a:pPr algn="l">
            <a:lnSpc>
              <a:spcPct val="100000"/>
            </a:lnSpc>
            <a:spcBef>
              <a:spcPts val="0"/>
            </a:spcBef>
            <a:spcAft>
              <a:spcPts val="0"/>
            </a:spcAft>
          </a:pPr>
          <a:r>
            <a:rPr lang="ru-RU" sz="900" dirty="0" smtClean="0"/>
            <a:t>-  капитальный ремонт (оборудования котельной с. Чемал ул. Советская 48 ,  оборудования с. Толгоек , сети от скважины ул. Дворникова/Партизанская);</a:t>
          </a:r>
        </a:p>
        <a:p>
          <a:pPr algn="l">
            <a:lnSpc>
              <a:spcPct val="100000"/>
            </a:lnSpc>
            <a:spcBef>
              <a:spcPts val="0"/>
            </a:spcBef>
            <a:spcAft>
              <a:spcPts val="0"/>
            </a:spcAft>
          </a:pPr>
          <a:r>
            <a:rPr lang="ru-RU" sz="900" dirty="0" smtClean="0"/>
            <a:t>- оплату за потребленную электроэнергию по водозаборным скважинам в с. Чемал мкр. «Верблюд» и с. Элекмонар мкр. «Барантал»;</a:t>
          </a:r>
        </a:p>
        <a:p>
          <a:pPr algn="l">
            <a:lnSpc>
              <a:spcPct val="100000"/>
            </a:lnSpc>
            <a:spcBef>
              <a:spcPts val="0"/>
            </a:spcBef>
            <a:spcAft>
              <a:spcPts val="0"/>
            </a:spcAft>
          </a:pPr>
          <a:r>
            <a:rPr lang="ru-RU" sz="900" dirty="0" smtClean="0"/>
            <a:t>- организацию осуществления регулирующие виды деятельности в области обращения с ТКО при оказании коммунальные услуг населению по льготам,  тарифам (на возмещение ;</a:t>
          </a:r>
        </a:p>
        <a:p>
          <a:pPr algn="l">
            <a:lnSpc>
              <a:spcPct val="100000"/>
            </a:lnSpc>
            <a:spcBef>
              <a:spcPts val="0"/>
            </a:spcBef>
            <a:spcAft>
              <a:spcPts val="0"/>
            </a:spcAft>
          </a:pPr>
          <a:r>
            <a:rPr lang="ru-RU" sz="900" dirty="0" smtClean="0"/>
            <a:t>-возмещение недополученных доходов, связанных с оказанием населению жилищно-коммунальных услуг по тарифам, не обеспечение возмещений издержек недополученных доходов);</a:t>
          </a:r>
        </a:p>
        <a:p>
          <a:pPr algn="l">
            <a:lnSpc>
              <a:spcPct val="100000"/>
            </a:lnSpc>
            <a:spcBef>
              <a:spcPts val="0"/>
            </a:spcBef>
            <a:spcAft>
              <a:spcPts val="0"/>
            </a:spcAft>
          </a:pPr>
          <a:r>
            <a:rPr lang="ru-RU" sz="900" dirty="0" smtClean="0"/>
            <a:t>- ремонт наружных сетей водоснабжения (водопровод и колодцы) ;</a:t>
          </a:r>
        </a:p>
        <a:p>
          <a:pPr algn="l">
            <a:lnSpc>
              <a:spcPct val="100000"/>
            </a:lnSpc>
            <a:spcBef>
              <a:spcPts val="0"/>
            </a:spcBef>
            <a:spcAft>
              <a:spcPts val="0"/>
            </a:spcAft>
          </a:pPr>
          <a:r>
            <a:rPr lang="ru-RU" sz="900" dirty="0" smtClean="0"/>
            <a:t>- оплату по выполнению работ по бурению разведывательной скважины с. Чемал (бом);</a:t>
          </a:r>
        </a:p>
        <a:p>
          <a:pPr algn="l">
            <a:lnSpc>
              <a:spcPct val="100000"/>
            </a:lnSpc>
            <a:spcBef>
              <a:spcPts val="0"/>
            </a:spcBef>
            <a:spcAft>
              <a:spcPts val="0"/>
            </a:spcAft>
          </a:pPr>
          <a:r>
            <a:rPr lang="ru-RU" sz="900" dirty="0" smtClean="0"/>
            <a:t>- разработку проектной документации на строительство системы водоснабжения мкр. Барантал с. Чемал;</a:t>
          </a:r>
        </a:p>
        <a:p>
          <a:pPr algn="l">
            <a:lnSpc>
              <a:spcPct val="100000"/>
            </a:lnSpc>
            <a:spcBef>
              <a:spcPts val="0"/>
            </a:spcBef>
            <a:spcAft>
              <a:spcPts val="0"/>
            </a:spcAft>
          </a:pPr>
          <a:r>
            <a:rPr lang="ru-RU" sz="900" dirty="0" smtClean="0"/>
            <a:t>- осуществление части полномочий по организации водоснабжения и теплоснабжения населения в соответствии с заключенными соглашениями бюджетам сельских поселений</a:t>
          </a:r>
        </a:p>
        <a:p>
          <a:pPr algn="l">
            <a:lnSpc>
              <a:spcPct val="100000"/>
            </a:lnSpc>
            <a:spcBef>
              <a:spcPts val="0"/>
            </a:spcBef>
            <a:spcAft>
              <a:spcPts val="0"/>
            </a:spcAft>
          </a:pPr>
          <a:endParaRPr lang="ru-RU" sz="900" dirty="0"/>
        </a:p>
      </dgm:t>
    </dgm:pt>
    <dgm:pt modelId="{5621C411-DE1E-4134-94BC-B13F984E1338}" type="parTrans" cxnId="{387FC210-72A5-4EDD-8FA2-2849E4C17193}">
      <dgm:prSet/>
      <dgm:spPr/>
      <dgm:t>
        <a:bodyPr/>
        <a:lstStyle/>
        <a:p>
          <a:pPr>
            <a:lnSpc>
              <a:spcPct val="100000"/>
            </a:lnSpc>
            <a:spcBef>
              <a:spcPts val="0"/>
            </a:spcBef>
            <a:spcAft>
              <a:spcPts val="0"/>
            </a:spcAft>
          </a:pPr>
          <a:endParaRPr lang="ru-RU" sz="800"/>
        </a:p>
      </dgm:t>
    </dgm:pt>
    <dgm:pt modelId="{9B9AADEA-92F2-40B4-B700-F36EBE582AA9}" type="sibTrans" cxnId="{387FC210-72A5-4EDD-8FA2-2849E4C17193}">
      <dgm:prSet/>
      <dgm:spPr/>
      <dgm:t>
        <a:bodyPr/>
        <a:lstStyle/>
        <a:p>
          <a:pPr>
            <a:lnSpc>
              <a:spcPct val="100000"/>
            </a:lnSpc>
            <a:spcBef>
              <a:spcPts val="0"/>
            </a:spcBef>
            <a:spcAft>
              <a:spcPts val="0"/>
            </a:spcAft>
          </a:pPr>
          <a:endParaRPr lang="ru-RU" sz="800"/>
        </a:p>
      </dgm:t>
    </dgm:pt>
    <dgm:pt modelId="{B7FEE0F3-D032-450D-AB27-D5632F0ED71B}">
      <dgm:prSet phldrT="[Текст]" custT="1">
        <dgm:style>
          <a:lnRef idx="2">
            <a:schemeClr val="accent5"/>
          </a:lnRef>
          <a:fillRef idx="1">
            <a:schemeClr val="lt1"/>
          </a:fillRef>
          <a:effectRef idx="0">
            <a:schemeClr val="accent5"/>
          </a:effectRef>
          <a:fontRef idx="minor">
            <a:schemeClr val="dk1"/>
          </a:fontRef>
        </dgm:style>
      </dgm:prSet>
      <dgm:spPr/>
      <dgm:t>
        <a:bodyPr/>
        <a:lstStyle/>
        <a:p>
          <a:pPr algn="l">
            <a:lnSpc>
              <a:spcPct val="100000"/>
            </a:lnSpc>
            <a:spcBef>
              <a:spcPts val="0"/>
            </a:spcBef>
            <a:spcAft>
              <a:spcPts val="0"/>
            </a:spcAft>
          </a:pPr>
          <a:r>
            <a:rPr lang="ru-RU" sz="900" dirty="0" smtClean="0"/>
            <a:t>Реализация мероприятий на:</a:t>
          </a:r>
        </a:p>
        <a:p>
          <a:pPr algn="l">
            <a:lnSpc>
              <a:spcPct val="100000"/>
            </a:lnSpc>
            <a:spcBef>
              <a:spcPts val="0"/>
            </a:spcBef>
            <a:spcAft>
              <a:spcPts val="0"/>
            </a:spcAft>
          </a:pPr>
          <a:r>
            <a:rPr lang="ru-RU" sz="900" dirty="0" smtClean="0"/>
            <a:t>- материально-техническое обеспечение муниципального бюджетного учреждения «Департамент строительства, дорожного хозяйства, транспорта и жилищно-коммунальной политики»;</a:t>
          </a:r>
        </a:p>
        <a:p>
          <a:pPr algn="l">
            <a:lnSpc>
              <a:spcPct val="100000"/>
            </a:lnSpc>
            <a:spcBef>
              <a:spcPts val="0"/>
            </a:spcBef>
            <a:spcAft>
              <a:spcPts val="0"/>
            </a:spcAft>
          </a:pPr>
          <a:r>
            <a:rPr lang="ru-RU" sz="900" dirty="0" smtClean="0"/>
            <a:t>- оплату труда с начислением  муниципального бюджетного учреждения «Департамент строительства, дорожного хозяйства, транспорта и жилищно-коммунальной политики»</a:t>
          </a:r>
          <a:endParaRPr lang="ru-RU" sz="900" dirty="0"/>
        </a:p>
      </dgm:t>
    </dgm:pt>
    <dgm:pt modelId="{7E5DCC50-DF65-4C9E-8516-60F285510F28}" type="parTrans" cxnId="{F7A32A84-FE00-495F-8A46-F645662CA9C8}">
      <dgm:prSet/>
      <dgm:spPr/>
      <dgm:t>
        <a:bodyPr/>
        <a:lstStyle/>
        <a:p>
          <a:pPr>
            <a:lnSpc>
              <a:spcPct val="100000"/>
            </a:lnSpc>
            <a:spcBef>
              <a:spcPts val="0"/>
            </a:spcBef>
            <a:spcAft>
              <a:spcPts val="0"/>
            </a:spcAft>
          </a:pPr>
          <a:endParaRPr lang="ru-RU" sz="800"/>
        </a:p>
      </dgm:t>
    </dgm:pt>
    <dgm:pt modelId="{4ADCCEE4-72C6-44E0-BEFC-717A24207BDB}" type="sibTrans" cxnId="{F7A32A84-FE00-495F-8A46-F645662CA9C8}">
      <dgm:prSet/>
      <dgm:spPr/>
      <dgm:t>
        <a:bodyPr/>
        <a:lstStyle/>
        <a:p>
          <a:pPr>
            <a:lnSpc>
              <a:spcPct val="100000"/>
            </a:lnSpc>
            <a:spcBef>
              <a:spcPts val="0"/>
            </a:spcBef>
            <a:spcAft>
              <a:spcPts val="0"/>
            </a:spcAft>
          </a:pPr>
          <a:endParaRPr lang="ru-RU" sz="800"/>
        </a:p>
      </dgm:t>
    </dgm:pt>
    <dgm:pt modelId="{81FD0E4D-338A-4364-8E43-62EFB631C1FA}">
      <dgm:prSet custT="1">
        <dgm:style>
          <a:lnRef idx="2">
            <a:schemeClr val="accent5"/>
          </a:lnRef>
          <a:fillRef idx="1">
            <a:schemeClr val="lt1"/>
          </a:fillRef>
          <a:effectRef idx="0">
            <a:schemeClr val="accent5"/>
          </a:effectRef>
          <a:fontRef idx="minor">
            <a:schemeClr val="dk1"/>
          </a:fontRef>
        </dgm:style>
      </dgm:prSet>
      <dgm:spPr/>
      <dgm:t>
        <a:bodyPr/>
        <a:lstStyle/>
        <a:p>
          <a:pPr algn="l">
            <a:lnSpc>
              <a:spcPct val="100000"/>
            </a:lnSpc>
            <a:spcBef>
              <a:spcPts val="0"/>
            </a:spcBef>
            <a:spcAft>
              <a:spcPts val="0"/>
            </a:spcAft>
          </a:pPr>
          <a:r>
            <a:rPr lang="ru-RU" sz="900" dirty="0" smtClean="0"/>
            <a:t>Реализация мероприятий на:</a:t>
          </a:r>
        </a:p>
        <a:p>
          <a:pPr algn="l">
            <a:lnSpc>
              <a:spcPct val="100000"/>
            </a:lnSpc>
            <a:spcBef>
              <a:spcPts val="0"/>
            </a:spcBef>
            <a:spcAft>
              <a:spcPts val="0"/>
            </a:spcAft>
          </a:pPr>
          <a:r>
            <a:rPr lang="ru-RU" sz="900" dirty="0" smtClean="0"/>
            <a:t>- похоронные услуги в соответствии с заключенными соглашениями между сельскими поселениями и МО «Чемальский район» ;</a:t>
          </a:r>
        </a:p>
        <a:p>
          <a:pPr algn="l">
            <a:lnSpc>
              <a:spcPct val="100000"/>
            </a:lnSpc>
            <a:spcBef>
              <a:spcPts val="0"/>
            </a:spcBef>
            <a:spcAft>
              <a:spcPts val="0"/>
            </a:spcAft>
          </a:pPr>
          <a:r>
            <a:rPr lang="ru-RU" sz="900" dirty="0" smtClean="0"/>
            <a:t>- оплату работ по вывозу и утилизации бесхозных трупов животных;</a:t>
          </a:r>
        </a:p>
        <a:p>
          <a:pPr algn="l">
            <a:lnSpc>
              <a:spcPct val="100000"/>
            </a:lnSpc>
            <a:spcBef>
              <a:spcPts val="0"/>
            </a:spcBef>
            <a:spcAft>
              <a:spcPts val="0"/>
            </a:spcAft>
          </a:pPr>
          <a:r>
            <a:rPr lang="ru-RU" sz="900" dirty="0" smtClean="0"/>
            <a:t>- финансовую помощь бюджетам сельских поселений  (на уборку несанкционированных свалок, огораживание кладбищ, оплату аренды за мусорные контейнеры, устройство детских площадок,  строительство скейт-парка с. Элекмонар, на устройство Сквера Победы с. Элекмонар)</a:t>
          </a:r>
        </a:p>
        <a:p>
          <a:pPr algn="ctr">
            <a:lnSpc>
              <a:spcPct val="100000"/>
            </a:lnSpc>
            <a:spcBef>
              <a:spcPts val="0"/>
            </a:spcBef>
            <a:spcAft>
              <a:spcPts val="0"/>
            </a:spcAft>
          </a:pPr>
          <a:endParaRPr lang="ru-RU" sz="900" dirty="0" smtClean="0"/>
        </a:p>
      </dgm:t>
    </dgm:pt>
    <dgm:pt modelId="{92A86340-62A4-404C-9A2E-23F7153345AA}" type="parTrans" cxnId="{AD3685C0-7094-4F53-8B02-FFA137D02B0E}">
      <dgm:prSet/>
      <dgm:spPr/>
      <dgm:t>
        <a:bodyPr/>
        <a:lstStyle/>
        <a:p>
          <a:pPr>
            <a:lnSpc>
              <a:spcPct val="100000"/>
            </a:lnSpc>
            <a:spcBef>
              <a:spcPts val="0"/>
            </a:spcBef>
            <a:spcAft>
              <a:spcPts val="0"/>
            </a:spcAft>
          </a:pPr>
          <a:endParaRPr lang="ru-RU" sz="800"/>
        </a:p>
      </dgm:t>
    </dgm:pt>
    <dgm:pt modelId="{D636F7C5-0D3E-49EA-9FAE-2982D34A4C72}" type="sibTrans" cxnId="{AD3685C0-7094-4F53-8B02-FFA137D02B0E}">
      <dgm:prSet/>
      <dgm:spPr/>
      <dgm:t>
        <a:bodyPr/>
        <a:lstStyle/>
        <a:p>
          <a:pPr>
            <a:lnSpc>
              <a:spcPct val="100000"/>
            </a:lnSpc>
            <a:spcBef>
              <a:spcPts val="0"/>
            </a:spcBef>
            <a:spcAft>
              <a:spcPts val="0"/>
            </a:spcAft>
          </a:pPr>
          <a:endParaRPr lang="ru-RU" sz="800"/>
        </a:p>
      </dgm:t>
    </dgm:pt>
    <dgm:pt modelId="{9B8362E0-A025-4056-AEEB-2414D2DEA42C}" type="pres">
      <dgm:prSet presAssocID="{0862358B-1AF0-45FC-8AE5-996E911F1D2B}" presName="linearFlow" presStyleCnt="0">
        <dgm:presLayoutVars>
          <dgm:dir/>
          <dgm:resizeHandles val="exact"/>
        </dgm:presLayoutVars>
      </dgm:prSet>
      <dgm:spPr/>
    </dgm:pt>
    <dgm:pt modelId="{A4FAA57F-C017-40E1-8B60-98E0C930F6C6}" type="pres">
      <dgm:prSet presAssocID="{9491CABC-969F-4317-8C20-B51701DAA738}" presName="composite" presStyleCnt="0"/>
      <dgm:spPr/>
    </dgm:pt>
    <dgm:pt modelId="{4ADF0701-C34B-4159-948B-F185F6E5FC4B}" type="pres">
      <dgm:prSet presAssocID="{9491CABC-969F-4317-8C20-B51701DAA738}" presName="imgShp" presStyleLbl="fgImgPlace1" presStyleIdx="0" presStyleCnt="4" custScaleX="159506" custScaleY="141356" custLinFactX="-27717" custLinFactNeighborX="-100000" custLinFactNeighborY="-160">
        <dgm:style>
          <a:lnRef idx="3">
            <a:schemeClr val="lt1"/>
          </a:lnRef>
          <a:fillRef idx="1">
            <a:schemeClr val="accent3"/>
          </a:fillRef>
          <a:effectRef idx="1">
            <a:schemeClr val="accent3"/>
          </a:effectRef>
          <a:fontRef idx="minor">
            <a:schemeClr val="lt1"/>
          </a:fontRef>
        </dgm:style>
      </dgm:prSet>
      <dgm:spPr>
        <a:solidFill>
          <a:schemeClr val="accent5">
            <a:lumMod val="40000"/>
            <a:lumOff val="60000"/>
          </a:schemeClr>
        </a:solidFill>
      </dgm:spPr>
    </dgm:pt>
    <dgm:pt modelId="{B019AF66-3BA6-4FD3-AED6-B6F83AE41D85}" type="pres">
      <dgm:prSet presAssocID="{9491CABC-969F-4317-8C20-B51701DAA738}" presName="txShp" presStyleLbl="node1" presStyleIdx="0" presStyleCnt="4" custScaleX="117482" custScaleY="119818" custLinFactNeighborX="1992" custLinFactNeighborY="-1038">
        <dgm:presLayoutVars>
          <dgm:bulletEnabled val="1"/>
        </dgm:presLayoutVars>
      </dgm:prSet>
      <dgm:spPr>
        <a:prstGeom prst="roundRect">
          <a:avLst/>
        </a:prstGeom>
      </dgm:spPr>
      <dgm:t>
        <a:bodyPr/>
        <a:lstStyle/>
        <a:p>
          <a:endParaRPr lang="ru-RU"/>
        </a:p>
      </dgm:t>
    </dgm:pt>
    <dgm:pt modelId="{A137E748-5C88-4FA0-A913-0FD23B89A997}" type="pres">
      <dgm:prSet presAssocID="{B8A4FD35-B90F-4799-8145-AC6072BDEE17}" presName="spacing" presStyleCnt="0"/>
      <dgm:spPr/>
    </dgm:pt>
    <dgm:pt modelId="{A459529A-50FC-4BAF-A58A-454E93AFD109}" type="pres">
      <dgm:prSet presAssocID="{D870D068-6721-4C35-9B50-A8FC1C41898A}" presName="composite" presStyleCnt="0"/>
      <dgm:spPr/>
    </dgm:pt>
    <dgm:pt modelId="{18378D8D-F8B1-4275-A2D7-65024E707565}" type="pres">
      <dgm:prSet presAssocID="{D870D068-6721-4C35-9B50-A8FC1C41898A}" presName="imgShp" presStyleLbl="fgImgPlace1" presStyleIdx="1" presStyleCnt="4" custScaleX="156445" custScaleY="144794" custLinFactX="-29032" custLinFactNeighborX="-100000" custLinFactNeighborY="-5380">
        <dgm:style>
          <a:lnRef idx="3">
            <a:schemeClr val="lt1"/>
          </a:lnRef>
          <a:fillRef idx="1">
            <a:schemeClr val="accent3"/>
          </a:fillRef>
          <a:effectRef idx="1">
            <a:schemeClr val="accent3"/>
          </a:effectRef>
          <a:fontRef idx="minor">
            <a:schemeClr val="lt1"/>
          </a:fontRef>
        </dgm:style>
      </dgm:prSet>
      <dgm:spPr>
        <a:solidFill>
          <a:schemeClr val="accent5">
            <a:lumMod val="40000"/>
            <a:lumOff val="60000"/>
          </a:schemeClr>
        </a:solidFill>
      </dgm:spPr>
    </dgm:pt>
    <dgm:pt modelId="{7925C5FE-2786-45CC-A950-4C80288899E1}" type="pres">
      <dgm:prSet presAssocID="{D870D068-6721-4C35-9B50-A8FC1C41898A}" presName="txShp" presStyleLbl="node1" presStyleIdx="1" presStyleCnt="4" custScaleX="122181" custScaleY="281907">
        <dgm:presLayoutVars>
          <dgm:bulletEnabled val="1"/>
        </dgm:presLayoutVars>
      </dgm:prSet>
      <dgm:spPr>
        <a:prstGeom prst="roundRect">
          <a:avLst/>
        </a:prstGeom>
      </dgm:spPr>
      <dgm:t>
        <a:bodyPr/>
        <a:lstStyle/>
        <a:p>
          <a:endParaRPr lang="ru-RU"/>
        </a:p>
      </dgm:t>
    </dgm:pt>
    <dgm:pt modelId="{A5807E8B-9D6D-449F-9CA7-8B307FFF6569}" type="pres">
      <dgm:prSet presAssocID="{9B9AADEA-92F2-40B4-B700-F36EBE582AA9}" presName="spacing" presStyleCnt="0"/>
      <dgm:spPr/>
    </dgm:pt>
    <dgm:pt modelId="{D907588A-20B9-4C74-A23F-FC453FE0890A}" type="pres">
      <dgm:prSet presAssocID="{81FD0E4D-338A-4364-8E43-62EFB631C1FA}" presName="composite" presStyleCnt="0"/>
      <dgm:spPr/>
    </dgm:pt>
    <dgm:pt modelId="{C06D8097-5F6D-49BA-8E10-2A992A836E0C}" type="pres">
      <dgm:prSet presAssocID="{81FD0E4D-338A-4364-8E43-62EFB631C1FA}" presName="imgShp" presStyleLbl="fgImgPlace1" presStyleIdx="2" presStyleCnt="4" custScaleX="151882" custScaleY="137130" custLinFactX="-31313" custLinFactNeighborX="-100000" custLinFactNeighborY="-1452">
        <dgm:style>
          <a:lnRef idx="3">
            <a:schemeClr val="lt1"/>
          </a:lnRef>
          <a:fillRef idx="1">
            <a:schemeClr val="accent3"/>
          </a:fillRef>
          <a:effectRef idx="1">
            <a:schemeClr val="accent3"/>
          </a:effectRef>
          <a:fontRef idx="minor">
            <a:schemeClr val="lt1"/>
          </a:fontRef>
        </dgm:style>
      </dgm:prSet>
      <dgm:spPr>
        <a:solidFill>
          <a:schemeClr val="accent5">
            <a:lumMod val="40000"/>
            <a:lumOff val="60000"/>
          </a:schemeClr>
        </a:solidFill>
      </dgm:spPr>
    </dgm:pt>
    <dgm:pt modelId="{BAE2BF69-FA9C-4B93-A94B-F6ED59BB1FF5}" type="pres">
      <dgm:prSet presAssocID="{81FD0E4D-338A-4364-8E43-62EFB631C1FA}" presName="txShp" presStyleLbl="node1" presStyleIdx="2" presStyleCnt="4" custScaleX="119832" custScaleY="154603" custLinFactNeighborX="1175" custLinFactNeighborY="3734">
        <dgm:presLayoutVars>
          <dgm:bulletEnabled val="1"/>
        </dgm:presLayoutVars>
      </dgm:prSet>
      <dgm:spPr>
        <a:prstGeom prst="roundRect">
          <a:avLst/>
        </a:prstGeom>
      </dgm:spPr>
      <dgm:t>
        <a:bodyPr/>
        <a:lstStyle/>
        <a:p>
          <a:endParaRPr lang="ru-RU"/>
        </a:p>
      </dgm:t>
    </dgm:pt>
    <dgm:pt modelId="{D3BDA913-754C-48D6-9003-211FFC8BA7C7}" type="pres">
      <dgm:prSet presAssocID="{D636F7C5-0D3E-49EA-9FAE-2982D34A4C72}" presName="spacing" presStyleCnt="0"/>
      <dgm:spPr/>
    </dgm:pt>
    <dgm:pt modelId="{E3CEF930-7C65-4656-BE19-8020C31334AA}" type="pres">
      <dgm:prSet presAssocID="{B7FEE0F3-D032-450D-AB27-D5632F0ED71B}" presName="composite" presStyleCnt="0"/>
      <dgm:spPr/>
    </dgm:pt>
    <dgm:pt modelId="{8479E142-0A0E-41D5-8530-2F8F7E511632}" type="pres">
      <dgm:prSet presAssocID="{B7FEE0F3-D032-450D-AB27-D5632F0ED71B}" presName="imgShp" presStyleLbl="fgImgPlace1" presStyleIdx="3" presStyleCnt="4" custScaleX="150933" custScaleY="142502" custLinFactX="-31788" custLinFactNeighborX="-100000" custLinFactNeighborY="-6593">
        <dgm:style>
          <a:lnRef idx="3">
            <a:schemeClr val="lt1"/>
          </a:lnRef>
          <a:fillRef idx="1">
            <a:schemeClr val="accent3"/>
          </a:fillRef>
          <a:effectRef idx="1">
            <a:schemeClr val="accent3"/>
          </a:effectRef>
          <a:fontRef idx="minor">
            <a:schemeClr val="lt1"/>
          </a:fontRef>
        </dgm:style>
      </dgm:prSet>
      <dgm:spPr>
        <a:solidFill>
          <a:schemeClr val="accent5">
            <a:lumMod val="40000"/>
            <a:lumOff val="60000"/>
          </a:schemeClr>
        </a:solidFill>
      </dgm:spPr>
    </dgm:pt>
    <dgm:pt modelId="{8737E791-7831-4FEB-AE93-D8649AD4F860}" type="pres">
      <dgm:prSet presAssocID="{B7FEE0F3-D032-450D-AB27-D5632F0ED71B}" presName="txShp" presStyleLbl="node1" presStyleIdx="3" presStyleCnt="4" custScaleX="117482" custScaleY="119589" custLinFactNeighborX="1175" custLinFactNeighborY="3273">
        <dgm:presLayoutVars>
          <dgm:bulletEnabled val="1"/>
        </dgm:presLayoutVars>
      </dgm:prSet>
      <dgm:spPr>
        <a:prstGeom prst="roundRect">
          <a:avLst/>
        </a:prstGeom>
      </dgm:spPr>
      <dgm:t>
        <a:bodyPr/>
        <a:lstStyle/>
        <a:p>
          <a:endParaRPr lang="ru-RU"/>
        </a:p>
      </dgm:t>
    </dgm:pt>
  </dgm:ptLst>
  <dgm:cxnLst>
    <dgm:cxn modelId="{4A6956D1-7877-4975-A501-AACD21EFA9AD}" type="presOf" srcId="{B7FEE0F3-D032-450D-AB27-D5632F0ED71B}" destId="{8737E791-7831-4FEB-AE93-D8649AD4F860}" srcOrd="0" destOrd="0" presId="urn:microsoft.com/office/officeart/2005/8/layout/vList3"/>
    <dgm:cxn modelId="{1F342905-D5DB-4C05-9FA3-502BEF63DECA}" srcId="{0862358B-1AF0-45FC-8AE5-996E911F1D2B}" destId="{9491CABC-969F-4317-8C20-B51701DAA738}" srcOrd="0" destOrd="0" parTransId="{2246A0F1-0AB4-47E0-8702-D0A011C82083}" sibTransId="{B8A4FD35-B90F-4799-8145-AC6072BDEE17}"/>
    <dgm:cxn modelId="{D0AC8504-1FA0-437F-96B0-E9918CA41440}" type="presOf" srcId="{0862358B-1AF0-45FC-8AE5-996E911F1D2B}" destId="{9B8362E0-A025-4056-AEEB-2414D2DEA42C}" srcOrd="0" destOrd="0" presId="urn:microsoft.com/office/officeart/2005/8/layout/vList3"/>
    <dgm:cxn modelId="{C68B3220-FA91-44F5-AA9E-84A7F203EE04}" type="presOf" srcId="{9491CABC-969F-4317-8C20-B51701DAA738}" destId="{B019AF66-3BA6-4FD3-AED6-B6F83AE41D85}" srcOrd="0" destOrd="0" presId="urn:microsoft.com/office/officeart/2005/8/layout/vList3"/>
    <dgm:cxn modelId="{387FC210-72A5-4EDD-8FA2-2849E4C17193}" srcId="{0862358B-1AF0-45FC-8AE5-996E911F1D2B}" destId="{D870D068-6721-4C35-9B50-A8FC1C41898A}" srcOrd="1" destOrd="0" parTransId="{5621C411-DE1E-4134-94BC-B13F984E1338}" sibTransId="{9B9AADEA-92F2-40B4-B700-F36EBE582AA9}"/>
    <dgm:cxn modelId="{AD3685C0-7094-4F53-8B02-FFA137D02B0E}" srcId="{0862358B-1AF0-45FC-8AE5-996E911F1D2B}" destId="{81FD0E4D-338A-4364-8E43-62EFB631C1FA}" srcOrd="2" destOrd="0" parTransId="{92A86340-62A4-404C-9A2E-23F7153345AA}" sibTransId="{D636F7C5-0D3E-49EA-9FAE-2982D34A4C72}"/>
    <dgm:cxn modelId="{EEDC3E9B-434D-414E-B3FA-79CFF697B135}" type="presOf" srcId="{81FD0E4D-338A-4364-8E43-62EFB631C1FA}" destId="{BAE2BF69-FA9C-4B93-A94B-F6ED59BB1FF5}" srcOrd="0" destOrd="0" presId="urn:microsoft.com/office/officeart/2005/8/layout/vList3"/>
    <dgm:cxn modelId="{F7A32A84-FE00-495F-8A46-F645662CA9C8}" srcId="{0862358B-1AF0-45FC-8AE5-996E911F1D2B}" destId="{B7FEE0F3-D032-450D-AB27-D5632F0ED71B}" srcOrd="3" destOrd="0" parTransId="{7E5DCC50-DF65-4C9E-8516-60F285510F28}" sibTransId="{4ADCCEE4-72C6-44E0-BEFC-717A24207BDB}"/>
    <dgm:cxn modelId="{16F7E121-E877-4A6F-BE78-1AA4F2E68663}" type="presOf" srcId="{D870D068-6721-4C35-9B50-A8FC1C41898A}" destId="{7925C5FE-2786-45CC-A950-4C80288899E1}" srcOrd="0" destOrd="0" presId="urn:microsoft.com/office/officeart/2005/8/layout/vList3"/>
    <dgm:cxn modelId="{A45890F7-CC49-454A-91B0-274733378127}" type="presParOf" srcId="{9B8362E0-A025-4056-AEEB-2414D2DEA42C}" destId="{A4FAA57F-C017-40E1-8B60-98E0C930F6C6}" srcOrd="0" destOrd="0" presId="urn:microsoft.com/office/officeart/2005/8/layout/vList3"/>
    <dgm:cxn modelId="{1FA9E027-BC94-4705-885E-77C77AF31CDB}" type="presParOf" srcId="{A4FAA57F-C017-40E1-8B60-98E0C930F6C6}" destId="{4ADF0701-C34B-4159-948B-F185F6E5FC4B}" srcOrd="0" destOrd="0" presId="urn:microsoft.com/office/officeart/2005/8/layout/vList3"/>
    <dgm:cxn modelId="{2E73F79F-579A-4E1F-B814-3F81DB5EFA03}" type="presParOf" srcId="{A4FAA57F-C017-40E1-8B60-98E0C930F6C6}" destId="{B019AF66-3BA6-4FD3-AED6-B6F83AE41D85}" srcOrd="1" destOrd="0" presId="urn:microsoft.com/office/officeart/2005/8/layout/vList3"/>
    <dgm:cxn modelId="{F6B40581-1815-41A6-810D-81FA8C850104}" type="presParOf" srcId="{9B8362E0-A025-4056-AEEB-2414D2DEA42C}" destId="{A137E748-5C88-4FA0-A913-0FD23B89A997}" srcOrd="1" destOrd="0" presId="urn:microsoft.com/office/officeart/2005/8/layout/vList3"/>
    <dgm:cxn modelId="{C7196EAE-56BF-471E-BA3B-1E7B882819E7}" type="presParOf" srcId="{9B8362E0-A025-4056-AEEB-2414D2DEA42C}" destId="{A459529A-50FC-4BAF-A58A-454E93AFD109}" srcOrd="2" destOrd="0" presId="urn:microsoft.com/office/officeart/2005/8/layout/vList3"/>
    <dgm:cxn modelId="{B647A6A6-4481-4C86-8BF2-2C1474951DA5}" type="presParOf" srcId="{A459529A-50FC-4BAF-A58A-454E93AFD109}" destId="{18378D8D-F8B1-4275-A2D7-65024E707565}" srcOrd="0" destOrd="0" presId="urn:microsoft.com/office/officeart/2005/8/layout/vList3"/>
    <dgm:cxn modelId="{162465A7-81FE-4B08-B5D9-5966EF14245D}" type="presParOf" srcId="{A459529A-50FC-4BAF-A58A-454E93AFD109}" destId="{7925C5FE-2786-45CC-A950-4C80288899E1}" srcOrd="1" destOrd="0" presId="urn:microsoft.com/office/officeart/2005/8/layout/vList3"/>
    <dgm:cxn modelId="{871A8D25-A379-4B68-83C9-3436248D2B32}" type="presParOf" srcId="{9B8362E0-A025-4056-AEEB-2414D2DEA42C}" destId="{A5807E8B-9D6D-449F-9CA7-8B307FFF6569}" srcOrd="3" destOrd="0" presId="urn:microsoft.com/office/officeart/2005/8/layout/vList3"/>
    <dgm:cxn modelId="{A55E9AC5-9FC7-42B1-8F5D-70FA81D33593}" type="presParOf" srcId="{9B8362E0-A025-4056-AEEB-2414D2DEA42C}" destId="{D907588A-20B9-4C74-A23F-FC453FE0890A}" srcOrd="4" destOrd="0" presId="urn:microsoft.com/office/officeart/2005/8/layout/vList3"/>
    <dgm:cxn modelId="{E6BBD2F4-9496-4A11-AB60-8F8C09A730E7}" type="presParOf" srcId="{D907588A-20B9-4C74-A23F-FC453FE0890A}" destId="{C06D8097-5F6D-49BA-8E10-2A992A836E0C}" srcOrd="0" destOrd="0" presId="urn:microsoft.com/office/officeart/2005/8/layout/vList3"/>
    <dgm:cxn modelId="{2B965311-756D-4C25-8AA0-356284394ECD}" type="presParOf" srcId="{D907588A-20B9-4C74-A23F-FC453FE0890A}" destId="{BAE2BF69-FA9C-4B93-A94B-F6ED59BB1FF5}" srcOrd="1" destOrd="0" presId="urn:microsoft.com/office/officeart/2005/8/layout/vList3"/>
    <dgm:cxn modelId="{88BDFE38-80A2-4CA3-A431-9640B5FEA17B}" type="presParOf" srcId="{9B8362E0-A025-4056-AEEB-2414D2DEA42C}" destId="{D3BDA913-754C-48D6-9003-211FFC8BA7C7}" srcOrd="5" destOrd="0" presId="urn:microsoft.com/office/officeart/2005/8/layout/vList3"/>
    <dgm:cxn modelId="{42789B86-DF07-44CA-95EE-CE747ACADDAD}" type="presParOf" srcId="{9B8362E0-A025-4056-AEEB-2414D2DEA42C}" destId="{E3CEF930-7C65-4656-BE19-8020C31334AA}" srcOrd="6" destOrd="0" presId="urn:microsoft.com/office/officeart/2005/8/layout/vList3"/>
    <dgm:cxn modelId="{8F44F144-3A61-42ED-A3EB-1B4F7E0F53AE}" type="presParOf" srcId="{E3CEF930-7C65-4656-BE19-8020C31334AA}" destId="{8479E142-0A0E-41D5-8530-2F8F7E511632}" srcOrd="0" destOrd="0" presId="urn:microsoft.com/office/officeart/2005/8/layout/vList3"/>
    <dgm:cxn modelId="{944FEB33-DD4A-4DA1-8DF5-B3F703FBF3F6}" type="presParOf" srcId="{E3CEF930-7C65-4656-BE19-8020C31334AA}" destId="{8737E791-7831-4FEB-AE93-D8649AD4F860}" srcOrd="1" destOrd="0" presId="urn:microsoft.com/office/officeart/2005/8/layout/vList3"/>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0.22222</cdr:x>
      <cdr:y>0.39394</cdr:y>
    </cdr:from>
    <cdr:to>
      <cdr:x>0.46296</cdr:x>
      <cdr:y>0.62121</cdr:y>
    </cdr:to>
    <cdr:sp macro="" textlink="">
      <cdr:nvSpPr>
        <cdr:cNvPr id="2" name="TextBox 1"/>
        <cdr:cNvSpPr txBox="1"/>
      </cdr:nvSpPr>
      <cdr:spPr>
        <a:xfrm xmlns:a="http://schemas.openxmlformats.org/drawingml/2006/main">
          <a:off x="1714512" y="1857388"/>
          <a:ext cx="1857388" cy="107157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endParaRPr lang="ru-RU" sz="1600" dirty="0" smtClean="0">
            <a:solidFill>
              <a:srgbClr val="002060"/>
            </a:solidFill>
            <a:effectLst>
              <a:outerShdw blurRad="38100" dist="38100" dir="2700000" algn="tl">
                <a:srgbClr val="000000">
                  <a:alpha val="43137"/>
                </a:srgbClr>
              </a:outerShdw>
            </a:effectLst>
          </a:endParaRPr>
        </a:p>
        <a:p xmlns:a="http://schemas.openxmlformats.org/drawingml/2006/main">
          <a:pPr algn="ctr"/>
          <a:r>
            <a:rPr lang="ru-RU" sz="1600" dirty="0" smtClean="0">
              <a:solidFill>
                <a:srgbClr val="002060"/>
              </a:solidFill>
              <a:effectLst>
                <a:outerShdw blurRad="38100" dist="38100" dir="2700000" algn="tl">
                  <a:srgbClr val="000000">
                    <a:alpha val="43137"/>
                  </a:srgbClr>
                </a:outerShdw>
              </a:effectLst>
            </a:rPr>
            <a:t>672258,4 тыс. руб.</a:t>
          </a:r>
        </a:p>
        <a:p xmlns:a="http://schemas.openxmlformats.org/drawingml/2006/main">
          <a:pPr algn="ctr"/>
          <a:r>
            <a:rPr lang="ru-RU" sz="1600" dirty="0">
              <a:solidFill>
                <a:srgbClr val="002060"/>
              </a:solidFill>
              <a:effectLst>
                <a:outerShdw blurRad="38100" dist="38100" dir="2700000" algn="tl">
                  <a:srgbClr val="000000">
                    <a:alpha val="43137"/>
                  </a:srgbClr>
                </a:outerShdw>
              </a:effectLst>
            </a:rPr>
            <a:t> </a:t>
          </a:r>
          <a:r>
            <a:rPr lang="ru-RU" sz="1600" dirty="0" smtClean="0">
              <a:solidFill>
                <a:srgbClr val="002060"/>
              </a:solidFill>
              <a:effectLst>
                <a:outerShdw blurRad="38100" dist="38100" dir="2700000" algn="tl">
                  <a:srgbClr val="000000">
                    <a:alpha val="43137"/>
                  </a:srgbClr>
                </a:outerShdw>
              </a:effectLst>
            </a:rPr>
            <a:t>80%</a:t>
          </a:r>
          <a:endParaRPr lang="ru-RU" sz="1600" dirty="0">
            <a:solidFill>
              <a:srgbClr val="002060"/>
            </a:solidFill>
            <a:effectLst>
              <a:outerShdw blurRad="38100" dist="38100" dir="2700000" algn="tl">
                <a:srgbClr val="000000">
                  <a:alpha val="43137"/>
                </a:srgbClr>
              </a:outerShdw>
            </a:effectLs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48C24B-BED5-48CE-89D7-BECCC19FF49A}" type="datetimeFigureOut">
              <a:rPr lang="ru-RU" smtClean="0"/>
              <a:pPr/>
              <a:t>05.06.2024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8BD47A-937C-4642-A022-8A6600A9576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B8BD47A-937C-4642-A022-8A6600A95764}" type="slidenum">
              <a:rPr lang="ru-RU" smtClean="0"/>
              <a:pPr/>
              <a:t>17</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0646A3D-88DB-484F-BFD2-A6064C69A31D}" type="slidenum">
              <a:rPr lang="ru-RU" smtClean="0"/>
              <a:pPr/>
              <a:t>23</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2" name="Нижний колонтитул 1"/>
          <p:cNvSpPr>
            <a:spLocks noGrp="1"/>
          </p:cNvSpPr>
          <p:nvPr>
            <p:ph type="ftr" sz="quarter" idx="11"/>
          </p:nvPr>
        </p:nvSpPr>
        <p:spPr/>
        <p:txBody>
          <a:bodyPr/>
          <a:lstStyle/>
          <a:p>
            <a:endParaRPr lang="ru-RU" dirty="0"/>
          </a:p>
        </p:txBody>
      </p:sp>
      <p:sp>
        <p:nvSpPr>
          <p:cNvPr id="15" name="Номер слайда 14"/>
          <p:cNvSpPr>
            <a:spLocks noGrp="1"/>
          </p:cNvSpPr>
          <p:nvPr>
            <p:ph type="sldNum" sz="quarter" idx="12"/>
          </p:nvPr>
        </p:nvSpPr>
        <p:spPr>
          <a:xfrm>
            <a:off x="8229600" y="6473952"/>
            <a:ext cx="758952" cy="246888"/>
          </a:xfrm>
        </p:spPr>
        <p:txBody>
          <a:bodyPr/>
          <a:lstStyle/>
          <a:p>
            <a:fld id="{5A790395-CE0B-4433-BD6D-24DF8D7005C0}"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dirty="0"/>
          </a:p>
        </p:txBody>
      </p:sp>
      <p:sp>
        <p:nvSpPr>
          <p:cNvPr id="16" name="Номер слайда 15"/>
          <p:cNvSpPr>
            <a:spLocks noGrp="1"/>
          </p:cNvSpPr>
          <p:nvPr>
            <p:ph type="sldNum" sz="quarter" idx="12"/>
          </p:nvPr>
        </p:nvSpPr>
        <p:spPr>
          <a:xfrm>
            <a:off x="8229600" y="6473952"/>
            <a:ext cx="758952" cy="246888"/>
          </a:xfrm>
        </p:spPr>
        <p:txBody>
          <a:bodyPr/>
          <a:lstStyle/>
          <a:p>
            <a:fld id="{5A790395-CE0B-4433-BD6D-24DF8D7005C0}"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11" name="Нижний колонтитул 10"/>
          <p:cNvSpPr>
            <a:spLocks noGrp="1"/>
          </p:cNvSpPr>
          <p:nvPr>
            <p:ph type="ftr" sz="quarter" idx="11"/>
          </p:nvPr>
        </p:nvSpPr>
        <p:spPr/>
        <p:txBody>
          <a:bodyPr/>
          <a:lstStyle/>
          <a:p>
            <a:endParaRPr lang="ru-RU" dirty="0"/>
          </a:p>
        </p:txBody>
      </p:sp>
      <p:sp>
        <p:nvSpPr>
          <p:cNvPr id="16" name="Номер слайда 15"/>
          <p:cNvSpPr>
            <a:spLocks noGrp="1"/>
          </p:cNvSpPr>
          <p:nvPr>
            <p:ph type="sldNum" sz="quarter" idx="12"/>
          </p:nvPr>
        </p:nvSpPr>
        <p:spPr/>
        <p:txBody>
          <a:bodyPr/>
          <a:lstStyle/>
          <a:p>
            <a:fld id="{5A790395-CE0B-4433-BD6D-24DF8D7005C0}" type="slidenum">
              <a:rPr lang="ru-RU" smtClean="0"/>
              <a:pPr/>
              <a:t>‹#›</a:t>
            </a:fld>
            <a:endParaRPr lang="ru-RU" dirty="0"/>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10" name="Нижний колонтитул 9"/>
          <p:cNvSpPr>
            <a:spLocks noGrp="1"/>
          </p:cNvSpPr>
          <p:nvPr>
            <p:ph type="ftr" sz="quarter" idx="11"/>
          </p:nvPr>
        </p:nvSpPr>
        <p:spPr/>
        <p:txBody>
          <a:bodyPr/>
          <a:lstStyle/>
          <a:p>
            <a:endParaRPr lang="ru-RU" dirty="0"/>
          </a:p>
        </p:txBody>
      </p:sp>
      <p:sp>
        <p:nvSpPr>
          <p:cNvPr id="31" name="Номер слайда 30"/>
          <p:cNvSpPr>
            <a:spLocks noGrp="1"/>
          </p:cNvSpPr>
          <p:nvPr>
            <p:ph type="sldNum" sz="quarter" idx="12"/>
          </p:nvPr>
        </p:nvSpPr>
        <p:spPr/>
        <p:txBody>
          <a:bodyPr/>
          <a:lstStyle/>
          <a:p>
            <a:fld id="{5A790395-CE0B-4433-BD6D-24DF8D7005C0}"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229600" y="6477000"/>
            <a:ext cx="762000" cy="246888"/>
          </a:xfrm>
        </p:spPr>
        <p:txBody>
          <a:bodyPr/>
          <a:lstStyle/>
          <a:p>
            <a:fld id="{5A790395-CE0B-4433-BD6D-24DF8D7005C0}" type="slidenum">
              <a:rPr lang="ru-RU" smtClean="0"/>
              <a:pPr/>
              <a:t>‹#›</a:t>
            </a:fld>
            <a:endParaRPr lang="ru-RU" dirty="0"/>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21" name="Нижний колонтитул 20"/>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A790395-CE0B-4433-BD6D-24DF8D7005C0}"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24" name="Нижний колонтитул 23"/>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5A790395-CE0B-4433-BD6D-24DF8D7005C0}"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29" name="Нижний колонтитул 28"/>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5A790395-CE0B-4433-BD6D-24DF8D7005C0}"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31" name="Номер слайда 30"/>
          <p:cNvSpPr>
            <a:spLocks noGrp="1"/>
          </p:cNvSpPr>
          <p:nvPr>
            <p:ph type="sldNum" sz="quarter" idx="12"/>
          </p:nvPr>
        </p:nvSpPr>
        <p:spPr/>
        <p:txBody>
          <a:bodyPr/>
          <a:lstStyle/>
          <a:p>
            <a:fld id="{5A790395-CE0B-4433-BD6D-24DF8D7005C0}" type="slidenum">
              <a:rPr lang="ru-RU" smtClean="0"/>
              <a:pPr/>
              <a:t>‹#›</a:t>
            </a:fld>
            <a:endParaRPr lang="ru-RU" dirty="0"/>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A790395-CE0B-4433-BD6D-24DF8D7005C0}"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58DC4C-FA26-4C7E-8A10-BBD38FD10CDC}" type="datetimeFigureOut">
              <a:rPr lang="ru-RU" smtClean="0"/>
              <a:pPr/>
              <a:t>05.06.2024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A790395-CE0B-4433-BD6D-24DF8D7005C0}"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658DC4C-FA26-4C7E-8A10-BBD38FD10CDC}" type="datetimeFigureOut">
              <a:rPr lang="ru-RU" smtClean="0"/>
              <a:pPr/>
              <a:t>05.06.2024</a:t>
            </a:fld>
            <a:endParaRPr lang="ru-RU" dirty="0"/>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dirty="0"/>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A790395-CE0B-4433-BD6D-24DF8D7005C0}" type="slidenum">
              <a:rPr lang="ru-RU" smtClean="0"/>
              <a:pPr/>
              <a:t>‹#›</a:t>
            </a:fld>
            <a:endParaRPr lang="ru-RU" dirty="0"/>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7.xml"/><Relationship Id="rId7" Type="http://schemas.openxmlformats.org/officeDocument/2006/relationships/image" Target="../media/image10.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chemal-altai.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pic>
        <p:nvPicPr>
          <p:cNvPr id="1028" name="Picture 4" descr="https://static10.tgstat.ru/channels/_0/ae/ae7e196d8d13c90b6ab1ff329fb81b9c.jpg"/>
          <p:cNvPicPr>
            <a:picLocks noChangeAspect="1" noChangeArrowheads="1"/>
          </p:cNvPicPr>
          <p:nvPr/>
        </p:nvPicPr>
        <p:blipFill>
          <a:blip r:embed="rId2"/>
          <a:srcRect/>
          <a:stretch>
            <a:fillRect/>
          </a:stretch>
        </p:blipFill>
        <p:spPr bwMode="auto">
          <a:xfrm>
            <a:off x="500034" y="214290"/>
            <a:ext cx="8358246" cy="6215106"/>
          </a:xfrm>
          <a:prstGeom prst="rect">
            <a:avLst/>
          </a:prstGeom>
          <a:noFill/>
        </p:spPr>
      </p:pic>
      <p:sp>
        <p:nvSpPr>
          <p:cNvPr id="7" name="TextBox 6"/>
          <p:cNvSpPr txBox="1"/>
          <p:nvPr/>
        </p:nvSpPr>
        <p:spPr>
          <a:xfrm>
            <a:off x="642910" y="857232"/>
            <a:ext cx="7929618" cy="1015663"/>
          </a:xfrm>
          <a:prstGeom prst="rect">
            <a:avLst/>
          </a:prstGeom>
          <a:noFill/>
        </p:spPr>
        <p:txBody>
          <a:bodyPr wrap="square" rtlCol="0">
            <a:spAutoFit/>
          </a:bodyPr>
          <a:lstStyle/>
          <a:p>
            <a:pPr algn="ctr"/>
            <a:r>
              <a:rPr lang="ru-RU" sz="6000" dirty="0" smtClean="0">
                <a:latin typeface="Chemal" pitchFamily="50" charset="0"/>
                <a:ea typeface="Chemal" pitchFamily="50" charset="0"/>
              </a:rPr>
              <a:t>БЮДЖЕТ ДЛЯ ГРАЖДАН</a:t>
            </a:r>
            <a:endParaRPr lang="ru-RU" sz="6000" dirty="0">
              <a:latin typeface="Chemal" pitchFamily="50" charset="0"/>
              <a:ea typeface="Chemal" pitchFamily="50" charset="0"/>
            </a:endParaRPr>
          </a:p>
        </p:txBody>
      </p:sp>
      <p:sp>
        <p:nvSpPr>
          <p:cNvPr id="8" name="TextBox 7"/>
          <p:cNvSpPr txBox="1"/>
          <p:nvPr/>
        </p:nvSpPr>
        <p:spPr>
          <a:xfrm>
            <a:off x="857224" y="5000636"/>
            <a:ext cx="7715304" cy="1015663"/>
          </a:xfrm>
          <a:prstGeom prst="rect">
            <a:avLst/>
          </a:prstGeom>
          <a:noFill/>
        </p:spPr>
        <p:txBody>
          <a:bodyPr wrap="square" rtlCol="0">
            <a:spAutoFit/>
          </a:bodyPr>
          <a:lstStyle/>
          <a:p>
            <a:pPr algn="ctr"/>
            <a:r>
              <a:rPr lang="ru-RU" sz="2000" dirty="0" smtClean="0">
                <a:latin typeface="Chemal" pitchFamily="50" charset="0"/>
                <a:ea typeface="Chemal" pitchFamily="50" charset="0"/>
              </a:rPr>
              <a:t>К ГОДОВОМУ ОТЧЕТУ ОБ ИСПОЛНЕНИИ БЮДЖЕТА</a:t>
            </a:r>
          </a:p>
          <a:p>
            <a:pPr algn="ctr"/>
            <a:r>
              <a:rPr lang="ru-RU" sz="2000" dirty="0" smtClean="0">
                <a:latin typeface="Chemal" pitchFamily="50" charset="0"/>
                <a:ea typeface="Chemal" pitchFamily="50" charset="0"/>
              </a:rPr>
              <a:t>МУНИЦИПАЛЬНОГО ОБРАЗОВАНИЯ «Чемальский район»</a:t>
            </a:r>
          </a:p>
          <a:p>
            <a:pPr algn="ctr"/>
            <a:r>
              <a:rPr lang="ru-RU" sz="2000" dirty="0" smtClean="0">
                <a:latin typeface="Chemal" pitchFamily="50" charset="0"/>
                <a:ea typeface="Chemal" pitchFamily="50" charset="0"/>
              </a:rPr>
              <a:t>За 2023 год</a:t>
            </a:r>
            <a:endParaRPr lang="ru-RU" sz="2000" dirty="0">
              <a:latin typeface="Chemal" pitchFamily="50" charset="0"/>
              <a:ea typeface="Chemal" pitchFamily="50"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034" y="142852"/>
            <a:ext cx="8429684" cy="1938992"/>
          </a:xfrm>
          <a:prstGeom prst="rect">
            <a:avLst/>
          </a:prstGeom>
          <a:noFill/>
        </p:spPr>
        <p:txBody>
          <a:bodyPr wrap="square" rtlCol="0">
            <a:spAutoFit/>
          </a:bodyPr>
          <a:lstStyle/>
          <a:p>
            <a:pPr algn="ctr"/>
            <a:r>
              <a:rPr lang="ru-RU" sz="20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rPr>
              <a:t>Бюджет муниципального образования «Чемальский район» на 2023 год и на плановый период 2024 и 2025 годов утвержден решением Совета депутатов Чемальского района Республики Алтай</a:t>
            </a:r>
          </a:p>
          <a:p>
            <a:pPr algn="ctr"/>
            <a:r>
              <a:rPr lang="ru-RU" sz="20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rPr>
              <a:t> от  14.12.2022г.  № 4-212</a:t>
            </a:r>
          </a:p>
          <a:p>
            <a:pPr algn="ctr"/>
            <a:endParaRPr lang="ru-RU" sz="20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endParaRPr>
          </a:p>
          <a:p>
            <a:pPr algn="ctr"/>
            <a:endParaRPr lang="ru-RU" sz="20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endParaRPr>
          </a:p>
        </p:txBody>
      </p:sp>
      <p:sp>
        <p:nvSpPr>
          <p:cNvPr id="3" name="TextBox 2"/>
          <p:cNvSpPr txBox="1"/>
          <p:nvPr/>
        </p:nvSpPr>
        <p:spPr>
          <a:xfrm>
            <a:off x="642910" y="1500174"/>
            <a:ext cx="8072494" cy="2062103"/>
          </a:xfrm>
          <a:prstGeom prst="rect">
            <a:avLst/>
          </a:prstGeom>
          <a:noFill/>
        </p:spPr>
        <p:txBody>
          <a:bodyPr wrap="square" rtlCol="0">
            <a:spAutoFit/>
          </a:bodyPr>
          <a:lstStyle/>
          <a:p>
            <a:r>
              <a:rPr lang="ru-RU" sz="1600" dirty="0" smtClean="0">
                <a:latin typeface="Times New Roman" pitchFamily="18" charset="0"/>
                <a:ea typeface="Chemal" pitchFamily="50" charset="0"/>
                <a:cs typeface="Times New Roman" pitchFamily="18" charset="0"/>
              </a:rPr>
              <a:t>В течение 2023 года в указанное решение вносились изменения решениями Совета депутатов Чемальского района Республики Алтай:</a:t>
            </a:r>
          </a:p>
          <a:p>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4-242 от 30.03.2023г. </a:t>
            </a:r>
          </a:p>
          <a:p>
            <a:r>
              <a:rPr lang="ru-RU" sz="1600" dirty="0" smtClean="0">
                <a:latin typeface="Times New Roman" pitchFamily="18" charset="0"/>
                <a:cs typeface="Times New Roman" pitchFamily="18" charset="0"/>
              </a:rPr>
              <a:t>4-249 от 22.05.2023г.</a:t>
            </a:r>
          </a:p>
          <a:p>
            <a:r>
              <a:rPr lang="ru-RU" sz="1600" dirty="0" smtClean="0">
                <a:latin typeface="Times New Roman" pitchFamily="18" charset="0"/>
                <a:cs typeface="Times New Roman" pitchFamily="18" charset="0"/>
              </a:rPr>
              <a:t>5-11 от 27.09.2023г.</a:t>
            </a:r>
          </a:p>
          <a:p>
            <a:r>
              <a:rPr lang="ru-RU" sz="1600" dirty="0" smtClean="0">
                <a:latin typeface="Times New Roman" pitchFamily="18" charset="0"/>
                <a:cs typeface="Times New Roman" pitchFamily="18" charset="0"/>
              </a:rPr>
              <a:t>5-13 от 27.09.2023г.</a:t>
            </a:r>
          </a:p>
          <a:p>
            <a:r>
              <a:rPr lang="ru-RU" sz="1600" dirty="0" smtClean="0">
                <a:latin typeface="Times New Roman" pitchFamily="18" charset="0"/>
                <a:cs typeface="Times New Roman" pitchFamily="18" charset="0"/>
              </a:rPr>
              <a:t>5-25 от 26.12.2023г</a:t>
            </a:r>
            <a:r>
              <a:rPr lang="ru-RU" sz="140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pic>
        <p:nvPicPr>
          <p:cNvPr id="5" name="Рисунок 4"/>
          <p:cNvPicPr/>
          <p:nvPr/>
        </p:nvPicPr>
        <p:blipFill>
          <a:blip r:embed="rId2"/>
          <a:srcRect/>
          <a:stretch>
            <a:fillRect/>
          </a:stretch>
        </p:blipFill>
        <p:spPr bwMode="auto">
          <a:xfrm>
            <a:off x="3643306" y="2928934"/>
            <a:ext cx="4857784" cy="328614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Бюджет для граждан познакомит Вас с исполнением бюджета муниципального образования за 2023 год.</a:t>
            </a:r>
            <a:endParaRPr lang="ru-RU" sz="2400" dirty="0">
              <a:solidFill>
                <a:srgbClr val="002060"/>
              </a:solidFill>
              <a:effectLst>
                <a:outerShdw blurRad="38100" dist="38100" dir="2700000" algn="tl">
                  <a:srgbClr val="000000">
                    <a:alpha val="43137"/>
                  </a:srgbClr>
                </a:outerShdw>
              </a:effectLst>
              <a:latin typeface="+mn-lt"/>
              <a:cs typeface="Times New Roman" pitchFamily="18" charset="0"/>
            </a:endParaRPr>
          </a:p>
        </p:txBody>
      </p:sp>
      <p:sp>
        <p:nvSpPr>
          <p:cNvPr id="4" name="Содержимое 2"/>
          <p:cNvSpPr>
            <a:spLocks noGrp="1"/>
          </p:cNvSpPr>
          <p:nvPr>
            <p:ph idx="1"/>
          </p:nvPr>
        </p:nvSpPr>
        <p:spPr/>
        <p:txBody>
          <a:bodyPr>
            <a:noAutofit/>
          </a:bodyPr>
          <a:lstStyle/>
          <a:p>
            <a:pPr>
              <a:buNone/>
            </a:pPr>
            <a:r>
              <a:rPr lang="ru-RU" sz="1800" b="1" dirty="0" smtClean="0">
                <a:latin typeface="Times New Roman" pitchFamily="18" charset="0"/>
                <a:cs typeface="Times New Roman" pitchFamily="18" charset="0"/>
              </a:rPr>
              <a:t>Бюджет для граждан </a:t>
            </a:r>
            <a:r>
              <a:rPr lang="ru-RU" sz="1800" dirty="0" smtClean="0">
                <a:latin typeface="Times New Roman" pitchFamily="18" charset="0"/>
                <a:cs typeface="Times New Roman" pitchFamily="18" charset="0"/>
              </a:rPr>
              <a:t>-</a:t>
            </a:r>
            <a:r>
              <a:rPr lang="ru-RU" sz="1800" dirty="0" smtClean="0">
                <a:solidFill>
                  <a:srgbClr val="002060"/>
                </a:solidFill>
                <a:latin typeface="Times New Roman" pitchFamily="18" charset="0"/>
                <a:cs typeface="Times New Roman" pitchFamily="18" charset="0"/>
              </a:rPr>
              <a:t>документ, содержащий основные положения проекта решения о бюджете и отчета о его исполнении в доступной и понятной форме, разрабатываемый в целях ознакомления граждан с основными целями, задачами и приоритетными направлениями бюджетной политики, обоснованиями бюджетных расходов, планируемыми и достигнутыми результатами использования бюджетных ассигнований. </a:t>
            </a:r>
          </a:p>
          <a:p>
            <a:pPr>
              <a:buNone/>
            </a:pPr>
            <a:r>
              <a:rPr lang="ru-RU" sz="1800" b="1" dirty="0" smtClean="0">
                <a:latin typeface="Times New Roman" pitchFamily="18" charset="0"/>
                <a:cs typeface="Times New Roman" pitchFamily="18" charset="0"/>
              </a:rPr>
              <a:t>Граждане</a:t>
            </a:r>
            <a:r>
              <a:rPr lang="ru-RU" sz="1800" dirty="0" smtClean="0">
                <a:solidFill>
                  <a:srgbClr val="002060"/>
                </a:solidFill>
                <a:latin typeface="Times New Roman" pitchFamily="18" charset="0"/>
                <a:cs typeface="Times New Roman" pitchFamily="18" charset="0"/>
              </a:rPr>
              <a:t> -как налогоплательщики и как потребители муниципальных услуг- должны быть уверены в том, что передаваемые ими в распоряжение государства средства используются прозрачно и эффективно, приносят конкретные результаты, как для общества в целом, так и для каждой семьи, для каждого человека.</a:t>
            </a:r>
          </a:p>
          <a:p>
            <a:pPr>
              <a:buNone/>
            </a:pPr>
            <a:r>
              <a:rPr lang="ru-RU" sz="1800" dirty="0" smtClean="0">
                <a:latin typeface="Times New Roman" pitchFamily="18" charset="0"/>
                <a:ea typeface="Chemal" pitchFamily="50" charset="0"/>
                <a:cs typeface="Times New Roman" pitchFamily="18" charset="0"/>
              </a:rPr>
              <a:t> </a:t>
            </a:r>
            <a:r>
              <a:rPr lang="ru-RU" sz="1800" dirty="0" smtClean="0">
                <a:solidFill>
                  <a:srgbClr val="002060"/>
                </a:solidFill>
                <a:latin typeface="Times New Roman" pitchFamily="18" charset="0"/>
                <a:ea typeface="Chemal" pitchFamily="50" charset="0"/>
                <a:cs typeface="Times New Roman" pitchFamily="18" charset="0"/>
              </a:rPr>
              <a:t>«Бюджет для граждан» Сформирован в соответствии с приказом Минфина России от 22.09.2015 года № 145н «об утверждении методических  рекомендаций по представлению бюджетов субъектов Российской Федерации  и местных бюджетов и отчетов об их исполнении в доступной для граждан  форме»</a:t>
            </a:r>
            <a:endParaRPr lang="ru-RU" sz="1800" dirty="0">
              <a:solidFill>
                <a:srgbClr val="00206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a:bodyPr>
          <a:lstStyle/>
          <a:p>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Гражданин и его участие в бюджетном процессе </a:t>
            </a:r>
            <a:endParaRPr lang="ru-RU" sz="2400" b="1" dirty="0">
              <a:solidFill>
                <a:srgbClr val="002060"/>
              </a:solidFill>
              <a:effectLst>
                <a:outerShdw blurRad="38100" dist="38100" dir="2700000" algn="tl">
                  <a:srgbClr val="000000">
                    <a:alpha val="43137"/>
                  </a:srgbClr>
                </a:outerShdw>
              </a:effectLst>
              <a:latin typeface="+mn-lt"/>
              <a:cs typeface="Times New Roman" pitchFamily="18" charset="0"/>
            </a:endParaRPr>
          </a:p>
        </p:txBody>
      </p:sp>
      <p:sp>
        <p:nvSpPr>
          <p:cNvPr id="5" name="TextBox 4"/>
          <p:cNvSpPr txBox="1"/>
          <p:nvPr/>
        </p:nvSpPr>
        <p:spPr>
          <a:xfrm>
            <a:off x="1142976" y="1071546"/>
            <a:ext cx="2071702" cy="919401"/>
          </a:xfrm>
          <a:prstGeom prst="round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sz="1200" dirty="0" smtClean="0">
                <a:solidFill>
                  <a:schemeClr val="tx1"/>
                </a:solidFill>
                <a:latin typeface="Times New Roman" pitchFamily="18" charset="0"/>
                <a:cs typeface="Times New Roman" pitchFamily="18" charset="0"/>
              </a:rPr>
              <a:t>Помогает формировать доходную часть бюджета (налог на доходы физических лиц)</a:t>
            </a:r>
            <a:endParaRPr lang="ru-RU" sz="1200" dirty="0">
              <a:solidFill>
                <a:schemeClr val="tx1"/>
              </a:solidFill>
              <a:latin typeface="Times New Roman" pitchFamily="18" charset="0"/>
              <a:cs typeface="Times New Roman" pitchFamily="18" charset="0"/>
            </a:endParaRPr>
          </a:p>
        </p:txBody>
      </p:sp>
      <p:sp>
        <p:nvSpPr>
          <p:cNvPr id="6" name="Стрелка вниз 5"/>
          <p:cNvSpPr/>
          <p:nvPr/>
        </p:nvSpPr>
        <p:spPr>
          <a:xfrm>
            <a:off x="1000100" y="2000240"/>
            <a:ext cx="2357454" cy="500066"/>
          </a:xfrm>
          <a:prstGeom prst="downArrow">
            <a:avLst>
              <a:gd name="adj1" fmla="val 80270"/>
              <a:gd name="adj2" fmla="val 5000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dirty="0"/>
          </a:p>
        </p:txBody>
      </p:sp>
      <p:sp>
        <p:nvSpPr>
          <p:cNvPr id="7" name="TextBox 6"/>
          <p:cNvSpPr txBox="1"/>
          <p:nvPr/>
        </p:nvSpPr>
        <p:spPr>
          <a:xfrm>
            <a:off x="1214414" y="2000240"/>
            <a:ext cx="1857388" cy="276999"/>
          </a:xfrm>
          <a:prstGeom prst="rect">
            <a:avLst/>
          </a:prstGeom>
          <a:noFill/>
        </p:spPr>
        <p:txBody>
          <a:bodyPr wrap="square" rtlCol="0">
            <a:spAutoFit/>
          </a:bodyPr>
          <a:lstStyle/>
          <a:p>
            <a:pPr algn="ctr"/>
            <a:r>
              <a:rPr lang="ru-RU" sz="1200" dirty="0" smtClean="0">
                <a:latin typeface="Times New Roman" pitchFamily="18" charset="0"/>
                <a:cs typeface="Times New Roman" pitchFamily="18" charset="0"/>
              </a:rPr>
              <a:t>Как налогоплательщик</a:t>
            </a:r>
            <a:endParaRPr lang="ru-RU" sz="1200" dirty="0">
              <a:latin typeface="Times New Roman" pitchFamily="18" charset="0"/>
              <a:cs typeface="Times New Roman" pitchFamily="18" charset="0"/>
            </a:endParaRPr>
          </a:p>
        </p:txBody>
      </p:sp>
      <p:sp>
        <p:nvSpPr>
          <p:cNvPr id="8" name="Овал 7"/>
          <p:cNvSpPr/>
          <p:nvPr/>
        </p:nvSpPr>
        <p:spPr>
          <a:xfrm>
            <a:off x="1285852" y="2500306"/>
            <a:ext cx="1643074" cy="135732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dirty="0"/>
          </a:p>
        </p:txBody>
      </p:sp>
      <p:sp>
        <p:nvSpPr>
          <p:cNvPr id="9" name="TextBox 8"/>
          <p:cNvSpPr txBox="1"/>
          <p:nvPr/>
        </p:nvSpPr>
        <p:spPr>
          <a:xfrm>
            <a:off x="1357290" y="3000372"/>
            <a:ext cx="1500198" cy="400110"/>
          </a:xfrm>
          <a:prstGeom prst="rect">
            <a:avLst/>
          </a:prstGeom>
          <a:noFill/>
        </p:spPr>
        <p:txBody>
          <a:bodyPr wrap="square" rtlCol="0">
            <a:spAutoFit/>
          </a:bodyPr>
          <a:lstStyle/>
          <a:p>
            <a:pPr algn="ctr"/>
            <a:r>
              <a:rPr lang="ru-RU" sz="2000" b="1" dirty="0" smtClean="0">
                <a:solidFill>
                  <a:schemeClr val="accent6">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БЮДЖЕТ</a:t>
            </a:r>
            <a:endParaRPr lang="ru-RU" sz="2000" b="1" dirty="0">
              <a:solidFill>
                <a:schemeClr val="accent6">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Стрелка вниз 9"/>
          <p:cNvSpPr/>
          <p:nvPr/>
        </p:nvSpPr>
        <p:spPr>
          <a:xfrm>
            <a:off x="928662" y="3857628"/>
            <a:ext cx="2357454" cy="571504"/>
          </a:xfrm>
          <a:prstGeom prst="downArrow">
            <a:avLst>
              <a:gd name="adj1" fmla="val 80270"/>
              <a:gd name="adj2" fmla="val 50000"/>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dirty="0"/>
          </a:p>
        </p:txBody>
      </p:sp>
      <p:sp>
        <p:nvSpPr>
          <p:cNvPr id="11" name="TextBox 10"/>
          <p:cNvSpPr txBox="1"/>
          <p:nvPr/>
        </p:nvSpPr>
        <p:spPr>
          <a:xfrm>
            <a:off x="1214414" y="3786190"/>
            <a:ext cx="1785950" cy="461665"/>
          </a:xfrm>
          <a:prstGeom prst="rect">
            <a:avLst/>
          </a:prstGeom>
          <a:noFill/>
        </p:spPr>
        <p:txBody>
          <a:bodyPr wrap="square" rtlCol="0">
            <a:spAutoFit/>
          </a:bodyPr>
          <a:lstStyle/>
          <a:p>
            <a:pPr algn="ctr"/>
            <a:r>
              <a:rPr lang="ru-RU" sz="1200" dirty="0" smtClean="0">
                <a:latin typeface="Times New Roman" pitchFamily="18" charset="0"/>
                <a:cs typeface="Times New Roman" pitchFamily="18" charset="0"/>
              </a:rPr>
              <a:t>Как получатель социальных гарантий</a:t>
            </a:r>
            <a:endParaRPr lang="ru-RU" sz="1200" dirty="0">
              <a:latin typeface="Times New Roman" pitchFamily="18" charset="0"/>
              <a:cs typeface="Times New Roman" pitchFamily="18" charset="0"/>
            </a:endParaRPr>
          </a:p>
        </p:txBody>
      </p:sp>
      <p:sp>
        <p:nvSpPr>
          <p:cNvPr id="12" name="TextBox 11"/>
          <p:cNvSpPr txBox="1"/>
          <p:nvPr/>
        </p:nvSpPr>
        <p:spPr>
          <a:xfrm>
            <a:off x="1071538" y="4500570"/>
            <a:ext cx="2143140" cy="1015663"/>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ru-RU" sz="1200" dirty="0" smtClean="0">
                <a:latin typeface="Times New Roman" pitchFamily="18" charset="0"/>
                <a:cs typeface="Times New Roman" pitchFamily="18" charset="0"/>
              </a:rPr>
              <a:t>Получает социальные гарантии – расходная часть бюджета (образование, культура, социальные выплаты и т.д.)</a:t>
            </a:r>
            <a:endParaRPr lang="ru-RU" sz="1200" dirty="0">
              <a:latin typeface="Times New Roman" pitchFamily="18" charset="0"/>
              <a:cs typeface="Times New Roman" pitchFamily="18" charset="0"/>
            </a:endParaRPr>
          </a:p>
        </p:txBody>
      </p:sp>
      <p:sp>
        <p:nvSpPr>
          <p:cNvPr id="14" name="Выноска со стрелкой вниз 13"/>
          <p:cNvSpPr/>
          <p:nvPr/>
        </p:nvSpPr>
        <p:spPr>
          <a:xfrm>
            <a:off x="5286380" y="1071546"/>
            <a:ext cx="2000264" cy="135732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5" name="TextBox 14"/>
          <p:cNvSpPr txBox="1"/>
          <p:nvPr/>
        </p:nvSpPr>
        <p:spPr>
          <a:xfrm>
            <a:off x="5286380" y="1071546"/>
            <a:ext cx="2000264" cy="830997"/>
          </a:xfrm>
          <a:prstGeom prst="rect">
            <a:avLst/>
          </a:prstGeom>
          <a:noFill/>
        </p:spPr>
        <p:txBody>
          <a:bodyPr wrap="square" rtlCol="0">
            <a:spAutoFit/>
          </a:bodyPr>
          <a:lstStyle/>
          <a:p>
            <a:pPr algn="ctr"/>
            <a:r>
              <a:rPr lang="ru-RU" sz="1200" b="1" dirty="0" smtClean="0">
                <a:latin typeface="Times New Roman" pitchFamily="18" charset="0"/>
                <a:cs typeface="Times New Roman" pitchFamily="18" charset="0"/>
              </a:rPr>
              <a:t>ВОЗМОЖНОСТЬ ВЛИЯНИЯ ГРАЖДАНИН НА СОСТАВ БЮДЖЕТА</a:t>
            </a:r>
            <a:endParaRPr lang="ru-RU" sz="1200" b="1" dirty="0">
              <a:latin typeface="Times New Roman" pitchFamily="18" charset="0"/>
              <a:cs typeface="Times New Roman" pitchFamily="18" charset="0"/>
            </a:endParaRPr>
          </a:p>
        </p:txBody>
      </p:sp>
      <p:graphicFrame>
        <p:nvGraphicFramePr>
          <p:cNvPr id="18" name="Схема 17"/>
          <p:cNvGraphicFramePr/>
          <p:nvPr/>
        </p:nvGraphicFramePr>
        <p:xfrm>
          <a:off x="3714744" y="2428868"/>
          <a:ext cx="4833950" cy="3389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8229600" cy="654032"/>
          </a:xfrm>
        </p:spPr>
        <p:txBody>
          <a:bodyPr>
            <a:normAutofit/>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rPr>
              <a:t>ОСНОВНЫЕ ПОНЯТИЯ</a:t>
            </a:r>
            <a:endParaRPr lang="ru-RU" sz="2400" b="1" dirty="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endParaRPr>
          </a:p>
        </p:txBody>
      </p:sp>
      <p:sp>
        <p:nvSpPr>
          <p:cNvPr id="5" name="Содержимое 2"/>
          <p:cNvSpPr>
            <a:spLocks noGrp="1"/>
          </p:cNvSpPr>
          <p:nvPr>
            <p:ph idx="1"/>
          </p:nvPr>
        </p:nvSpPr>
        <p:spPr>
          <a:xfrm>
            <a:off x="500034" y="1000108"/>
            <a:ext cx="8229600" cy="4525963"/>
          </a:xfrm>
        </p:spPr>
        <p:txBody>
          <a:bodyPr>
            <a:noAutofit/>
          </a:bodyPr>
          <a:lstStyle/>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Бюджетный процесс </a:t>
            </a:r>
            <a:r>
              <a:rPr lang="ru-RU" sz="1400" dirty="0" smtClean="0">
                <a:solidFill>
                  <a:srgbClr val="002060"/>
                </a:solidFill>
                <a:latin typeface="Times New Roman" pitchFamily="18" charset="0"/>
                <a:ea typeface="Chemal" pitchFamily="50" charset="0"/>
                <a:cs typeface="Times New Roman" pitchFamily="18" charset="0"/>
              </a:rPr>
              <a:t>– деятельность участников бюджетного процесса по планированию, утверждению и исполнению бюджета, по контролю за его исполнением, осуществлению бюджетного учета, ведению бюджетной отчетности и внешней проверке. </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Бюджет МО «Чемальский район» </a:t>
            </a:r>
            <a:r>
              <a:rPr lang="ru-RU" sz="1400" dirty="0" smtClean="0">
                <a:solidFill>
                  <a:srgbClr val="002060"/>
                </a:solidFill>
                <a:latin typeface="Times New Roman" pitchFamily="18" charset="0"/>
                <a:ea typeface="Chemal" pitchFamily="50" charset="0"/>
                <a:cs typeface="Times New Roman" pitchFamily="18" charset="0"/>
              </a:rPr>
              <a:t>– форма образования и расходования денежных средств, предназначенных для финансового обеспечения расходных обязательств МО «Чемальский район» </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Консолидированный бюджет МО «Чемальский район» </a:t>
            </a:r>
            <a:r>
              <a:rPr lang="ru-RU" sz="1400" dirty="0" smtClean="0">
                <a:solidFill>
                  <a:srgbClr val="002060"/>
                </a:solidFill>
                <a:latin typeface="Times New Roman" pitchFamily="18" charset="0"/>
                <a:ea typeface="Chemal" pitchFamily="50" charset="0"/>
                <a:cs typeface="Times New Roman" pitchFamily="18" charset="0"/>
              </a:rPr>
              <a:t>– это свод бюджетов на территории МО «Чемальский район» Республики Алтай, состоящий из бюджета муниципального района и местных бюджетов сельских поселений (без учета межбюджетных трансфертов между этими бюджетами). </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Доходы бюджета </a:t>
            </a:r>
            <a:r>
              <a:rPr lang="ru-RU" sz="1400" dirty="0" smtClean="0">
                <a:solidFill>
                  <a:srgbClr val="002060"/>
                </a:solidFill>
                <a:latin typeface="Times New Roman" pitchFamily="18" charset="0"/>
                <a:ea typeface="Chemal" pitchFamily="50" charset="0"/>
                <a:cs typeface="Times New Roman" pitchFamily="18" charset="0"/>
              </a:rPr>
              <a:t>– поступающие в бюджет денежные средства, за исключением источников финансирования дефицита бюджета. </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Расходы бюджета </a:t>
            </a:r>
            <a:r>
              <a:rPr lang="ru-RU" sz="1400" dirty="0" smtClean="0">
                <a:solidFill>
                  <a:srgbClr val="002060"/>
                </a:solidFill>
                <a:latin typeface="Times New Roman" pitchFamily="18" charset="0"/>
                <a:ea typeface="Chemal" pitchFamily="50" charset="0"/>
                <a:cs typeface="Times New Roman" pitchFamily="18" charset="0"/>
              </a:rPr>
              <a:t>– выплачиваемые из бюджета денежные средства, за исключением источников финансирования дефицита бюджета.</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Профицит бюджета </a:t>
            </a:r>
            <a:r>
              <a:rPr lang="ru-RU" sz="1400" dirty="0" smtClean="0">
                <a:solidFill>
                  <a:srgbClr val="002060"/>
                </a:solidFill>
                <a:latin typeface="Times New Roman" pitchFamily="18" charset="0"/>
                <a:ea typeface="Chemal" pitchFamily="50" charset="0"/>
                <a:cs typeface="Times New Roman" pitchFamily="18" charset="0"/>
              </a:rPr>
              <a:t>– превышение доходов бюджета над его расходами. </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Дефицит бюджета </a:t>
            </a:r>
            <a:r>
              <a:rPr lang="ru-RU" sz="1400" dirty="0" smtClean="0">
                <a:solidFill>
                  <a:srgbClr val="002060"/>
                </a:solidFill>
                <a:latin typeface="Times New Roman" pitchFamily="18" charset="0"/>
                <a:ea typeface="Chemal" pitchFamily="50" charset="0"/>
                <a:cs typeface="Times New Roman" pitchFamily="18" charset="0"/>
              </a:rPr>
              <a:t>– превышение расходов бюджета над его доходами. </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Источники финансирования дефицита бюджета </a:t>
            </a:r>
            <a:r>
              <a:rPr lang="ru-RU" sz="1400" dirty="0" smtClean="0">
                <a:solidFill>
                  <a:srgbClr val="002060"/>
                </a:solidFill>
                <a:latin typeface="Times New Roman" pitchFamily="18" charset="0"/>
                <a:ea typeface="Chemal" pitchFamily="50" charset="0"/>
                <a:cs typeface="Times New Roman" pitchFamily="18" charset="0"/>
              </a:rPr>
              <a:t>– средства, привлекаемые в бюджет для покрытия дефицита (кредиты банков, кредиты от других уровней бюджетов, ценные бумаги, иные источники). </a:t>
            </a:r>
          </a:p>
          <a:p>
            <a:pPr algn="just" eaLnBrk="1" hangingPunct="1"/>
            <a:r>
              <a:rPr lang="ru-RU" sz="1400" b="1" dirty="0" smtClean="0">
                <a:solidFill>
                  <a:srgbClr val="002060"/>
                </a:solidFill>
                <a:latin typeface="Times New Roman" pitchFamily="18" charset="0"/>
                <a:ea typeface="Chemal" pitchFamily="50" charset="0"/>
                <a:cs typeface="Times New Roman" pitchFamily="18" charset="0"/>
              </a:rPr>
              <a:t>Межбюджетные трансферты </a:t>
            </a:r>
            <a:r>
              <a:rPr lang="ru-RU" sz="1400" dirty="0" smtClean="0">
                <a:solidFill>
                  <a:srgbClr val="002060"/>
                </a:solidFill>
                <a:latin typeface="Times New Roman" pitchFamily="18" charset="0"/>
                <a:ea typeface="Chemal" pitchFamily="50" charset="0"/>
                <a:cs typeface="Times New Roman" pitchFamily="18" charset="0"/>
              </a:rPr>
              <a:t>– средства, предоставляемые одним бюджетом бюджетной системы Российской Федерации другому бюджету бюджетной системы Российской Федерации.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nvGraphicFramePr>
        <p:xfrm>
          <a:off x="357158" y="142852"/>
          <a:ext cx="8572560" cy="6429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Что понимается под исполнением бюджета?</a:t>
            </a:r>
            <a:endParaRPr lang="ru-RU" sz="2400" b="1" dirty="0">
              <a:solidFill>
                <a:srgbClr val="002060"/>
              </a:solidFill>
              <a:effectLst>
                <a:outerShdw blurRad="38100" dist="38100" dir="2700000" algn="tl">
                  <a:srgbClr val="000000">
                    <a:alpha val="43137"/>
                  </a:srgbClr>
                </a:outerShdw>
              </a:effectLst>
              <a:latin typeface="+mn-lt"/>
              <a:cs typeface="Times New Roman" pitchFamily="18" charset="0"/>
            </a:endParaRPr>
          </a:p>
        </p:txBody>
      </p:sp>
      <p:sp>
        <p:nvSpPr>
          <p:cNvPr id="5" name="TextBox 4"/>
          <p:cNvSpPr txBox="1"/>
          <p:nvPr/>
        </p:nvSpPr>
        <p:spPr>
          <a:xfrm>
            <a:off x="428596" y="1142984"/>
            <a:ext cx="8429684" cy="919401"/>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ru-RU" sz="1200" b="1" dirty="0" smtClean="0">
                <a:latin typeface="Times New Roman" pitchFamily="18" charset="0"/>
                <a:cs typeface="Times New Roman" pitchFamily="18" charset="0"/>
              </a:rPr>
              <a:t>Исполнение бюджета </a:t>
            </a:r>
            <a:r>
              <a:rPr lang="ru-RU" sz="1200" dirty="0" smtClean="0">
                <a:latin typeface="Times New Roman" pitchFamily="18" charset="0"/>
                <a:cs typeface="Times New Roman" pitchFamily="18" charset="0"/>
              </a:rPr>
              <a:t>– один из этапов бюджетного процесса, который начинается с момента утверждения решения о бюджете представительным органом муниципального образования и продолжается в течении финансового года, включает в себя процесс сбора и учета доходов и осуществления расходов на основе сводной бюджетной росписи и кассового плана</a:t>
            </a:r>
          </a:p>
          <a:p>
            <a:endParaRPr lang="ru-RU" sz="1200" dirty="0">
              <a:latin typeface="Times New Roman" pitchFamily="18" charset="0"/>
              <a:cs typeface="Times New Roman" pitchFamily="18" charset="0"/>
            </a:endParaRPr>
          </a:p>
        </p:txBody>
      </p:sp>
      <p:sp>
        <p:nvSpPr>
          <p:cNvPr id="6" name="TextBox 5"/>
          <p:cNvSpPr txBox="1"/>
          <p:nvPr/>
        </p:nvSpPr>
        <p:spPr>
          <a:xfrm>
            <a:off x="1285852" y="2214554"/>
            <a:ext cx="2770364" cy="715089"/>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ru-RU" sz="1200" dirty="0" smtClean="0">
                <a:latin typeface="Times New Roman" pitchFamily="18" charset="0"/>
                <a:cs typeface="Times New Roman" pitchFamily="18" charset="0"/>
              </a:rPr>
              <a:t>Финансовый орган составляет и ведет,</a:t>
            </a:r>
          </a:p>
          <a:p>
            <a:pPr algn="ctr"/>
            <a:r>
              <a:rPr lang="ru-RU" sz="1200" dirty="0" smtClean="0">
                <a:latin typeface="Times New Roman" pitchFamily="18" charset="0"/>
                <a:cs typeface="Times New Roman" pitchFamily="18" charset="0"/>
              </a:rPr>
              <a:t>а так же устанавливает порядок их</a:t>
            </a:r>
          </a:p>
          <a:p>
            <a:pPr algn="ctr"/>
            <a:r>
              <a:rPr lang="ru-RU" sz="1200" dirty="0" smtClean="0">
                <a:latin typeface="Times New Roman" pitchFamily="18" charset="0"/>
                <a:cs typeface="Times New Roman" pitchFamily="18" charset="0"/>
              </a:rPr>
              <a:t> ведения и составления</a:t>
            </a:r>
            <a:endParaRPr lang="ru-RU" sz="1200" dirty="0">
              <a:latin typeface="Times New Roman" pitchFamily="18" charset="0"/>
              <a:cs typeface="Times New Roman" pitchFamily="18" charset="0"/>
            </a:endParaRPr>
          </a:p>
        </p:txBody>
      </p:sp>
      <p:sp>
        <p:nvSpPr>
          <p:cNvPr id="7" name="Выгнутая влево стрелка 6"/>
          <p:cNvSpPr/>
          <p:nvPr/>
        </p:nvSpPr>
        <p:spPr>
          <a:xfrm>
            <a:off x="642910" y="2500306"/>
            <a:ext cx="642942" cy="1000132"/>
          </a:xfrm>
          <a:prstGeom prst="curv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solidFill>
                <a:schemeClr val="accent2">
                  <a:lumMod val="75000"/>
                </a:schemeClr>
              </a:solidFill>
            </a:endParaRPr>
          </a:p>
        </p:txBody>
      </p:sp>
      <p:sp>
        <p:nvSpPr>
          <p:cNvPr id="8" name="Выгнутая вправо стрелка 7"/>
          <p:cNvSpPr/>
          <p:nvPr/>
        </p:nvSpPr>
        <p:spPr>
          <a:xfrm>
            <a:off x="4071934" y="2500306"/>
            <a:ext cx="714380" cy="1000132"/>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dirty="0">
              <a:solidFill>
                <a:schemeClr val="tx1"/>
              </a:solidFill>
            </a:endParaRPr>
          </a:p>
        </p:txBody>
      </p:sp>
      <p:sp>
        <p:nvSpPr>
          <p:cNvPr id="9" name="TextBox 8"/>
          <p:cNvSpPr txBox="1"/>
          <p:nvPr/>
        </p:nvSpPr>
        <p:spPr>
          <a:xfrm>
            <a:off x="1285852" y="3143248"/>
            <a:ext cx="1571636"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sz="1200" dirty="0" smtClean="0">
                <a:latin typeface="Times New Roman" pitchFamily="18" charset="0"/>
                <a:cs typeface="Times New Roman" pitchFamily="18" charset="0"/>
              </a:rPr>
              <a:t>Сводная бюджетная роспись</a:t>
            </a:r>
            <a:endParaRPr lang="ru-RU" sz="1200" dirty="0">
              <a:latin typeface="Times New Roman" pitchFamily="18" charset="0"/>
              <a:cs typeface="Times New Roman" pitchFamily="18" charset="0"/>
            </a:endParaRPr>
          </a:p>
        </p:txBody>
      </p:sp>
      <p:sp>
        <p:nvSpPr>
          <p:cNvPr id="10" name="TextBox 9"/>
          <p:cNvSpPr txBox="1"/>
          <p:nvPr/>
        </p:nvSpPr>
        <p:spPr>
          <a:xfrm>
            <a:off x="3143240" y="3143248"/>
            <a:ext cx="928662"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sz="1200" dirty="0" smtClean="0">
                <a:latin typeface="Times New Roman" pitchFamily="18" charset="0"/>
                <a:cs typeface="Times New Roman" pitchFamily="18" charset="0"/>
              </a:rPr>
              <a:t>Кассовый план</a:t>
            </a:r>
            <a:endParaRPr lang="ru-RU" sz="1200" dirty="0">
              <a:latin typeface="Times New Roman" pitchFamily="18" charset="0"/>
              <a:cs typeface="Times New Roman" pitchFamily="18" charset="0"/>
            </a:endParaRPr>
          </a:p>
        </p:txBody>
      </p:sp>
      <p:sp>
        <p:nvSpPr>
          <p:cNvPr id="11" name="TextBox 10"/>
          <p:cNvSpPr txBox="1"/>
          <p:nvPr/>
        </p:nvSpPr>
        <p:spPr>
          <a:xfrm>
            <a:off x="500034" y="3643314"/>
            <a:ext cx="2357454"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ru-RU" sz="1200" dirty="0" smtClean="0">
                <a:latin typeface="Times New Roman" pitchFamily="18" charset="0"/>
                <a:cs typeface="Times New Roman" pitchFamily="18" charset="0"/>
              </a:rPr>
              <a:t>- документ который составляется и ведется в целях организации исполнения бюджета по расходам и источникам финансирования дефицита бюджета.</a:t>
            </a:r>
            <a:endParaRPr lang="ru-RU" sz="1200" dirty="0">
              <a:latin typeface="Times New Roman" pitchFamily="18" charset="0"/>
              <a:cs typeface="Times New Roman" pitchFamily="18" charset="0"/>
            </a:endParaRPr>
          </a:p>
        </p:txBody>
      </p:sp>
      <p:sp>
        <p:nvSpPr>
          <p:cNvPr id="12" name="TextBox 11"/>
          <p:cNvSpPr txBox="1"/>
          <p:nvPr/>
        </p:nvSpPr>
        <p:spPr>
          <a:xfrm>
            <a:off x="3143240" y="3643314"/>
            <a:ext cx="1857388"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buFontTx/>
              <a:buChar char="-"/>
            </a:pPr>
            <a:r>
              <a:rPr lang="ru-RU" sz="1200" dirty="0" smtClean="0">
                <a:latin typeface="Times New Roman" pitchFamily="18" charset="0"/>
                <a:cs typeface="Times New Roman" pitchFamily="18" charset="0"/>
              </a:rPr>
              <a:t> прогноз поступлений в бюджет и кассовых выплат из бюджета в текущем финансовом году</a:t>
            </a:r>
          </a:p>
          <a:p>
            <a:pPr algn="just">
              <a:buFontTx/>
              <a:buChar char="-"/>
            </a:pPr>
            <a:endParaRPr lang="ru-RU" sz="1200" dirty="0">
              <a:latin typeface="Times New Roman" pitchFamily="18" charset="0"/>
              <a:cs typeface="Times New Roman" pitchFamily="18" charset="0"/>
            </a:endParaRPr>
          </a:p>
        </p:txBody>
      </p:sp>
      <p:sp>
        <p:nvSpPr>
          <p:cNvPr id="13" name="TextBox 12"/>
          <p:cNvSpPr txBox="1"/>
          <p:nvPr/>
        </p:nvSpPr>
        <p:spPr>
          <a:xfrm>
            <a:off x="5500694" y="2214554"/>
            <a:ext cx="278608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dirty="0" smtClean="0">
                <a:latin typeface="Times New Roman" pitchFamily="18" charset="0"/>
                <a:cs typeface="Times New Roman" pitchFamily="18" charset="0"/>
              </a:rPr>
              <a:t>Исполнение бюджета</a:t>
            </a:r>
            <a:endParaRPr lang="ru-RU" dirty="0">
              <a:latin typeface="Times New Roman" pitchFamily="18" charset="0"/>
              <a:cs typeface="Times New Roman" pitchFamily="18" charset="0"/>
            </a:endParaRPr>
          </a:p>
        </p:txBody>
      </p:sp>
      <p:sp>
        <p:nvSpPr>
          <p:cNvPr id="14" name="TextBox 13"/>
          <p:cNvSpPr txBox="1"/>
          <p:nvPr/>
        </p:nvSpPr>
        <p:spPr>
          <a:xfrm>
            <a:off x="5072066" y="3000372"/>
            <a:ext cx="1857388" cy="233910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1400" dirty="0" smtClean="0">
                <a:solidFill>
                  <a:schemeClr val="accent4">
                    <a:lumMod val="75000"/>
                  </a:schemeClr>
                </a:solidFill>
                <a:latin typeface="Times New Roman" pitchFamily="18" charset="0"/>
                <a:cs typeface="Times New Roman" pitchFamily="18" charset="0"/>
              </a:rPr>
              <a:t>По доходам</a:t>
            </a:r>
          </a:p>
          <a:p>
            <a:pPr algn="just"/>
            <a:r>
              <a:rPr lang="ru-RU" sz="1200" dirty="0" smtClean="0">
                <a:latin typeface="Times New Roman" pitchFamily="18" charset="0"/>
                <a:cs typeface="Times New Roman" pitchFamily="18" charset="0"/>
              </a:rPr>
              <a:t>обеспечение полного и своевременного поступления в бюджет налогов, сборов, доходов от использования имущества и других обязательных платежей, в соответствии с утвержденными бюджетными назначениями</a:t>
            </a:r>
            <a:endParaRPr lang="ru-RU" sz="1200" dirty="0">
              <a:latin typeface="Times New Roman" pitchFamily="18" charset="0"/>
              <a:cs typeface="Times New Roman" pitchFamily="18" charset="0"/>
            </a:endParaRPr>
          </a:p>
        </p:txBody>
      </p:sp>
      <p:sp>
        <p:nvSpPr>
          <p:cNvPr id="15" name="TextBox 14"/>
          <p:cNvSpPr txBox="1"/>
          <p:nvPr/>
        </p:nvSpPr>
        <p:spPr>
          <a:xfrm>
            <a:off x="7000892" y="3000372"/>
            <a:ext cx="1857388" cy="233910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1400" dirty="0" smtClean="0">
                <a:solidFill>
                  <a:schemeClr val="accent4">
                    <a:lumMod val="75000"/>
                  </a:schemeClr>
                </a:solidFill>
                <a:latin typeface="Times New Roman" pitchFamily="18" charset="0"/>
                <a:cs typeface="Times New Roman" pitchFamily="18" charset="0"/>
              </a:rPr>
              <a:t>По расходам</a:t>
            </a:r>
          </a:p>
          <a:p>
            <a:pPr algn="just"/>
            <a:r>
              <a:rPr lang="ru-RU" sz="1200" dirty="0" smtClean="0">
                <a:latin typeface="Times New Roman" pitchFamily="18" charset="0"/>
                <a:cs typeface="Times New Roman" pitchFamily="18" charset="0"/>
              </a:rPr>
              <a:t>Обеспечение последовательного финансирования мероприятий, предусмотренных решением о бюджете, в пределах утвержденных бюджетных ассигнований с целью исполнения принятых расходных обязательств</a:t>
            </a:r>
            <a:endParaRPr lang="ru-RU" sz="1200" dirty="0">
              <a:latin typeface="Times New Roman" pitchFamily="18" charset="0"/>
              <a:cs typeface="Times New Roman" pitchFamily="18" charset="0"/>
            </a:endParaRPr>
          </a:p>
        </p:txBody>
      </p:sp>
      <p:sp>
        <p:nvSpPr>
          <p:cNvPr id="17" name="Стрелка вниз 16"/>
          <p:cNvSpPr/>
          <p:nvPr/>
        </p:nvSpPr>
        <p:spPr>
          <a:xfrm flipH="1">
            <a:off x="5929322" y="2571744"/>
            <a:ext cx="142876"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Стрелка вниз 17"/>
          <p:cNvSpPr/>
          <p:nvPr/>
        </p:nvSpPr>
        <p:spPr>
          <a:xfrm>
            <a:off x="7572396" y="2571744"/>
            <a:ext cx="142876"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nvGraphicFramePr>
        <p:xfrm>
          <a:off x="357158" y="1214422"/>
          <a:ext cx="8610600" cy="4731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785786" y="3286124"/>
            <a:ext cx="2286016" cy="646331"/>
          </a:xfrm>
          <a:prstGeom prst="rect">
            <a:avLst/>
          </a:prstGeom>
          <a:noFill/>
        </p:spPr>
        <p:txBody>
          <a:bodyPr wrap="square" rtlCol="0">
            <a:spAutoFit/>
          </a:bodyPr>
          <a:lstStyle/>
          <a:p>
            <a:pPr algn="ctr"/>
            <a:r>
              <a:rPr lang="ru-RU" altLang="ru-RU" sz="1200" dirty="0" smtClean="0">
                <a:solidFill>
                  <a:srgbClr val="7030A0"/>
                </a:solidFill>
                <a:latin typeface="Times New Roman" pitchFamily="18" charset="0"/>
                <a:ea typeface="Chemal" pitchFamily="50" charset="0"/>
                <a:cs typeface="Times New Roman" pitchFamily="18" charset="0"/>
              </a:rPr>
              <a:t>Эффективное управление </a:t>
            </a:r>
          </a:p>
          <a:p>
            <a:pPr algn="ctr"/>
            <a:r>
              <a:rPr lang="ru-RU" altLang="ru-RU" sz="1200" dirty="0" smtClean="0">
                <a:solidFill>
                  <a:srgbClr val="7030A0"/>
                </a:solidFill>
                <a:latin typeface="Times New Roman" pitchFamily="18" charset="0"/>
                <a:ea typeface="Chemal" pitchFamily="50" charset="0"/>
                <a:cs typeface="Times New Roman" pitchFamily="18" charset="0"/>
              </a:rPr>
              <a:t>муниципальными финансами</a:t>
            </a:r>
          </a:p>
          <a:p>
            <a:endParaRPr lang="ru-RU" sz="1200" dirty="0">
              <a:latin typeface="Times New Roman" pitchFamily="18" charset="0"/>
              <a:cs typeface="Times New Roman" pitchFamily="18" charset="0"/>
            </a:endParaRPr>
          </a:p>
        </p:txBody>
      </p:sp>
      <p:sp>
        <p:nvSpPr>
          <p:cNvPr id="8" name="Заголовок 1"/>
          <p:cNvSpPr>
            <a:spLocks noGrp="1"/>
          </p:cNvSpPr>
          <p:nvPr>
            <p:ph type="title"/>
          </p:nvPr>
        </p:nvSpPr>
        <p:spPr>
          <a:xfrm>
            <a:off x="457200" y="274638"/>
            <a:ext cx="8229600" cy="796908"/>
          </a:xfrm>
        </p:spPr>
        <p:txBody>
          <a:bodyPr>
            <a:noAutofit/>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rPr>
              <a:t>Основные направления бюджетной политики </a:t>
            </a:r>
            <a:b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rPr>
            </a:br>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rPr>
              <a:t>в 2023 году</a:t>
            </a:r>
            <a:endParaRPr lang="ru-RU" sz="2400" b="1" dirty="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p:txBody>
          <a:bodyPr>
            <a:normAutofit/>
          </a:bodyPr>
          <a:lstStyle/>
          <a:p>
            <a:pPr algn="ctr" eaLnBrk="1" fontAlgn="auto" hangingPunct="1">
              <a:spcAft>
                <a:spcPts val="0"/>
              </a:spcAft>
              <a:defRPr/>
            </a:pPr>
            <a:r>
              <a:rPr lang="ru-RU" sz="2400" b="1" dirty="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rPr>
              <a:t>Меры направленные на повышение эффективности использования бюджетных средств</a:t>
            </a:r>
          </a:p>
        </p:txBody>
      </p:sp>
      <p:sp>
        <p:nvSpPr>
          <p:cNvPr id="4" name="Текст 2"/>
          <p:cNvSpPr>
            <a:spLocks noGrp="1" noChangeArrowheads="1"/>
          </p:cNvSpPr>
          <p:nvPr>
            <p:ph idx="1"/>
          </p:nvPr>
        </p:nvSpPr>
        <p:spPr>
          <a:xfrm>
            <a:off x="428596" y="1571612"/>
            <a:ext cx="8229600" cy="4525963"/>
          </a:xfrm>
        </p:spPr>
        <p:txBody>
          <a:bodyPr>
            <a:normAutofit/>
          </a:bodyPr>
          <a:lstStyle/>
          <a:p>
            <a:pPr marL="514350" indent="-514350" eaLnBrk="1" fontAlgn="auto" hangingPunct="1">
              <a:spcAft>
                <a:spcPts val="0"/>
              </a:spcAft>
              <a:buFont typeface="Arial" panose="020B0604020202020204" pitchFamily="34" charset="0"/>
              <a:buAutoNum type="arabicPeriod"/>
              <a:defRPr/>
            </a:pPr>
            <a:r>
              <a:rPr lang="ru-RU" sz="1600" dirty="0">
                <a:solidFill>
                  <a:srgbClr val="002060"/>
                </a:solidFill>
                <a:latin typeface="Times New Roman" pitchFamily="18" charset="0"/>
                <a:ea typeface="Chemal" pitchFamily="50" charset="0"/>
                <a:cs typeface="Times New Roman" pitchFamily="18" charset="0"/>
              </a:rPr>
              <a:t>Своевременное заключение соглашений с органами исполнительной власти Республики Алтай на предоставление субсидий и иных межбюджетных трансфертов на условиях софинансирования</a:t>
            </a:r>
            <a:r>
              <a:rPr lang="ru-RU" altLang="ru-RU" sz="1600" dirty="0">
                <a:solidFill>
                  <a:srgbClr val="002060"/>
                </a:solidFill>
                <a:latin typeface="Times New Roman" pitchFamily="18" charset="0"/>
                <a:ea typeface="Chemal" pitchFamily="50" charset="0"/>
                <a:cs typeface="Times New Roman" pitchFamily="18" charset="0"/>
              </a:rPr>
              <a:t>;</a:t>
            </a:r>
          </a:p>
          <a:p>
            <a:pPr marL="514350" indent="-514350" eaLnBrk="1" fontAlgn="auto" hangingPunct="1">
              <a:spcAft>
                <a:spcPts val="0"/>
              </a:spcAft>
              <a:buFont typeface="Arial" panose="020B0604020202020204" pitchFamily="34" charset="0"/>
              <a:buAutoNum type="arabicPeriod"/>
              <a:defRPr/>
            </a:pPr>
            <a:r>
              <a:rPr lang="ru-RU" altLang="ru-RU" sz="1600" dirty="0">
                <a:solidFill>
                  <a:srgbClr val="002060"/>
                </a:solidFill>
                <a:latin typeface="Times New Roman" pitchFamily="18" charset="0"/>
                <a:ea typeface="Chemal" pitchFamily="50" charset="0"/>
                <a:cs typeface="Times New Roman" pitchFamily="18" charset="0"/>
              </a:rPr>
              <a:t>Актуализация и реализация мероприятий Программы оздоровления;</a:t>
            </a:r>
          </a:p>
          <a:p>
            <a:pPr marL="514350" indent="-514350" eaLnBrk="1" fontAlgn="auto" hangingPunct="1">
              <a:spcAft>
                <a:spcPts val="0"/>
              </a:spcAft>
              <a:buFont typeface="Arial" panose="020B0604020202020204" pitchFamily="34" charset="0"/>
              <a:buAutoNum type="arabicPeriod"/>
              <a:defRPr/>
            </a:pPr>
            <a:r>
              <a:rPr lang="ru-RU" altLang="ru-RU" sz="1600" dirty="0">
                <a:solidFill>
                  <a:srgbClr val="002060"/>
                </a:solidFill>
                <a:latin typeface="Times New Roman" pitchFamily="18" charset="0"/>
                <a:ea typeface="Chemal" pitchFamily="50" charset="0"/>
                <a:cs typeface="Times New Roman" pitchFamily="18" charset="0"/>
              </a:rPr>
              <a:t>Сохранение сбалансированности бюджета;</a:t>
            </a:r>
          </a:p>
          <a:p>
            <a:pPr marL="514350" indent="-514350" eaLnBrk="1" fontAlgn="auto" hangingPunct="1">
              <a:spcAft>
                <a:spcPts val="0"/>
              </a:spcAft>
              <a:buFont typeface="Arial" panose="020B0604020202020204" pitchFamily="34" charset="0"/>
              <a:buAutoNum type="arabicPeriod"/>
              <a:defRPr/>
            </a:pPr>
            <a:r>
              <a:rPr lang="ru-RU" altLang="ru-RU" sz="1600" dirty="0">
                <a:solidFill>
                  <a:srgbClr val="002060"/>
                </a:solidFill>
                <a:latin typeface="Times New Roman" pitchFamily="18" charset="0"/>
                <a:ea typeface="Chemal" pitchFamily="50" charset="0"/>
                <a:cs typeface="Times New Roman" pitchFamily="18" charset="0"/>
              </a:rPr>
              <a:t>Повышение качества планирования и эффективности реализации муниципальных программ исходя из ожидаемых результатов;</a:t>
            </a:r>
          </a:p>
          <a:p>
            <a:pPr marL="514350" indent="-514350" eaLnBrk="1" fontAlgn="auto" hangingPunct="1">
              <a:spcAft>
                <a:spcPts val="0"/>
              </a:spcAft>
              <a:buFont typeface="Arial" panose="020B0604020202020204" pitchFamily="34" charset="0"/>
              <a:buAutoNum type="arabicPeriod"/>
              <a:defRPr/>
            </a:pPr>
            <a:r>
              <a:rPr lang="ru-RU" altLang="ru-RU" sz="1600" dirty="0">
                <a:solidFill>
                  <a:srgbClr val="002060"/>
                </a:solidFill>
                <a:latin typeface="Times New Roman" pitchFamily="18" charset="0"/>
                <a:ea typeface="Chemal" pitchFamily="50" charset="0"/>
                <a:cs typeface="Times New Roman" pitchFamily="18" charset="0"/>
              </a:rPr>
              <a:t>Осуществление нормативных закупок для муниципальных нужд;</a:t>
            </a:r>
          </a:p>
          <a:p>
            <a:pPr marL="514350" indent="-514350" eaLnBrk="1" fontAlgn="auto" hangingPunct="1">
              <a:spcAft>
                <a:spcPts val="0"/>
              </a:spcAft>
              <a:buFont typeface="Arial" panose="020B0604020202020204" pitchFamily="34" charset="0"/>
              <a:buAutoNum type="arabicPeriod"/>
              <a:defRPr/>
            </a:pPr>
            <a:r>
              <a:rPr lang="ru-RU" altLang="ru-RU" sz="1600" dirty="0">
                <a:solidFill>
                  <a:srgbClr val="002060"/>
                </a:solidFill>
                <a:latin typeface="Times New Roman" pitchFamily="18" charset="0"/>
                <a:ea typeface="Chemal" pitchFamily="50" charset="0"/>
                <a:cs typeface="Times New Roman" pitchFamily="18" charset="0"/>
              </a:rPr>
              <a:t>Неустановление расходных обязательств, не связанных с решением вопросов, отнесенных к полномочиям органов местного самоуправления;</a:t>
            </a:r>
          </a:p>
          <a:p>
            <a:pPr marL="514350" indent="-514350" eaLnBrk="1" fontAlgn="auto" hangingPunct="1">
              <a:spcAft>
                <a:spcPts val="0"/>
              </a:spcAft>
              <a:buFont typeface="Arial" panose="020B0604020202020204" pitchFamily="34" charset="0"/>
              <a:buAutoNum type="arabicPeriod"/>
              <a:defRPr/>
            </a:pPr>
            <a:r>
              <a:rPr lang="ru-RU" altLang="ru-RU" sz="1600" dirty="0">
                <a:solidFill>
                  <a:srgbClr val="002060"/>
                </a:solidFill>
                <a:latin typeface="Times New Roman" pitchFamily="18" charset="0"/>
                <a:ea typeface="Chemal" pitchFamily="50" charset="0"/>
                <a:cs typeface="Times New Roman" pitchFamily="18" charset="0"/>
              </a:rPr>
              <a:t>Привлечение к оказанию услуг в социальной сфере организаций негосударственного сектора экономики;</a:t>
            </a:r>
          </a:p>
          <a:p>
            <a:pPr marL="514350" indent="-514350" eaLnBrk="1" fontAlgn="auto" hangingPunct="1">
              <a:spcAft>
                <a:spcPts val="0"/>
              </a:spcAft>
              <a:buFont typeface="Arial" panose="020B0604020202020204" pitchFamily="34" charset="0"/>
              <a:buAutoNum type="arabicPeriod"/>
              <a:defRPr/>
            </a:pPr>
            <a:r>
              <a:rPr lang="ru-RU" altLang="ru-RU" sz="1600" dirty="0">
                <a:solidFill>
                  <a:srgbClr val="002060"/>
                </a:solidFill>
                <a:latin typeface="Times New Roman" pitchFamily="18" charset="0"/>
                <a:ea typeface="Chemal" pitchFamily="50" charset="0"/>
                <a:cs typeface="Times New Roman" pitchFamily="18" charset="0"/>
              </a:rPr>
              <a:t>Поддержание оптимальных объемов и структуры </a:t>
            </a:r>
            <a:r>
              <a:rPr lang="ru-RU" altLang="ru-RU" sz="1600" dirty="0" smtClean="0">
                <a:solidFill>
                  <a:srgbClr val="002060"/>
                </a:solidFill>
                <a:latin typeface="Times New Roman" pitchFamily="18" charset="0"/>
                <a:ea typeface="Chemal" pitchFamily="50" charset="0"/>
                <a:cs typeface="Times New Roman" pitchFamily="18" charset="0"/>
              </a:rPr>
              <a:t>расходов на </a:t>
            </a:r>
            <a:r>
              <a:rPr lang="ru-RU" altLang="ru-RU" sz="1600" dirty="0">
                <a:solidFill>
                  <a:srgbClr val="002060"/>
                </a:solidFill>
                <a:latin typeface="Times New Roman" pitchFamily="18" charset="0"/>
                <a:ea typeface="Chemal" pitchFamily="50" charset="0"/>
                <a:cs typeface="Times New Roman" pitchFamily="18" charset="0"/>
              </a:rPr>
              <a:t>содержание органов местного самоуправления;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a:spLocks noGrp="1"/>
          </p:cNvSpPr>
          <p:nvPr>
            <p:ph idx="1"/>
          </p:nvPr>
        </p:nvSpPr>
        <p:spPr>
          <a:xfrm>
            <a:off x="500034" y="500042"/>
            <a:ext cx="8229600" cy="4525963"/>
          </a:xfrm>
        </p:spPr>
        <p:txBody>
          <a:bodyPr>
            <a:noAutofit/>
          </a:bodyPr>
          <a:lstStyle/>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Осуществление закупок товаров, работ, услуг для муниципальных нужд конкурентными способами;</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Проведение оптимизации численности работников бюджетной сферы и органов местного самоуправления;</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Недопущение принятия новых расходных обязательств, не обеспеченных  источниками финансирования;</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Снижение рисков, связанных с отвлечением средств муниципального бюджета;</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Повышение качества финансового менеджмента главных администраторов бюджетных средств;</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Использование механизмов государственно-частного партнерства;</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Совершенствование мер социальной поддержки;</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Оптимизация инвестиционных расходов;</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Реализация единой политики в сфере информатизации;</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Повышение операционной эффективности использования бюджетных средств;</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Применение единых федеральных стандартов бухгалтерского учета;</a:t>
            </a:r>
          </a:p>
          <a:p>
            <a:pPr marL="274320" indent="-274320">
              <a:buFont typeface="Arial" charset="0"/>
              <a:buAutoNum type="arabicPeriod" startAt="9"/>
              <a:defRPr/>
            </a:pPr>
            <a:r>
              <a:rPr lang="ru-RU" altLang="ru-RU" sz="1600" dirty="0" smtClean="0">
                <a:solidFill>
                  <a:srgbClr val="002060"/>
                </a:solidFill>
                <a:latin typeface="Times New Roman" pitchFamily="18" charset="0"/>
                <a:ea typeface="Chemal" pitchFamily="50" charset="0"/>
                <a:cs typeface="Times New Roman" pitchFamily="18" charset="0"/>
              </a:rPr>
              <a:t> Проведение внутреннего финансового контроля и аудита.</a:t>
            </a:r>
          </a:p>
          <a:p>
            <a:pPr>
              <a:buNone/>
            </a:pPr>
            <a:endParaRPr lang="ru-RU" sz="16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rPr>
              <a:t>Участники бюджетного процесса</a:t>
            </a:r>
            <a:endParaRPr lang="ru-RU" sz="2400" b="1" dirty="0">
              <a:solidFill>
                <a:srgbClr val="002060"/>
              </a:solidFill>
              <a:effectLst>
                <a:outerShdw blurRad="38100" dist="38100" dir="2700000" algn="tl">
                  <a:srgbClr val="000000">
                    <a:alpha val="43137"/>
                  </a:srgbClr>
                </a:outerShdw>
              </a:effectLst>
              <a:latin typeface="+mn-lt"/>
              <a:cs typeface="Times New Roman" pitchFamily="18" charset="0"/>
            </a:endParaRPr>
          </a:p>
        </p:txBody>
      </p:sp>
      <p:sp>
        <p:nvSpPr>
          <p:cNvPr id="6" name="Содержимое 6"/>
          <p:cNvSpPr>
            <a:spLocks noGrp="1"/>
          </p:cNvSpPr>
          <p:nvPr>
            <p:ph idx="1"/>
          </p:nvPr>
        </p:nvSpPr>
        <p:spPr>
          <a:xfrm>
            <a:off x="571472" y="5857892"/>
            <a:ext cx="8229600" cy="4572000"/>
          </a:xfrm>
        </p:spPr>
        <p:txBody>
          <a:bodyPr>
            <a:normAutofit/>
          </a:bodyPr>
          <a:lstStyle/>
          <a:p>
            <a:endParaRPr lang="ru-RU" sz="1800" dirty="0" smtClean="0">
              <a:latin typeface="Times New Roman" pitchFamily="18" charset="0"/>
              <a:ea typeface="Chemal" pitchFamily="50" charset="0"/>
              <a:cs typeface="Times New Roman" pitchFamily="18" charset="0"/>
            </a:endParaRPr>
          </a:p>
          <a:p>
            <a:pPr lvl="1">
              <a:buNone/>
            </a:pPr>
            <a:endParaRPr lang="ru-RU" sz="1800" dirty="0">
              <a:latin typeface="Times New Roman" pitchFamily="18" charset="0"/>
              <a:ea typeface="Chemal" pitchFamily="50" charset="0"/>
              <a:cs typeface="Times New Roman" pitchFamily="18" charset="0"/>
            </a:endParaRPr>
          </a:p>
        </p:txBody>
      </p:sp>
      <p:graphicFrame>
        <p:nvGraphicFramePr>
          <p:cNvPr id="9" name="Схема 8"/>
          <p:cNvGraphicFramePr/>
          <p:nvPr/>
        </p:nvGraphicFramePr>
        <p:xfrm>
          <a:off x="785786" y="1397000"/>
          <a:ext cx="7572428" cy="4746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Основные параметры исполнения бюджета </a:t>
            </a:r>
            <a:b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br>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за 2023 год</a:t>
            </a:r>
            <a:endParaRPr lang="ru-RU" sz="2400" b="1" dirty="0">
              <a:solidFill>
                <a:srgbClr val="002060"/>
              </a:solidFill>
              <a:effectLst>
                <a:outerShdw blurRad="38100" dist="38100" dir="2700000" algn="tl">
                  <a:srgbClr val="000000">
                    <a:alpha val="43137"/>
                  </a:srgbClr>
                </a:outerShdw>
              </a:effectLst>
              <a:latin typeface="+mn-lt"/>
              <a:cs typeface="Times New Roman" pitchFamily="18" charset="0"/>
            </a:endParaRPr>
          </a:p>
        </p:txBody>
      </p:sp>
      <p:sp>
        <p:nvSpPr>
          <p:cNvPr id="5" name="TextBox 4"/>
          <p:cNvSpPr txBox="1"/>
          <p:nvPr/>
        </p:nvSpPr>
        <p:spPr>
          <a:xfrm>
            <a:off x="2071670" y="4929198"/>
            <a:ext cx="1643074" cy="1015663"/>
          </a:xfrm>
          <a:prstGeom prst="rect">
            <a:avLst/>
          </a:prstGeom>
          <a:noFill/>
        </p:spPr>
        <p:txBody>
          <a:bodyPr wrap="square" rtlCol="0">
            <a:spAutoFit/>
          </a:bodyPr>
          <a:lstStyle/>
          <a:p>
            <a:pPr algn="ctr"/>
            <a:r>
              <a:rPr lang="ru-RU" sz="20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827646,0 тыс. руб.</a:t>
            </a:r>
          </a:p>
          <a:p>
            <a:pPr algn="ctr"/>
            <a:endParaRPr lang="ru-RU" sz="20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5715008" y="4929198"/>
            <a:ext cx="1643074" cy="707886"/>
          </a:xfrm>
          <a:prstGeom prst="rect">
            <a:avLst/>
          </a:prstGeom>
          <a:noFill/>
        </p:spPr>
        <p:txBody>
          <a:bodyPr wrap="square" rtlCol="0">
            <a:spAutoFit/>
          </a:bodyPr>
          <a:lstStyle/>
          <a:p>
            <a:pPr algn="ctr"/>
            <a:r>
              <a:rPr lang="ru-RU" sz="20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844078,9 тыс.руб.</a:t>
            </a:r>
            <a:endParaRPr lang="ru-RU" sz="20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1714480" y="1357297"/>
            <a:ext cx="5565414" cy="3606161"/>
          </a:xfrm>
          <a:prstGeom prst="rect">
            <a:avLst/>
          </a:prstGeom>
          <a:noFill/>
          <a:ln w="9525">
            <a:noFill/>
            <a:miter lim="800000"/>
            <a:headEnd/>
            <a:tailEnd/>
          </a:ln>
          <a:effectLst/>
        </p:spPr>
      </p:pic>
      <p:sp>
        <p:nvSpPr>
          <p:cNvPr id="7" name="TextBox 6"/>
          <p:cNvSpPr txBox="1"/>
          <p:nvPr/>
        </p:nvSpPr>
        <p:spPr>
          <a:xfrm>
            <a:off x="3714744" y="5214950"/>
            <a:ext cx="2214578" cy="707886"/>
          </a:xfrm>
          <a:prstGeom prst="rect">
            <a:avLst/>
          </a:prstGeom>
          <a:noFill/>
        </p:spPr>
        <p:txBody>
          <a:bodyPr wrap="square" rtlCol="0">
            <a:spAutoFit/>
          </a:bodyPr>
          <a:lstStyle/>
          <a:p>
            <a:pPr algn="ctr"/>
            <a:r>
              <a:rPr lang="ru-RU" sz="20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Дефицит бюджета</a:t>
            </a:r>
          </a:p>
          <a:p>
            <a:pPr algn="ctr"/>
            <a:r>
              <a:rPr lang="ru-RU" sz="20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-16432,9 тыс. руб.</a:t>
            </a:r>
            <a:endParaRPr lang="ru-RU" sz="20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2060"/>
                </a:solidFill>
                <a:effectLst>
                  <a:outerShdw blurRad="38100" dist="38100" dir="2700000" algn="tl">
                    <a:srgbClr val="000000">
                      <a:alpha val="43137"/>
                    </a:srgbClr>
                  </a:outerShdw>
                </a:effectLst>
              </a:rPr>
              <a:t>Состав доходов бюджета</a:t>
            </a:r>
            <a:endParaRPr lang="ru-RU" sz="2400" b="1" dirty="0">
              <a:solidFill>
                <a:srgbClr val="002060"/>
              </a:solidFill>
              <a:effectLst>
                <a:outerShdw blurRad="38100" dist="38100" dir="2700000" algn="tl">
                  <a:srgbClr val="000000">
                    <a:alpha val="43137"/>
                  </a:srgbClr>
                </a:outerShdw>
              </a:effectLst>
            </a:endParaRPr>
          </a:p>
        </p:txBody>
      </p:sp>
      <p:graphicFrame>
        <p:nvGraphicFramePr>
          <p:cNvPr id="4" name="Схема 3"/>
          <p:cNvGraphicFramePr/>
          <p:nvPr/>
        </p:nvGraphicFramePr>
        <p:xfrm>
          <a:off x="571472" y="1397000"/>
          <a:ext cx="8072494" cy="4889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714348" y="1857364"/>
            <a:ext cx="1643074" cy="584775"/>
          </a:xfrm>
          <a:prstGeom prst="rect">
            <a:avLst/>
          </a:prstGeom>
          <a:noFill/>
        </p:spPr>
        <p:txBody>
          <a:bodyPr wrap="square" rtlCol="0">
            <a:spAutoFit/>
          </a:bodyPr>
          <a:lstStyle/>
          <a:p>
            <a:pPr algn="ctr"/>
            <a:r>
              <a:rPr lang="ru-RU" sz="1600" dirty="0" smtClean="0">
                <a:latin typeface="Times New Roman" pitchFamily="18" charset="0"/>
                <a:cs typeface="Times New Roman" pitchFamily="18" charset="0"/>
              </a:rPr>
              <a:t>Налоговые доходы</a:t>
            </a:r>
            <a:endParaRPr lang="ru-RU" sz="1600" dirty="0">
              <a:latin typeface="Times New Roman" pitchFamily="18" charset="0"/>
              <a:cs typeface="Times New Roman" pitchFamily="18" charset="0"/>
            </a:endParaRPr>
          </a:p>
        </p:txBody>
      </p:sp>
      <p:sp>
        <p:nvSpPr>
          <p:cNvPr id="6" name="TextBox 5"/>
          <p:cNvSpPr txBox="1"/>
          <p:nvPr/>
        </p:nvSpPr>
        <p:spPr>
          <a:xfrm>
            <a:off x="714348" y="3500438"/>
            <a:ext cx="1643074" cy="584775"/>
          </a:xfrm>
          <a:prstGeom prst="rect">
            <a:avLst/>
          </a:prstGeom>
          <a:noFill/>
        </p:spPr>
        <p:txBody>
          <a:bodyPr wrap="square" rtlCol="0">
            <a:spAutoFit/>
          </a:bodyPr>
          <a:lstStyle/>
          <a:p>
            <a:pPr algn="ctr"/>
            <a:r>
              <a:rPr lang="ru-RU" sz="1600" dirty="0" smtClean="0">
                <a:latin typeface="Times New Roman" pitchFamily="18" charset="0"/>
                <a:cs typeface="Times New Roman" pitchFamily="18" charset="0"/>
              </a:rPr>
              <a:t>Неналоговые </a:t>
            </a:r>
            <a:r>
              <a:rPr lang="ru-RU" sz="1600" dirty="0" smtClean="0">
                <a:latin typeface="Times New Roman" pitchFamily="18" charset="0"/>
                <a:cs typeface="Times New Roman" pitchFamily="18" charset="0"/>
              </a:rPr>
              <a:t>доходы</a:t>
            </a:r>
            <a:endParaRPr lang="ru-RU" sz="1600" dirty="0">
              <a:latin typeface="Times New Roman" pitchFamily="18" charset="0"/>
              <a:cs typeface="Times New Roman" pitchFamily="18" charset="0"/>
            </a:endParaRPr>
          </a:p>
        </p:txBody>
      </p:sp>
      <p:sp>
        <p:nvSpPr>
          <p:cNvPr id="7" name="TextBox 6"/>
          <p:cNvSpPr txBox="1"/>
          <p:nvPr/>
        </p:nvSpPr>
        <p:spPr>
          <a:xfrm>
            <a:off x="714348" y="5214950"/>
            <a:ext cx="1643074" cy="584775"/>
          </a:xfrm>
          <a:prstGeom prst="rect">
            <a:avLst/>
          </a:prstGeom>
          <a:noFill/>
        </p:spPr>
        <p:txBody>
          <a:bodyPr wrap="square" rtlCol="0">
            <a:spAutoFit/>
          </a:bodyPr>
          <a:lstStyle/>
          <a:p>
            <a:pPr algn="ctr"/>
            <a:r>
              <a:rPr lang="ru-RU" sz="1600" dirty="0" smtClean="0">
                <a:latin typeface="Times New Roman" pitchFamily="18" charset="0"/>
                <a:cs typeface="Times New Roman" pitchFamily="18" charset="0"/>
              </a:rPr>
              <a:t>Безвозмездные поступления</a:t>
            </a:r>
            <a:endParaRPr lang="ru-RU" sz="16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p:txBody>
          <a:bodyPr>
            <a:noAutofit/>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rPr>
              <a:t>Исполнение доходной части бюджета</a:t>
            </a:r>
            <a:endParaRPr lang="ru-RU" sz="2400" b="1" dirty="0">
              <a:solidFill>
                <a:srgbClr val="002060"/>
              </a:solidFill>
              <a:effectLst>
                <a:outerShdw blurRad="38100" dist="38100" dir="2700000" algn="tl">
                  <a:srgbClr val="000000">
                    <a:alpha val="43137"/>
                  </a:srgbClr>
                </a:outerShdw>
              </a:effectLst>
              <a:latin typeface="+mn-lt"/>
              <a:ea typeface="Chemal" pitchFamily="50" charset="0"/>
              <a:cs typeface="Times New Roman" pitchFamily="18" charset="0"/>
            </a:endParaRPr>
          </a:p>
        </p:txBody>
      </p:sp>
      <p:graphicFrame>
        <p:nvGraphicFramePr>
          <p:cNvPr id="5" name="Схема 4"/>
          <p:cNvGraphicFramePr/>
          <p:nvPr/>
        </p:nvGraphicFramePr>
        <p:xfrm>
          <a:off x="571472" y="1428736"/>
          <a:ext cx="7358114" cy="457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7286644" y="2500306"/>
            <a:ext cx="1571636" cy="1021556"/>
          </a:xfrm>
          <a:prstGeom prst="round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dirty="0" smtClean="0">
                <a:latin typeface="Times New Roman" pitchFamily="18" charset="0"/>
                <a:cs typeface="Times New Roman" pitchFamily="18" charset="0"/>
              </a:rPr>
              <a:t>Процент выполнения 99,7%</a:t>
            </a:r>
            <a:endParaRPr lang="ru-RU" dirty="0">
              <a:latin typeface="Times New Roman" pitchFamily="18" charset="0"/>
              <a:cs typeface="Times New Roman" pitchFamily="18" charset="0"/>
            </a:endParaRPr>
          </a:p>
        </p:txBody>
      </p:sp>
      <p:sp>
        <p:nvSpPr>
          <p:cNvPr id="8" name="Правая фигурная скобка 7"/>
          <p:cNvSpPr/>
          <p:nvPr/>
        </p:nvSpPr>
        <p:spPr>
          <a:xfrm>
            <a:off x="6858016" y="2643182"/>
            <a:ext cx="428628" cy="7143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Autofit/>
          </a:bodyPr>
          <a:lstStyle/>
          <a:p>
            <a:r>
              <a:rPr lang="ru-RU" sz="24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Нормативы зачисления налоговых и неналоговых доходов в бюджет МО «Чемальский район» в 2023 году</a:t>
            </a:r>
            <a:endPar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nvPr>
        </p:nvGraphicFramePr>
        <p:xfrm>
          <a:off x="428596" y="1214422"/>
          <a:ext cx="8229600" cy="4820920"/>
        </p:xfrm>
        <a:graphic>
          <a:graphicData uri="http://schemas.openxmlformats.org/drawingml/2006/table">
            <a:tbl>
              <a:tblPr firstRow="1" bandRow="1">
                <a:tableStyleId>{5C22544A-7EE6-4342-B048-85BDC9FD1C3A}</a:tableStyleId>
              </a:tblPr>
              <a:tblGrid>
                <a:gridCol w="6400816"/>
                <a:gridCol w="1828784"/>
              </a:tblGrid>
              <a:tr h="370840">
                <a:tc>
                  <a:txBody>
                    <a:bodyPr/>
                    <a:lstStyle/>
                    <a:p>
                      <a:pPr algn="ctr"/>
                      <a:r>
                        <a:rPr lang="ru-RU" sz="1100" dirty="0" smtClean="0">
                          <a:latin typeface="Times New Roman" pitchFamily="18" charset="0"/>
                          <a:cs typeface="Times New Roman" pitchFamily="18" charset="0"/>
                        </a:rPr>
                        <a:t>Наименование</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Процент зачисления</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Налог на доходы физических лиц</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53</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Доходы от уплаты</a:t>
                      </a:r>
                      <a:r>
                        <a:rPr lang="ru-RU" sz="1100" baseline="0" dirty="0" smtClean="0">
                          <a:latin typeface="Times New Roman" pitchFamily="18" charset="0"/>
                          <a:cs typeface="Times New Roman" pitchFamily="18" charset="0"/>
                        </a:rPr>
                        <a:t> акцизов на нефтепродукты</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0,6207</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Налог, взимаемый в связи с применением упрощенной системы налогообложения</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100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Единый налог на вмененный доход для отдельных видов деятельности</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100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Единый сельскохозяйственный налог</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100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Налог, взимаемый в связи с применением патентной системы налогообложения</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100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Налог на имущества организаций</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50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Государственная пошлина (в зависимости от установленных полномочий)</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100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Доходы от использования имущества, находящегося в муниципальной собственности</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100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Плата за негативное воздействие на окружающую среду</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60</a:t>
                      </a:r>
                      <a:endParaRPr lang="ru-RU" sz="1100" dirty="0">
                        <a:latin typeface="Times New Roman" pitchFamily="18" charset="0"/>
                        <a:cs typeface="Times New Roman" pitchFamily="18" charset="0"/>
                      </a:endParaRPr>
                    </a:p>
                  </a:txBody>
                  <a:tcPr/>
                </a:tc>
              </a:tr>
              <a:tr h="370840">
                <a:tc>
                  <a:txBody>
                    <a:bodyPr/>
                    <a:lstStyle/>
                    <a:p>
                      <a:r>
                        <a:rPr lang="ru-RU" sz="1100" dirty="0" smtClean="0">
                          <a:latin typeface="Times New Roman" pitchFamily="18" charset="0"/>
                          <a:cs typeface="Times New Roman" pitchFamily="18" charset="0"/>
                        </a:rPr>
                        <a:t>Доходы от оказания платных услуг (работ) и компенсации затрат государства</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100</a:t>
                      </a:r>
                      <a:endParaRPr lang="ru-RU" sz="1100" dirty="0">
                        <a:latin typeface="Times New Roman" pitchFamily="18" charset="0"/>
                        <a:cs typeface="Times New Roman" pitchFamily="18" charset="0"/>
                      </a:endParaRPr>
                    </a:p>
                  </a:txBody>
                  <a:tcPr/>
                </a:tc>
              </a:tr>
              <a:tr h="370840">
                <a:tc>
                  <a:txBody>
                    <a:bodyPr/>
                    <a:lstStyle/>
                    <a:p>
                      <a:endParaRPr lang="ru-RU" sz="1100" dirty="0">
                        <a:latin typeface="Times New Roman" pitchFamily="18" charset="0"/>
                        <a:cs typeface="Times New Roman" pitchFamily="18" charset="0"/>
                      </a:endParaRPr>
                    </a:p>
                  </a:txBody>
                  <a:tcPr/>
                </a:tc>
                <a:tc>
                  <a:txBody>
                    <a:bodyPr/>
                    <a:lstStyle/>
                    <a:p>
                      <a:pPr algn="ctr"/>
                      <a:endParaRPr lang="ru-RU" sz="11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p:txBody>
          <a:bodyPr>
            <a:noAutofit/>
          </a:bodyPr>
          <a:lstStyle/>
          <a:p>
            <a:pPr algn="ctr"/>
            <a:r>
              <a:rPr lang="ru-RU" sz="24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rPr>
              <a:t>Структура доходной части бюджета </a:t>
            </a:r>
            <a:br>
              <a:rPr lang="ru-RU" sz="24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rPr>
            </a:br>
            <a:r>
              <a:rPr lang="ru-RU" sz="24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rPr>
              <a:t>МО «Чемальский район» на 2024-2026 г. </a:t>
            </a:r>
            <a:br>
              <a:rPr lang="ru-RU" sz="2400" b="1" dirty="0" smtClean="0">
                <a:solidFill>
                  <a:srgbClr val="002060"/>
                </a:solidFill>
                <a:effectLst>
                  <a:outerShdw blurRad="38100" dist="38100" dir="2700000" algn="tl">
                    <a:srgbClr val="000000">
                      <a:alpha val="43137"/>
                    </a:srgbClr>
                  </a:outerShdw>
                </a:effectLst>
                <a:latin typeface="Times New Roman" pitchFamily="18" charset="0"/>
                <a:ea typeface="Chemal" pitchFamily="50" charset="0"/>
                <a:cs typeface="Times New Roman" pitchFamily="18" charset="0"/>
              </a:rPr>
            </a:br>
            <a:r>
              <a:rPr lang="ru-RU" sz="2400" dirty="0" smtClean="0">
                <a:solidFill>
                  <a:srgbClr val="002060"/>
                </a:solidFill>
                <a:latin typeface="Times New Roman" pitchFamily="18" charset="0"/>
                <a:ea typeface="Chemal" pitchFamily="50" charset="0"/>
                <a:cs typeface="Times New Roman" pitchFamily="18" charset="0"/>
              </a:rPr>
              <a:t>(тыс. руб.)</a:t>
            </a:r>
            <a:endParaRPr lang="ru-RU" sz="2400" dirty="0">
              <a:solidFill>
                <a:srgbClr val="002060"/>
              </a:solidFill>
              <a:latin typeface="Times New Roman" pitchFamily="18" charset="0"/>
              <a:ea typeface="Chemal" pitchFamily="50" charset="0"/>
              <a:cs typeface="Times New Roman" pitchFamily="18" charset="0"/>
            </a:endParaRPr>
          </a:p>
        </p:txBody>
      </p:sp>
      <p:graphicFrame>
        <p:nvGraphicFramePr>
          <p:cNvPr id="5" name="Диаграмма 4"/>
          <p:cNvGraphicFramePr/>
          <p:nvPr/>
        </p:nvGraphicFramePr>
        <p:xfrm>
          <a:off x="642910" y="1428736"/>
          <a:ext cx="4500594" cy="37147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Диаграмма 5"/>
          <p:cNvGraphicFramePr/>
          <p:nvPr/>
        </p:nvGraphicFramePr>
        <p:xfrm>
          <a:off x="4500562" y="1500174"/>
          <a:ext cx="4286280" cy="42862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a:bodyPr>
          <a:lstStyle/>
          <a:p>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Структура налоговых доходов</a:t>
            </a:r>
            <a:b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br>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(тыс. руб.)</a:t>
            </a:r>
            <a:endParaRPr lang="ru-RU" sz="2400" b="1" dirty="0">
              <a:solidFill>
                <a:srgbClr val="002060"/>
              </a:solidFill>
              <a:effectLst>
                <a:outerShdw blurRad="38100" dist="38100" dir="2700000" algn="tl">
                  <a:srgbClr val="000000">
                    <a:alpha val="43137"/>
                  </a:srgbClr>
                </a:outerShdw>
              </a:effectLst>
              <a:latin typeface="+mn-lt"/>
              <a:cs typeface="Times New Roman" pitchFamily="18" charset="0"/>
            </a:endParaRPr>
          </a:p>
        </p:txBody>
      </p:sp>
      <p:graphicFrame>
        <p:nvGraphicFramePr>
          <p:cNvPr id="4" name="Диаграмма 3"/>
          <p:cNvGraphicFramePr/>
          <p:nvPr/>
        </p:nvGraphicFramePr>
        <p:xfrm>
          <a:off x="428596" y="1071546"/>
          <a:ext cx="5929338" cy="521497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357818" y="1214422"/>
            <a:ext cx="1357322" cy="476071"/>
          </a:xfrm>
          <a:prstGeom prst="ellipse">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ru-RU" sz="800" dirty="0" smtClean="0"/>
              <a:t>Налог на прибыль, доходы</a:t>
            </a:r>
            <a:endParaRPr lang="ru-RU" sz="800" dirty="0"/>
          </a:p>
        </p:txBody>
      </p:sp>
      <p:sp>
        <p:nvSpPr>
          <p:cNvPr id="8" name="TextBox 7"/>
          <p:cNvSpPr txBox="1"/>
          <p:nvPr/>
        </p:nvSpPr>
        <p:spPr>
          <a:xfrm>
            <a:off x="5357818" y="1785926"/>
            <a:ext cx="1357322" cy="476071"/>
          </a:xfrm>
          <a:prstGeom prst="ellipse">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ru-RU" sz="800" dirty="0" smtClean="0"/>
          </a:p>
          <a:p>
            <a:pPr algn="ctr"/>
            <a:r>
              <a:rPr lang="ru-RU" sz="800" dirty="0" smtClean="0"/>
              <a:t>Акцизы</a:t>
            </a:r>
            <a:endParaRPr lang="ru-RU" sz="800" dirty="0"/>
          </a:p>
        </p:txBody>
      </p:sp>
      <p:sp>
        <p:nvSpPr>
          <p:cNvPr id="10" name="TextBox 9"/>
          <p:cNvSpPr txBox="1"/>
          <p:nvPr/>
        </p:nvSpPr>
        <p:spPr>
          <a:xfrm>
            <a:off x="4429124" y="1357298"/>
            <a:ext cx="785818" cy="4816673"/>
          </a:xfrm>
          <a:prstGeom prst="round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r>
              <a:rPr lang="ru-RU" sz="800" dirty="0" smtClean="0">
                <a:latin typeface="+mj-lt"/>
                <a:cs typeface="Times New Roman" pitchFamily="18" charset="0"/>
              </a:rPr>
              <a:t>Налоговые доходы</a:t>
            </a: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smtClean="0">
              <a:latin typeface="+mj-lt"/>
              <a:cs typeface="Times New Roman" pitchFamily="18" charset="0"/>
            </a:endParaRPr>
          </a:p>
          <a:p>
            <a:pPr algn="ctr"/>
            <a:endParaRPr lang="ru-RU" sz="800" dirty="0">
              <a:latin typeface="+mj-lt"/>
              <a:cs typeface="Times New Roman" pitchFamily="18" charset="0"/>
            </a:endParaRPr>
          </a:p>
        </p:txBody>
      </p:sp>
      <p:sp>
        <p:nvSpPr>
          <p:cNvPr id="11" name="TextBox 10"/>
          <p:cNvSpPr txBox="1"/>
          <p:nvPr/>
        </p:nvSpPr>
        <p:spPr>
          <a:xfrm>
            <a:off x="5357818" y="2571744"/>
            <a:ext cx="1071570" cy="995422"/>
          </a:xfrm>
          <a:prstGeom prst="ellipse">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endParaRPr lang="ru-RU" sz="800" dirty="0" smtClean="0"/>
          </a:p>
          <a:p>
            <a:pPr algn="ctr"/>
            <a:r>
              <a:rPr lang="ru-RU" sz="800" dirty="0" smtClean="0"/>
              <a:t>Налоги на совокупный доход</a:t>
            </a:r>
          </a:p>
          <a:p>
            <a:endParaRPr lang="ru-RU" sz="800" dirty="0"/>
          </a:p>
        </p:txBody>
      </p:sp>
      <p:sp>
        <p:nvSpPr>
          <p:cNvPr id="12" name="TextBox 11"/>
          <p:cNvSpPr txBox="1"/>
          <p:nvPr/>
        </p:nvSpPr>
        <p:spPr>
          <a:xfrm>
            <a:off x="6715140" y="1357298"/>
            <a:ext cx="2071702" cy="238363"/>
          </a:xfrm>
          <a:prstGeom prst="flowChartAlternateProcess">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ru-RU" sz="800" dirty="0" smtClean="0"/>
              <a:t>Налог на доходы физических лиц</a:t>
            </a:r>
            <a:endParaRPr lang="ru-RU" sz="800" dirty="0"/>
          </a:p>
        </p:txBody>
      </p:sp>
      <p:sp>
        <p:nvSpPr>
          <p:cNvPr id="22" name="TextBox 21"/>
          <p:cNvSpPr txBox="1"/>
          <p:nvPr/>
        </p:nvSpPr>
        <p:spPr>
          <a:xfrm>
            <a:off x="6715140" y="1857364"/>
            <a:ext cx="2071702" cy="374571"/>
          </a:xfrm>
          <a:prstGeom prst="round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Доходы от уплаты акцизов на нефтепродукты</a:t>
            </a:r>
            <a:endParaRPr lang="ru-RU" sz="800" dirty="0"/>
          </a:p>
        </p:txBody>
      </p:sp>
      <p:sp>
        <p:nvSpPr>
          <p:cNvPr id="23" name="TextBox 22"/>
          <p:cNvSpPr txBox="1"/>
          <p:nvPr/>
        </p:nvSpPr>
        <p:spPr>
          <a:xfrm>
            <a:off x="6286512" y="2428868"/>
            <a:ext cx="2500330" cy="374571"/>
          </a:xfrm>
          <a:prstGeom prst="round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Налог, взимаемый в связи с применением упрощенной системы налогообложения</a:t>
            </a:r>
            <a:endParaRPr lang="ru-RU" sz="800" dirty="0"/>
          </a:p>
        </p:txBody>
      </p:sp>
      <p:sp>
        <p:nvSpPr>
          <p:cNvPr id="25" name="TextBox 24"/>
          <p:cNvSpPr txBox="1"/>
          <p:nvPr/>
        </p:nvSpPr>
        <p:spPr>
          <a:xfrm>
            <a:off x="6429388" y="2786058"/>
            <a:ext cx="2357454" cy="374571"/>
          </a:xfrm>
          <a:prstGeom prst="round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Единый налог на вмененный доход для отдельных видов деятельности</a:t>
            </a:r>
            <a:endParaRPr lang="ru-RU" sz="800" dirty="0"/>
          </a:p>
        </p:txBody>
      </p:sp>
      <p:sp>
        <p:nvSpPr>
          <p:cNvPr id="26" name="TextBox 25"/>
          <p:cNvSpPr txBox="1"/>
          <p:nvPr/>
        </p:nvSpPr>
        <p:spPr>
          <a:xfrm>
            <a:off x="6429388" y="3143248"/>
            <a:ext cx="2357454" cy="238363"/>
          </a:xfrm>
          <a:prstGeom prst="round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Единый сельскохозяйственный налог</a:t>
            </a:r>
          </a:p>
        </p:txBody>
      </p:sp>
      <p:sp>
        <p:nvSpPr>
          <p:cNvPr id="27" name="TextBox 26"/>
          <p:cNvSpPr txBox="1"/>
          <p:nvPr/>
        </p:nvSpPr>
        <p:spPr>
          <a:xfrm>
            <a:off x="6286512" y="3357562"/>
            <a:ext cx="2500330" cy="374571"/>
          </a:xfrm>
          <a:prstGeom prst="round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Налог, взимаемый в связи с применением патентной системы налогообложения</a:t>
            </a:r>
          </a:p>
        </p:txBody>
      </p:sp>
      <p:sp>
        <p:nvSpPr>
          <p:cNvPr id="28" name="TextBox 27"/>
          <p:cNvSpPr txBox="1"/>
          <p:nvPr/>
        </p:nvSpPr>
        <p:spPr>
          <a:xfrm>
            <a:off x="5429256" y="4071942"/>
            <a:ext cx="1000132" cy="822305"/>
          </a:xfrm>
          <a:prstGeom prst="ellipse">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endParaRPr lang="ru-RU" sz="800" dirty="0" smtClean="0"/>
          </a:p>
          <a:p>
            <a:pPr algn="ctr"/>
            <a:r>
              <a:rPr lang="ru-RU" sz="800" dirty="0" smtClean="0"/>
              <a:t>Налог на имущество</a:t>
            </a:r>
          </a:p>
          <a:p>
            <a:endParaRPr lang="ru-RU" sz="800" dirty="0"/>
          </a:p>
        </p:txBody>
      </p:sp>
      <p:sp>
        <p:nvSpPr>
          <p:cNvPr id="30" name="TextBox 29"/>
          <p:cNvSpPr txBox="1"/>
          <p:nvPr/>
        </p:nvSpPr>
        <p:spPr>
          <a:xfrm>
            <a:off x="6357950" y="4071942"/>
            <a:ext cx="2500330" cy="238363"/>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Налог на имущество физических лиц</a:t>
            </a:r>
            <a:endParaRPr lang="ru-RU" sz="800" dirty="0"/>
          </a:p>
        </p:txBody>
      </p:sp>
      <p:sp>
        <p:nvSpPr>
          <p:cNvPr id="31" name="TextBox 30"/>
          <p:cNvSpPr txBox="1"/>
          <p:nvPr/>
        </p:nvSpPr>
        <p:spPr>
          <a:xfrm>
            <a:off x="6429388" y="4357694"/>
            <a:ext cx="2428892" cy="238363"/>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Налог на имущество организаций</a:t>
            </a:r>
            <a:endParaRPr lang="ru-RU" sz="800" dirty="0"/>
          </a:p>
        </p:txBody>
      </p:sp>
      <p:sp>
        <p:nvSpPr>
          <p:cNvPr id="32" name="TextBox 31"/>
          <p:cNvSpPr txBox="1"/>
          <p:nvPr/>
        </p:nvSpPr>
        <p:spPr>
          <a:xfrm>
            <a:off x="6357950" y="4643446"/>
            <a:ext cx="2500330" cy="238363"/>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ru-RU" sz="800" dirty="0" smtClean="0"/>
              <a:t>Земельный налог</a:t>
            </a:r>
            <a:endParaRPr lang="ru-RU" sz="800" dirty="0"/>
          </a:p>
        </p:txBody>
      </p:sp>
      <p:sp>
        <p:nvSpPr>
          <p:cNvPr id="33" name="TextBox 32"/>
          <p:cNvSpPr txBox="1"/>
          <p:nvPr/>
        </p:nvSpPr>
        <p:spPr>
          <a:xfrm>
            <a:off x="5357818" y="5072074"/>
            <a:ext cx="1428760" cy="476071"/>
          </a:xfrm>
          <a:prstGeom prst="ellipse">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sz="800" dirty="0" smtClean="0">
                <a:latin typeface="Times New Roman" pitchFamily="18" charset="0"/>
                <a:cs typeface="Times New Roman" pitchFamily="18" charset="0"/>
              </a:rPr>
              <a:t>Государственная пошлина </a:t>
            </a:r>
            <a:endParaRPr lang="ru-RU" sz="800" dirty="0"/>
          </a:p>
        </p:txBody>
      </p:sp>
      <p:sp>
        <p:nvSpPr>
          <p:cNvPr id="34" name="TextBox 33"/>
          <p:cNvSpPr txBox="1"/>
          <p:nvPr/>
        </p:nvSpPr>
        <p:spPr>
          <a:xfrm>
            <a:off x="6786578" y="5072074"/>
            <a:ext cx="2000264" cy="510778"/>
          </a:xfrm>
          <a:prstGeom prst="round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ru-RU" sz="800" dirty="0" smtClean="0">
                <a:latin typeface="Times New Roman" pitchFamily="18" charset="0"/>
                <a:cs typeface="Times New Roman" pitchFamily="18" charset="0"/>
              </a:rPr>
              <a:t>Государственная пошлина (в зависимости от установленных полномочий)</a:t>
            </a:r>
            <a:endParaRPr lang="ru-RU" sz="800" dirty="0"/>
          </a:p>
        </p:txBody>
      </p:sp>
      <p:sp>
        <p:nvSpPr>
          <p:cNvPr id="35" name="TextBox 34"/>
          <p:cNvSpPr txBox="1"/>
          <p:nvPr/>
        </p:nvSpPr>
        <p:spPr>
          <a:xfrm>
            <a:off x="5357818" y="5715016"/>
            <a:ext cx="1500198" cy="822305"/>
          </a:xfrm>
          <a:prstGeom prst="ellipse">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ru-RU" sz="800" dirty="0" smtClean="0"/>
              <a:t>Налоги, сборы, платежи за пользование природными ресурсами</a:t>
            </a:r>
            <a:endParaRPr lang="ru-RU" sz="800" dirty="0"/>
          </a:p>
        </p:txBody>
      </p:sp>
      <p:sp>
        <p:nvSpPr>
          <p:cNvPr id="36" name="TextBox 35"/>
          <p:cNvSpPr txBox="1"/>
          <p:nvPr/>
        </p:nvSpPr>
        <p:spPr>
          <a:xfrm>
            <a:off x="6858016" y="5929330"/>
            <a:ext cx="1928826" cy="374571"/>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ru-RU" sz="800" dirty="0" smtClean="0"/>
              <a:t>Налог на добычу полезных ископаемых</a:t>
            </a:r>
            <a:endParaRPr lang="ru-RU" sz="800" dirty="0"/>
          </a:p>
        </p:txBody>
      </p:sp>
      <p:cxnSp>
        <p:nvCxnSpPr>
          <p:cNvPr id="38" name="Прямая соединительная линия 37"/>
          <p:cNvCxnSpPr>
            <a:stCxn id="5" idx="2"/>
          </p:cNvCxnSpPr>
          <p:nvPr/>
        </p:nvCxnSpPr>
        <p:spPr>
          <a:xfrm rot="10800000" flipV="1">
            <a:off x="5214942" y="1452458"/>
            <a:ext cx="142876" cy="47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a:stCxn id="8" idx="2"/>
          </p:cNvCxnSpPr>
          <p:nvPr/>
        </p:nvCxnSpPr>
        <p:spPr>
          <a:xfrm rot="10800000" flipV="1">
            <a:off x="5214942" y="2023962"/>
            <a:ext cx="142876" cy="47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a:stCxn id="11" idx="2"/>
          </p:cNvCxnSpPr>
          <p:nvPr/>
        </p:nvCxnSpPr>
        <p:spPr>
          <a:xfrm rot="10800000" flipV="1">
            <a:off x="5214942" y="3069454"/>
            <a:ext cx="142876" cy="2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a:stCxn id="28" idx="2"/>
          </p:cNvCxnSpPr>
          <p:nvPr/>
        </p:nvCxnSpPr>
        <p:spPr>
          <a:xfrm rot="10800000" flipV="1">
            <a:off x="5214942" y="4483094"/>
            <a:ext cx="214314" cy="17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a:stCxn id="33" idx="2"/>
          </p:cNvCxnSpPr>
          <p:nvPr/>
        </p:nvCxnSpPr>
        <p:spPr>
          <a:xfrm rot="10800000">
            <a:off x="5214942" y="5286388"/>
            <a:ext cx="142876" cy="23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a:stCxn id="35" idx="2"/>
          </p:cNvCxnSpPr>
          <p:nvPr/>
        </p:nvCxnSpPr>
        <p:spPr>
          <a:xfrm rot="10800000">
            <a:off x="5214942" y="6072207"/>
            <a:ext cx="142876" cy="5396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Структура неналоговых доходов</a:t>
            </a:r>
            <a:b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br>
            <a:r>
              <a:rPr lang="ru-RU" sz="2400" b="1" dirty="0" smtClean="0">
                <a:solidFill>
                  <a:srgbClr val="002060"/>
                </a:solidFill>
                <a:effectLst>
                  <a:outerShdw blurRad="38100" dist="38100" dir="2700000" algn="tl">
                    <a:srgbClr val="000000">
                      <a:alpha val="43137"/>
                    </a:srgbClr>
                  </a:outerShdw>
                </a:effectLst>
                <a:latin typeface="+mn-lt"/>
                <a:cs typeface="Times New Roman" pitchFamily="18" charset="0"/>
              </a:rPr>
              <a:t>тыс. руб.</a:t>
            </a:r>
            <a:endParaRPr lang="ru-RU" sz="2400" b="1" dirty="0">
              <a:solidFill>
                <a:srgbClr val="002060"/>
              </a:solidFill>
              <a:effectLst>
                <a:outerShdw blurRad="38100" dist="38100" dir="2700000" algn="tl">
                  <a:srgbClr val="000000">
                    <a:alpha val="43137"/>
                  </a:srgbClr>
                </a:outerShdw>
              </a:effectLst>
              <a:latin typeface="+mn-lt"/>
              <a:cs typeface="Times New Roman" pitchFamily="18" charset="0"/>
            </a:endParaRPr>
          </a:p>
        </p:txBody>
      </p:sp>
      <p:graphicFrame>
        <p:nvGraphicFramePr>
          <p:cNvPr id="5" name="Диаграмма 4"/>
          <p:cNvGraphicFramePr/>
          <p:nvPr/>
        </p:nvGraphicFramePr>
        <p:xfrm>
          <a:off x="357158" y="1428736"/>
          <a:ext cx="4929222" cy="48577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p:cNvGraphicFramePr/>
          <p:nvPr/>
        </p:nvGraphicFramePr>
        <p:xfrm>
          <a:off x="3643306" y="1428736"/>
          <a:ext cx="5214942" cy="492922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solidFill>
                  <a:srgbClr val="002060"/>
                </a:solidFill>
                <a:effectLst>
                  <a:outerShdw blurRad="38100" dist="38100" dir="2700000" algn="tl">
                    <a:srgbClr val="000000">
                      <a:alpha val="43137"/>
                    </a:srgbClr>
                  </a:outerShdw>
                </a:effectLst>
              </a:rPr>
              <a:t>Структура безвозмездных поступлений  от других бюджетов бюджетной системы Российской Федерации</a:t>
            </a:r>
            <a:br>
              <a:rPr lang="ru-RU" sz="2400" b="1" dirty="0" smtClean="0">
                <a:solidFill>
                  <a:srgbClr val="002060"/>
                </a:solidFill>
                <a:effectLst>
                  <a:outerShdw blurRad="38100" dist="38100" dir="2700000" algn="tl">
                    <a:srgbClr val="000000">
                      <a:alpha val="43137"/>
                    </a:srgbClr>
                  </a:outerShdw>
                </a:effectLst>
              </a:rPr>
            </a:br>
            <a:r>
              <a:rPr lang="ru-RU" sz="2400" b="1" dirty="0" smtClean="0">
                <a:solidFill>
                  <a:srgbClr val="002060"/>
                </a:solidFill>
                <a:effectLst>
                  <a:outerShdw blurRad="38100" dist="38100" dir="2700000" algn="tl">
                    <a:srgbClr val="000000">
                      <a:alpha val="43137"/>
                    </a:srgbClr>
                  </a:outerShdw>
                </a:effectLst>
              </a:rPr>
              <a:t>тыс. руб.</a:t>
            </a:r>
            <a:endParaRPr lang="ru-RU" sz="2400" b="1" dirty="0">
              <a:solidFill>
                <a:srgbClr val="002060"/>
              </a:solidFill>
              <a:effectLst>
                <a:outerShdw blurRad="38100" dist="38100" dir="2700000" algn="tl">
                  <a:srgbClr val="000000">
                    <a:alpha val="43137"/>
                  </a:srgbClr>
                </a:outerShdw>
              </a:effectLst>
            </a:endParaRPr>
          </a:p>
        </p:txBody>
      </p:sp>
      <p:graphicFrame>
        <p:nvGraphicFramePr>
          <p:cNvPr id="5" name="Диаграмма 4"/>
          <p:cNvGraphicFramePr/>
          <p:nvPr/>
        </p:nvGraphicFramePr>
        <p:xfrm>
          <a:off x="4786314" y="1428736"/>
          <a:ext cx="3643338" cy="40719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p:nvPr/>
        </p:nvGraphicFramePr>
        <p:xfrm>
          <a:off x="500034" y="1643050"/>
          <a:ext cx="4929222" cy="42862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357158" y="357166"/>
            <a:ext cx="8437500" cy="59293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fontScale="90000"/>
          </a:bodyPr>
          <a:lstStyle/>
          <a:p>
            <a:r>
              <a:rPr lang="ru-RU" sz="2400" b="1" dirty="0" smtClean="0">
                <a:solidFill>
                  <a:srgbClr val="002060"/>
                </a:solidFill>
                <a:effectLst>
                  <a:outerShdw blurRad="38100" dist="38100" dir="2700000" algn="tl">
                    <a:srgbClr val="000000">
                      <a:alpha val="43137"/>
                    </a:srgbClr>
                  </a:outerShdw>
                </a:effectLst>
              </a:rPr>
              <a:t>Ведомственная структура расходов местного бюджета </a:t>
            </a:r>
            <a:br>
              <a:rPr lang="ru-RU" sz="2400" b="1" dirty="0" smtClean="0">
                <a:solidFill>
                  <a:srgbClr val="002060"/>
                </a:solidFill>
                <a:effectLst>
                  <a:outerShdw blurRad="38100" dist="38100" dir="2700000" algn="tl">
                    <a:srgbClr val="000000">
                      <a:alpha val="43137"/>
                    </a:srgbClr>
                  </a:outerShdw>
                </a:effectLst>
              </a:rPr>
            </a:br>
            <a:r>
              <a:rPr lang="ru-RU" sz="2400" b="1" dirty="0" smtClean="0">
                <a:solidFill>
                  <a:srgbClr val="002060"/>
                </a:solidFill>
                <a:effectLst>
                  <a:outerShdw blurRad="38100" dist="38100" dir="2700000" algn="tl">
                    <a:srgbClr val="000000">
                      <a:alpha val="43137"/>
                    </a:srgbClr>
                  </a:outerShdw>
                </a:effectLst>
              </a:rPr>
              <a:t>(тыс. руб.)</a:t>
            </a:r>
            <a:endParaRPr lang="ru-RU" sz="2400" b="1" dirty="0">
              <a:solidFill>
                <a:srgbClr val="002060"/>
              </a:solidFill>
              <a:effectLst>
                <a:outerShdw blurRad="38100" dist="38100" dir="2700000" algn="tl">
                  <a:srgbClr val="000000">
                    <a:alpha val="43137"/>
                  </a:srgbClr>
                </a:outerShdw>
              </a:effectLst>
            </a:endParaRPr>
          </a:p>
        </p:txBody>
      </p:sp>
      <p:graphicFrame>
        <p:nvGraphicFramePr>
          <p:cNvPr id="4" name="Диаграмма 3"/>
          <p:cNvGraphicFramePr/>
          <p:nvPr/>
        </p:nvGraphicFramePr>
        <p:xfrm>
          <a:off x="428596" y="1214422"/>
          <a:ext cx="8286808" cy="53578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rPr>
              <a:t>Распределение бюджетных ассигнований местного бюджета в 2023 год по разделам </a:t>
            </a:r>
            <a:br>
              <a:rPr lang="ru-RU" sz="2400" b="1" dirty="0" smtClean="0">
                <a:solidFill>
                  <a:srgbClr val="002060"/>
                </a:solidFill>
                <a:effectLst>
                  <a:outerShdw blurRad="38100" dist="38100" dir="2700000" algn="tl">
                    <a:srgbClr val="000000">
                      <a:alpha val="43137"/>
                    </a:srgbClr>
                  </a:outerShdw>
                </a:effectLst>
                <a:latin typeface="+mn-lt"/>
                <a:ea typeface="Chemal" pitchFamily="50" charset="0"/>
              </a:rPr>
            </a:br>
            <a:r>
              <a:rPr lang="ru-RU" sz="2400" b="1" dirty="0" smtClean="0">
                <a:solidFill>
                  <a:srgbClr val="002060"/>
                </a:solidFill>
                <a:effectLst>
                  <a:outerShdw blurRad="38100" dist="38100" dir="2700000" algn="tl">
                    <a:srgbClr val="000000">
                      <a:alpha val="43137"/>
                    </a:srgbClr>
                  </a:outerShdw>
                </a:effectLst>
                <a:latin typeface="+mn-lt"/>
                <a:ea typeface="Chemal" pitchFamily="50" charset="0"/>
              </a:rPr>
              <a:t>классификации расходов бюджета</a:t>
            </a:r>
            <a:endParaRPr lang="ru-RU" sz="2400" dirty="0">
              <a:solidFill>
                <a:srgbClr val="002060"/>
              </a:solidFill>
              <a:latin typeface="+mn-lt"/>
              <a:ea typeface="Chemal" pitchFamily="50" charset="0"/>
            </a:endParaRPr>
          </a:p>
        </p:txBody>
      </p:sp>
      <p:graphicFrame>
        <p:nvGraphicFramePr>
          <p:cNvPr id="5" name="Таблица 4"/>
          <p:cNvGraphicFramePr>
            <a:graphicFrameLocks noGrp="1"/>
          </p:cNvGraphicFramePr>
          <p:nvPr/>
        </p:nvGraphicFramePr>
        <p:xfrm>
          <a:off x="1214414" y="1643050"/>
          <a:ext cx="6572296" cy="4214682"/>
        </p:xfrm>
        <a:graphic>
          <a:graphicData uri="http://schemas.openxmlformats.org/drawingml/2006/table">
            <a:tbl>
              <a:tblPr>
                <a:tableStyleId>{69C7853C-536D-4A76-A0AE-DD22124D55A5}</a:tableStyleId>
              </a:tblPr>
              <a:tblGrid>
                <a:gridCol w="971055"/>
                <a:gridCol w="3478409"/>
                <a:gridCol w="1122699"/>
                <a:gridCol w="1000133"/>
              </a:tblGrid>
              <a:tr h="486835">
                <a:tc>
                  <a:txBody>
                    <a:bodyPr/>
                    <a:lstStyle/>
                    <a:p>
                      <a:pPr algn="ctr" rtl="0" fontAlgn="ctr"/>
                      <a:r>
                        <a:rPr lang="ru-RU" sz="1200" u="none" strike="noStrike" dirty="0"/>
                        <a:t>Раздел</a:t>
                      </a:r>
                      <a:endParaRPr lang="ru-RU" sz="1200" b="0" i="0" u="none" strike="noStrike" dirty="0">
                        <a:solidFill>
                          <a:srgbClr val="002060"/>
                        </a:solidFill>
                        <a:latin typeface="Times New Roman"/>
                      </a:endParaRPr>
                    </a:p>
                  </a:txBody>
                  <a:tcPr marL="9473" marR="9473" marT="9473" marB="0" anchor="ctr"/>
                </a:tc>
                <a:tc>
                  <a:txBody>
                    <a:bodyPr/>
                    <a:lstStyle/>
                    <a:p>
                      <a:pPr algn="ctr" rtl="0" fontAlgn="ctr"/>
                      <a:r>
                        <a:rPr lang="ru-RU" sz="1200" u="none" strike="noStrike" dirty="0"/>
                        <a:t>Наименование</a:t>
                      </a:r>
                      <a:endParaRPr lang="ru-RU" sz="1200" b="0" i="0" u="none" strike="noStrike" dirty="0">
                        <a:solidFill>
                          <a:srgbClr val="002060"/>
                        </a:solidFill>
                        <a:latin typeface="Times New Roman"/>
                      </a:endParaRPr>
                    </a:p>
                  </a:txBody>
                  <a:tcPr marL="9473" marR="9473" marT="9473" marB="0" anchor="ctr"/>
                </a:tc>
                <a:tc>
                  <a:txBody>
                    <a:bodyPr/>
                    <a:lstStyle/>
                    <a:p>
                      <a:pPr algn="ctr" rtl="0" fontAlgn="t"/>
                      <a:r>
                        <a:rPr lang="ru-RU" sz="1200" u="none" strike="noStrike" dirty="0"/>
                        <a:t>Исполнено в 2022г. </a:t>
                      </a:r>
                      <a:endParaRPr lang="ru-RU" sz="1200" u="none" strike="noStrike" dirty="0" smtClean="0"/>
                    </a:p>
                    <a:p>
                      <a:pPr algn="ctr" rtl="0" fontAlgn="t"/>
                      <a:r>
                        <a:rPr lang="ru-RU" sz="1200" b="0" i="0" u="none" strike="noStrike" dirty="0" smtClean="0">
                          <a:solidFill>
                            <a:schemeClr val="tx1"/>
                          </a:solidFill>
                          <a:latin typeface="Times New Roman"/>
                        </a:rPr>
                        <a:t>тыс. руб.</a:t>
                      </a:r>
                      <a:endParaRPr lang="ru-RU" sz="1200" b="0" i="0" u="none" strike="noStrike" dirty="0">
                        <a:solidFill>
                          <a:schemeClr val="tx1"/>
                        </a:solidFill>
                        <a:latin typeface="Times New Roman"/>
                      </a:endParaRPr>
                    </a:p>
                  </a:txBody>
                  <a:tcPr marL="9473" marR="9473" marT="9473" marB="0"/>
                </a:tc>
                <a:tc>
                  <a:txBody>
                    <a:bodyPr/>
                    <a:lstStyle/>
                    <a:p>
                      <a:pPr algn="ctr" rtl="0" fontAlgn="t"/>
                      <a:r>
                        <a:rPr lang="ru-RU" sz="1200" u="none" strike="noStrike" dirty="0"/>
                        <a:t>Исполнено в </a:t>
                      </a:r>
                      <a:r>
                        <a:rPr lang="ru-RU" sz="1200" u="none" strike="noStrike" dirty="0" smtClean="0"/>
                        <a:t>2023г. </a:t>
                      </a:r>
                    </a:p>
                    <a:p>
                      <a:pPr marL="0" marR="0" indent="0" algn="ctr" defTabSz="914400" rtl="0" eaLnBrk="1" fontAlgn="t" latinLnBrk="0" hangingPunct="1">
                        <a:lnSpc>
                          <a:spcPct val="100000"/>
                        </a:lnSpc>
                        <a:spcBef>
                          <a:spcPts val="0"/>
                        </a:spcBef>
                        <a:spcAft>
                          <a:spcPts val="0"/>
                        </a:spcAft>
                        <a:buClrTx/>
                        <a:buSzTx/>
                        <a:buFontTx/>
                        <a:buNone/>
                        <a:tabLst/>
                        <a:defRPr/>
                      </a:pPr>
                      <a:r>
                        <a:rPr lang="ru-RU" sz="1200" b="0" i="0" u="none" strike="noStrike" dirty="0" smtClean="0">
                          <a:solidFill>
                            <a:schemeClr val="tx1"/>
                          </a:solidFill>
                          <a:latin typeface="Times New Roman"/>
                        </a:rPr>
                        <a:t>тыс. руб.</a:t>
                      </a:r>
                    </a:p>
                  </a:txBody>
                  <a:tcPr marL="9473" marR="9473" marT="9473" marB="0"/>
                </a:tc>
              </a:tr>
              <a:tr h="232353">
                <a:tc>
                  <a:txBody>
                    <a:bodyPr/>
                    <a:lstStyle/>
                    <a:p>
                      <a:pPr algn="ctr" rtl="0" fontAlgn="t"/>
                      <a:r>
                        <a:rPr lang="ru-RU" sz="1200" u="none" strike="noStrike"/>
                        <a:t>1</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Общегосударственные вопросы</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59058,5</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65694</a:t>
                      </a:r>
                      <a:endParaRPr lang="ru-RU" sz="1200" b="0" i="0" u="none" strike="noStrike" dirty="0">
                        <a:solidFill>
                          <a:srgbClr val="000000"/>
                        </a:solidFill>
                        <a:latin typeface="Calibri"/>
                      </a:endParaRPr>
                    </a:p>
                  </a:txBody>
                  <a:tcPr marL="9473" marR="9473" marT="9473" marB="0" anchor="ctr"/>
                </a:tc>
              </a:tr>
              <a:tr h="232353">
                <a:tc>
                  <a:txBody>
                    <a:bodyPr/>
                    <a:lstStyle/>
                    <a:p>
                      <a:pPr algn="ctr" rtl="0" fontAlgn="t"/>
                      <a:r>
                        <a:rPr lang="ru-RU" sz="1200" u="none" strike="noStrike"/>
                        <a:t>2</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Национальная оборона</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264,5</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508,4</a:t>
                      </a:r>
                      <a:endParaRPr lang="ru-RU" sz="1200" b="0" i="0" u="none" strike="noStrike" dirty="0">
                        <a:solidFill>
                          <a:srgbClr val="000000"/>
                        </a:solidFill>
                        <a:latin typeface="Calibri"/>
                      </a:endParaRPr>
                    </a:p>
                  </a:txBody>
                  <a:tcPr marL="9473" marR="9473" marT="9473" marB="0" anchor="ctr"/>
                </a:tc>
              </a:tr>
              <a:tr h="486835">
                <a:tc>
                  <a:txBody>
                    <a:bodyPr/>
                    <a:lstStyle/>
                    <a:p>
                      <a:pPr algn="ctr" rtl="0" fontAlgn="t"/>
                      <a:r>
                        <a:rPr lang="ru-RU" sz="1200" u="none" strike="noStrike"/>
                        <a:t>3</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Национальная безопасность и правоохранительная деятельность</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975,7</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4717</a:t>
                      </a:r>
                      <a:endParaRPr lang="ru-RU" sz="1200" b="0" i="0" u="none" strike="noStrike" dirty="0">
                        <a:solidFill>
                          <a:srgbClr val="000000"/>
                        </a:solidFill>
                        <a:latin typeface="Calibri"/>
                      </a:endParaRPr>
                    </a:p>
                  </a:txBody>
                  <a:tcPr marL="9473" marR="9473" marT="9473" marB="0" anchor="ctr"/>
                </a:tc>
              </a:tr>
              <a:tr h="232353">
                <a:tc>
                  <a:txBody>
                    <a:bodyPr/>
                    <a:lstStyle/>
                    <a:p>
                      <a:pPr algn="ctr" rtl="0" fontAlgn="t"/>
                      <a:r>
                        <a:rPr lang="ru-RU" sz="1200" u="none" strike="noStrike"/>
                        <a:t>4</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Национальная экономика</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32593,5</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24546,5</a:t>
                      </a:r>
                      <a:endParaRPr lang="ru-RU" sz="1200" b="0" i="0" u="none" strike="noStrike" dirty="0">
                        <a:solidFill>
                          <a:srgbClr val="000000"/>
                        </a:solidFill>
                        <a:latin typeface="Calibri"/>
                      </a:endParaRPr>
                    </a:p>
                  </a:txBody>
                  <a:tcPr marL="9473" marR="9473" marT="9473" marB="0" anchor="ctr"/>
                </a:tc>
              </a:tr>
              <a:tr h="258097">
                <a:tc>
                  <a:txBody>
                    <a:bodyPr/>
                    <a:lstStyle/>
                    <a:p>
                      <a:pPr algn="ctr" rtl="0" fontAlgn="t"/>
                      <a:r>
                        <a:rPr lang="ru-RU" sz="1200" u="none" strike="noStrike"/>
                        <a:t>5</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Жилищно-коммунальное хозяйство</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56990,6</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43356,5</a:t>
                      </a:r>
                      <a:endParaRPr lang="ru-RU" sz="1200" b="0" i="0" u="none" strike="noStrike" dirty="0">
                        <a:solidFill>
                          <a:srgbClr val="000000"/>
                        </a:solidFill>
                        <a:latin typeface="Calibri"/>
                      </a:endParaRPr>
                    </a:p>
                  </a:txBody>
                  <a:tcPr marL="9473" marR="9473" marT="9473" marB="0" anchor="ctr"/>
                </a:tc>
              </a:tr>
              <a:tr h="232353">
                <a:tc>
                  <a:txBody>
                    <a:bodyPr/>
                    <a:lstStyle/>
                    <a:p>
                      <a:pPr algn="ctr" rtl="0" fontAlgn="t"/>
                      <a:r>
                        <a:rPr lang="ru-RU" sz="1200" u="none" strike="noStrike"/>
                        <a:t>7</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Образование</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436482,8</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571664,5</a:t>
                      </a:r>
                      <a:endParaRPr lang="ru-RU" sz="1200" b="0" i="0" u="none" strike="noStrike" dirty="0">
                        <a:solidFill>
                          <a:srgbClr val="000000"/>
                        </a:solidFill>
                        <a:latin typeface="Calibri"/>
                      </a:endParaRPr>
                    </a:p>
                  </a:txBody>
                  <a:tcPr marL="9473" marR="9473" marT="9473" marB="0" anchor="ctr"/>
                </a:tc>
              </a:tr>
              <a:tr h="232353">
                <a:tc>
                  <a:txBody>
                    <a:bodyPr/>
                    <a:lstStyle/>
                    <a:p>
                      <a:pPr algn="ctr" rtl="0" fontAlgn="t"/>
                      <a:r>
                        <a:rPr lang="ru-RU" sz="1200" u="none" strike="noStrike"/>
                        <a:t>8</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Культура, кинематография</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56196,6</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56024,4</a:t>
                      </a:r>
                      <a:endParaRPr lang="ru-RU" sz="1200" b="0" i="0" u="none" strike="noStrike" dirty="0">
                        <a:solidFill>
                          <a:srgbClr val="000000"/>
                        </a:solidFill>
                        <a:latin typeface="Calibri"/>
                      </a:endParaRPr>
                    </a:p>
                  </a:txBody>
                  <a:tcPr marL="9473" marR="9473" marT="9473" marB="0" anchor="ctr"/>
                </a:tc>
              </a:tr>
              <a:tr h="232353">
                <a:tc>
                  <a:txBody>
                    <a:bodyPr/>
                    <a:lstStyle/>
                    <a:p>
                      <a:pPr algn="ctr" rtl="0" fontAlgn="t"/>
                      <a:r>
                        <a:rPr lang="ru-RU" sz="1200" u="none" strike="noStrike"/>
                        <a:t>10</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Социальная политика</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2804,2</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5258,3</a:t>
                      </a:r>
                      <a:endParaRPr lang="ru-RU" sz="1200" b="0" i="0" u="none" strike="noStrike" dirty="0">
                        <a:solidFill>
                          <a:srgbClr val="000000"/>
                        </a:solidFill>
                        <a:latin typeface="Calibri"/>
                      </a:endParaRPr>
                    </a:p>
                  </a:txBody>
                  <a:tcPr marL="9473" marR="9473" marT="9473" marB="0" anchor="ctr"/>
                </a:tc>
              </a:tr>
              <a:tr h="232353">
                <a:tc>
                  <a:txBody>
                    <a:bodyPr/>
                    <a:lstStyle/>
                    <a:p>
                      <a:pPr algn="ctr" rtl="0" fontAlgn="t"/>
                      <a:r>
                        <a:rPr lang="ru-RU" sz="1200" u="none" strike="noStrike"/>
                        <a:t>11</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Физическая культура и спорт </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46659,3</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39311,2</a:t>
                      </a:r>
                      <a:endParaRPr lang="ru-RU" sz="1200" b="0" i="0" u="none" strike="noStrike" dirty="0">
                        <a:solidFill>
                          <a:srgbClr val="000000"/>
                        </a:solidFill>
                        <a:latin typeface="Calibri"/>
                      </a:endParaRPr>
                    </a:p>
                  </a:txBody>
                  <a:tcPr marL="9473" marR="9473" marT="9473" marB="0" anchor="ctr"/>
                </a:tc>
              </a:tr>
              <a:tr h="232353">
                <a:tc>
                  <a:txBody>
                    <a:bodyPr/>
                    <a:lstStyle/>
                    <a:p>
                      <a:pPr algn="ctr" rtl="0" fontAlgn="t"/>
                      <a:r>
                        <a:rPr lang="ru-RU" sz="1200" u="none" strike="noStrike"/>
                        <a:t>12</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Средства массовой информации</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3553,7</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4665,6</a:t>
                      </a:r>
                      <a:endParaRPr lang="ru-RU" sz="1200" b="0" i="0" u="none" strike="noStrike" dirty="0">
                        <a:solidFill>
                          <a:srgbClr val="000000"/>
                        </a:solidFill>
                        <a:latin typeface="Calibri"/>
                      </a:endParaRPr>
                    </a:p>
                  </a:txBody>
                  <a:tcPr marL="9473" marR="9473" marT="9473" marB="0" anchor="ctr"/>
                </a:tc>
              </a:tr>
              <a:tr h="409871">
                <a:tc>
                  <a:txBody>
                    <a:bodyPr/>
                    <a:lstStyle/>
                    <a:p>
                      <a:pPr algn="ctr" rtl="0" fontAlgn="t"/>
                      <a:r>
                        <a:rPr lang="ru-RU" sz="1200" u="none" strike="noStrike"/>
                        <a:t>13</a:t>
                      </a:r>
                      <a:endParaRPr lang="ru-RU" sz="1200" b="0" i="0" u="none" strike="noStrike">
                        <a:solidFill>
                          <a:srgbClr val="002060"/>
                        </a:solidFill>
                        <a:latin typeface="Calibri"/>
                      </a:endParaRPr>
                    </a:p>
                  </a:txBody>
                  <a:tcPr marL="9473" marR="9473" marT="9473" marB="0"/>
                </a:tc>
                <a:tc>
                  <a:txBody>
                    <a:bodyPr/>
                    <a:lstStyle/>
                    <a:p>
                      <a:pPr algn="l" rtl="0" fontAlgn="t"/>
                      <a:r>
                        <a:rPr lang="ru-RU" sz="1200" u="none" strike="noStrike" dirty="0"/>
                        <a:t>Обслуживание государственного (муниципального) долга</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1,2</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0</a:t>
                      </a:r>
                      <a:endParaRPr lang="ru-RU" sz="1200" b="0" i="0" u="none" strike="noStrike" dirty="0">
                        <a:solidFill>
                          <a:srgbClr val="000000"/>
                        </a:solidFill>
                        <a:latin typeface="Calibri"/>
                      </a:endParaRPr>
                    </a:p>
                  </a:txBody>
                  <a:tcPr marL="9473" marR="9473" marT="9473" marB="0" anchor="ctr"/>
                </a:tc>
              </a:tr>
              <a:tr h="642942">
                <a:tc>
                  <a:txBody>
                    <a:bodyPr/>
                    <a:lstStyle/>
                    <a:p>
                      <a:pPr algn="ctr" rtl="0" fontAlgn="t"/>
                      <a:r>
                        <a:rPr lang="ru-RU" sz="1200" u="none" strike="noStrike" dirty="0"/>
                        <a:t>14</a:t>
                      </a:r>
                      <a:endParaRPr lang="ru-RU" sz="1200" b="0" i="0" u="none" strike="noStrike" dirty="0">
                        <a:solidFill>
                          <a:srgbClr val="002060"/>
                        </a:solidFill>
                        <a:latin typeface="Calibri"/>
                      </a:endParaRPr>
                    </a:p>
                  </a:txBody>
                  <a:tcPr marL="9473" marR="9473" marT="9473" marB="0"/>
                </a:tc>
                <a:tc>
                  <a:txBody>
                    <a:bodyPr/>
                    <a:lstStyle/>
                    <a:p>
                      <a:pPr algn="l" rtl="0" fontAlgn="t"/>
                      <a:r>
                        <a:rPr lang="ru-RU" sz="1200" u="none" strike="noStrike" dirty="0"/>
                        <a:t>Межбюджетные трансферты общего характера бюджетам бюджетной системы  Российской Федерации</a:t>
                      </a:r>
                      <a:endParaRPr lang="ru-RU" sz="1200" b="0" i="0" u="none" strike="noStrike" dirty="0">
                        <a:solidFill>
                          <a:srgbClr val="002060"/>
                        </a:solidFill>
                        <a:latin typeface="Times New Roman"/>
                      </a:endParaRPr>
                    </a:p>
                  </a:txBody>
                  <a:tcPr marL="9473" marR="9473" marT="9473" marB="0"/>
                </a:tc>
                <a:tc>
                  <a:txBody>
                    <a:bodyPr/>
                    <a:lstStyle/>
                    <a:p>
                      <a:pPr algn="ctr" rtl="0" fontAlgn="ctr"/>
                      <a:r>
                        <a:rPr lang="ru-RU" sz="1200" u="none" strike="noStrike"/>
                        <a:t>25465,8</a:t>
                      </a:r>
                      <a:endParaRPr lang="ru-RU" sz="1200" b="0" i="0" u="none" strike="noStrike">
                        <a:solidFill>
                          <a:srgbClr val="002060"/>
                        </a:solidFill>
                        <a:latin typeface="Times New Roman"/>
                      </a:endParaRPr>
                    </a:p>
                  </a:txBody>
                  <a:tcPr marL="9473" marR="9473" marT="9473" marB="0" anchor="ctr"/>
                </a:tc>
                <a:tc>
                  <a:txBody>
                    <a:bodyPr/>
                    <a:lstStyle/>
                    <a:p>
                      <a:pPr algn="ctr" fontAlgn="ctr"/>
                      <a:r>
                        <a:rPr lang="ru-RU" sz="1200" u="none" strike="noStrike" dirty="0"/>
                        <a:t>28332,5</a:t>
                      </a:r>
                      <a:endParaRPr lang="ru-RU" sz="1200" b="0" i="0" u="none" strike="noStrike" dirty="0">
                        <a:solidFill>
                          <a:srgbClr val="000000"/>
                        </a:solidFill>
                        <a:latin typeface="Calibri"/>
                      </a:endParaRPr>
                    </a:p>
                  </a:txBody>
                  <a:tcPr marL="9473" marR="9473" marT="9473" marB="0" anchor="ct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rPr>
              <a:t>Муниципальные программы на 2023 год</a:t>
            </a:r>
            <a:endParaRPr lang="ru-RU" sz="2400" b="1" dirty="0">
              <a:solidFill>
                <a:srgbClr val="002060"/>
              </a:solidFill>
              <a:effectLst>
                <a:outerShdw blurRad="38100" dist="38100" dir="2700000" algn="tl">
                  <a:srgbClr val="000000">
                    <a:alpha val="43137"/>
                  </a:srgbClr>
                </a:outerShdw>
              </a:effectLst>
              <a:latin typeface="+mn-lt"/>
              <a:ea typeface="Chemal" pitchFamily="50" charset="0"/>
            </a:endParaRPr>
          </a:p>
        </p:txBody>
      </p:sp>
      <p:sp>
        <p:nvSpPr>
          <p:cNvPr id="4" name="TextBox 3"/>
          <p:cNvSpPr txBox="1"/>
          <p:nvPr/>
        </p:nvSpPr>
        <p:spPr>
          <a:xfrm>
            <a:off x="2357422" y="1000108"/>
            <a:ext cx="2214578" cy="584775"/>
          </a:xfrm>
          <a:prstGeom prst="rect">
            <a:avLst/>
          </a:prstGeom>
          <a:solidFill>
            <a:schemeClr val="accent5">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ru-RU" sz="800" dirty="0" smtClean="0">
                <a:latin typeface="Calibri" pitchFamily="34" charset="0"/>
                <a:cs typeface="Calibri" pitchFamily="34" charset="0"/>
              </a:rPr>
              <a:t>Развитие экономики и малого и среднего предпринимательства в МО «Чемальский район» на 2020-2025 годы</a:t>
            </a:r>
          </a:p>
          <a:p>
            <a:pPr algn="ctr"/>
            <a:r>
              <a:rPr lang="ru-RU" sz="800" dirty="0" smtClean="0">
                <a:latin typeface="Calibri" pitchFamily="34" charset="0"/>
                <a:cs typeface="Calibri" pitchFamily="34" charset="0"/>
              </a:rPr>
              <a:t>8237,2 тыс. руб.</a:t>
            </a:r>
            <a:endParaRPr lang="ru-RU" sz="800" dirty="0">
              <a:latin typeface="Calibri" pitchFamily="34" charset="0"/>
              <a:cs typeface="Calibri" pitchFamily="34" charset="0"/>
            </a:endParaRPr>
          </a:p>
        </p:txBody>
      </p:sp>
      <p:sp>
        <p:nvSpPr>
          <p:cNvPr id="12" name="TextBox 11"/>
          <p:cNvSpPr txBox="1"/>
          <p:nvPr/>
        </p:nvSpPr>
        <p:spPr>
          <a:xfrm>
            <a:off x="214282" y="1857364"/>
            <a:ext cx="1428760" cy="954107"/>
          </a:xfrm>
          <a:prstGeom prst="rect">
            <a:avLst/>
          </a:prstGeom>
          <a:solidFill>
            <a:schemeClr val="accent5">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«Поддержка малого и среднего предпринимательства»</a:t>
            </a:r>
            <a:endParaRPr lang="en-US" sz="800" dirty="0" smtClean="0">
              <a:latin typeface="Calibri" pitchFamily="34" charset="0"/>
              <a:cs typeface="Calibri" pitchFamily="34" charset="0"/>
            </a:endParaRPr>
          </a:p>
          <a:p>
            <a:pPr algn="ctr"/>
            <a:r>
              <a:rPr lang="ru-RU" sz="800" dirty="0" smtClean="0">
                <a:latin typeface="Calibri" pitchFamily="34" charset="0"/>
                <a:cs typeface="Calibri" pitchFamily="34" charset="0"/>
              </a:rPr>
              <a:t>600,0 тыс.</a:t>
            </a:r>
            <a:endParaRPr lang="en-US" sz="800" dirty="0" smtClean="0">
              <a:latin typeface="Calibri" pitchFamily="34" charset="0"/>
              <a:cs typeface="Calibri" pitchFamily="34" charset="0"/>
            </a:endParaRPr>
          </a:p>
          <a:p>
            <a:pPr algn="ctr"/>
            <a:endParaRPr lang="en-US" sz="800" dirty="0" smtClean="0"/>
          </a:p>
          <a:p>
            <a:pPr algn="ctr"/>
            <a:endParaRPr lang="ru-RU" sz="800" dirty="0"/>
          </a:p>
        </p:txBody>
      </p:sp>
      <p:sp>
        <p:nvSpPr>
          <p:cNvPr id="14" name="TextBox 13"/>
          <p:cNvSpPr txBox="1"/>
          <p:nvPr/>
        </p:nvSpPr>
        <p:spPr>
          <a:xfrm>
            <a:off x="3214678" y="1857364"/>
            <a:ext cx="1714512" cy="954107"/>
          </a:xfrm>
          <a:prstGeom prst="rect">
            <a:avLst/>
          </a:prstGeom>
          <a:solidFill>
            <a:schemeClr val="accent5">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«Качественное и бесперебойное функционирование информационно-коммуникационных технологий" </a:t>
            </a:r>
          </a:p>
          <a:p>
            <a:pPr algn="ctr"/>
            <a:r>
              <a:rPr lang="ru-RU" sz="800" dirty="0" smtClean="0">
                <a:latin typeface="Calibri" pitchFamily="34" charset="0"/>
                <a:cs typeface="Calibri" pitchFamily="34" charset="0"/>
              </a:rPr>
              <a:t>2847,0</a:t>
            </a:r>
            <a:r>
              <a:rPr lang="en-US" sz="800" dirty="0" smtClean="0">
                <a:latin typeface="Calibri" pitchFamily="34" charset="0"/>
                <a:cs typeface="Calibri" pitchFamily="34" charset="0"/>
              </a:rPr>
              <a:t> </a:t>
            </a:r>
            <a:r>
              <a:rPr lang="ru-RU" sz="800" dirty="0" smtClean="0">
                <a:latin typeface="Calibri" pitchFamily="34" charset="0"/>
                <a:cs typeface="Calibri" pitchFamily="34" charset="0"/>
              </a:rPr>
              <a:t>тыс. руб.</a:t>
            </a:r>
          </a:p>
          <a:p>
            <a:endParaRPr lang="ru-RU" sz="800" dirty="0"/>
          </a:p>
        </p:txBody>
      </p:sp>
      <p:sp>
        <p:nvSpPr>
          <p:cNvPr id="15" name="TextBox 14"/>
          <p:cNvSpPr txBox="1"/>
          <p:nvPr/>
        </p:nvSpPr>
        <p:spPr>
          <a:xfrm>
            <a:off x="1714480" y="1857364"/>
            <a:ext cx="1428760" cy="954107"/>
          </a:xfrm>
          <a:prstGeom prst="rect">
            <a:avLst/>
          </a:prstGeom>
          <a:solidFill>
            <a:schemeClr val="accent5">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туризма»</a:t>
            </a:r>
          </a:p>
          <a:p>
            <a:pPr algn="ctr"/>
            <a:r>
              <a:rPr lang="ru-RU" sz="800" dirty="0" smtClean="0">
                <a:latin typeface="Calibri" pitchFamily="34" charset="0"/>
                <a:cs typeface="Calibri" pitchFamily="34" charset="0"/>
              </a:rPr>
              <a:t>0,0 тыс. руб.</a:t>
            </a:r>
            <a:endParaRPr lang="en-US" sz="800" dirty="0" smtClean="0">
              <a:latin typeface="Calibri" pitchFamily="34" charset="0"/>
              <a:cs typeface="Calibri" pitchFamily="34" charset="0"/>
            </a:endParaRPr>
          </a:p>
          <a:p>
            <a:pPr algn="ctr"/>
            <a:endParaRPr lang="en-US" sz="800" dirty="0" smtClean="0"/>
          </a:p>
          <a:p>
            <a:pPr algn="ctr"/>
            <a:endParaRPr lang="en-US" sz="800" dirty="0" smtClean="0"/>
          </a:p>
          <a:p>
            <a:pPr algn="ctr"/>
            <a:endParaRPr lang="en-US" sz="800" dirty="0" smtClean="0"/>
          </a:p>
          <a:p>
            <a:pPr algn="ctr"/>
            <a:endParaRPr lang="ru-RU" sz="800" dirty="0"/>
          </a:p>
        </p:txBody>
      </p:sp>
      <p:sp>
        <p:nvSpPr>
          <p:cNvPr id="16" name="TextBox 15"/>
          <p:cNvSpPr txBox="1"/>
          <p:nvPr/>
        </p:nvSpPr>
        <p:spPr>
          <a:xfrm>
            <a:off x="5072066" y="1857364"/>
            <a:ext cx="1643074" cy="954107"/>
          </a:xfrm>
          <a:prstGeom prst="rect">
            <a:avLst/>
          </a:prstGeom>
          <a:solidFill>
            <a:schemeClr val="accent5">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«Обеспечение информационной открытости деятельности органов </a:t>
            </a:r>
          </a:p>
          <a:p>
            <a:pPr algn="ctr"/>
            <a:r>
              <a:rPr lang="ru-RU" sz="800" dirty="0" smtClean="0">
                <a:latin typeface="Calibri" pitchFamily="34" charset="0"/>
                <a:cs typeface="Calibri" pitchFamily="34" charset="0"/>
              </a:rPr>
              <a:t>4790,2 тыс. руб.</a:t>
            </a:r>
            <a:endParaRPr lang="en-US" sz="800" dirty="0" smtClean="0">
              <a:latin typeface="Calibri" pitchFamily="34" charset="0"/>
              <a:cs typeface="Calibri" pitchFamily="34" charset="0"/>
            </a:endParaRPr>
          </a:p>
          <a:p>
            <a:endParaRPr lang="en-US" sz="800" dirty="0" smtClean="0"/>
          </a:p>
          <a:p>
            <a:endParaRPr lang="ru-RU" sz="800" dirty="0"/>
          </a:p>
        </p:txBody>
      </p:sp>
      <p:sp>
        <p:nvSpPr>
          <p:cNvPr id="31" name="TextBox 30"/>
          <p:cNvSpPr txBox="1"/>
          <p:nvPr/>
        </p:nvSpPr>
        <p:spPr>
          <a:xfrm>
            <a:off x="5357818" y="3286124"/>
            <a:ext cx="1857388" cy="707886"/>
          </a:xfrm>
          <a:prstGeom prst="rect">
            <a:avLst/>
          </a:prstGeom>
          <a:solidFill>
            <a:schemeClr val="accent3">
              <a:lumMod val="40000"/>
              <a:lumOff val="60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ru-RU" sz="800" dirty="0" smtClean="0">
                <a:latin typeface="Calibri" pitchFamily="34" charset="0"/>
                <a:cs typeface="Calibri" pitchFamily="34" charset="0"/>
              </a:rPr>
              <a:t>Управление муниципальными финансами и имуществом МО «Чемальский район» на 2020-2025 годы</a:t>
            </a:r>
          </a:p>
          <a:p>
            <a:pPr algn="ctr"/>
            <a:r>
              <a:rPr lang="ru-RU" sz="800" dirty="0" smtClean="0">
                <a:latin typeface="Calibri" pitchFamily="34" charset="0"/>
                <a:cs typeface="Calibri" pitchFamily="34" charset="0"/>
              </a:rPr>
              <a:t>57206,3 тыс. руб.</a:t>
            </a:r>
            <a:endParaRPr lang="ru-RU" sz="800" dirty="0">
              <a:latin typeface="Calibri" pitchFamily="34" charset="0"/>
              <a:cs typeface="Calibri" pitchFamily="34" charset="0"/>
            </a:endParaRPr>
          </a:p>
        </p:txBody>
      </p:sp>
      <p:sp>
        <p:nvSpPr>
          <p:cNvPr id="32" name="TextBox 31"/>
          <p:cNvSpPr txBox="1"/>
          <p:nvPr/>
        </p:nvSpPr>
        <p:spPr>
          <a:xfrm>
            <a:off x="4000496" y="4643446"/>
            <a:ext cx="1214446" cy="1200329"/>
          </a:xfrm>
          <a:prstGeom prst="rect">
            <a:avLst/>
          </a:prstGeom>
          <a:solidFill>
            <a:schemeClr val="accent3">
              <a:lumMod val="40000"/>
              <a:lumOff val="60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«Повышение эффективности муниципального управления в Финансовом отделе администрации Чемальского района» </a:t>
            </a:r>
          </a:p>
          <a:p>
            <a:pPr algn="ctr"/>
            <a:r>
              <a:rPr lang="ru-RU" sz="800" dirty="0" smtClean="0">
                <a:latin typeface="Calibri" pitchFamily="34" charset="0"/>
                <a:cs typeface="Calibri" pitchFamily="34" charset="0"/>
              </a:rPr>
              <a:t>8152,8 тыс. руб.</a:t>
            </a:r>
            <a:endParaRPr lang="ru-RU" sz="800" dirty="0">
              <a:latin typeface="Calibri" pitchFamily="34" charset="0"/>
              <a:cs typeface="Calibri" pitchFamily="34" charset="0"/>
            </a:endParaRPr>
          </a:p>
        </p:txBody>
      </p:sp>
      <p:sp>
        <p:nvSpPr>
          <p:cNvPr id="33" name="TextBox 32"/>
          <p:cNvSpPr txBox="1"/>
          <p:nvPr/>
        </p:nvSpPr>
        <p:spPr>
          <a:xfrm>
            <a:off x="5715008" y="4643446"/>
            <a:ext cx="1214446" cy="1200329"/>
          </a:xfrm>
          <a:prstGeom prst="rect">
            <a:avLst/>
          </a:prstGeom>
          <a:solidFill>
            <a:schemeClr val="accent3">
              <a:lumMod val="40000"/>
              <a:lumOff val="60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«Повышение  результативности предоставления межбюджетных трансфертов сельским поселениям МО «Чемальский район«</a:t>
            </a:r>
          </a:p>
          <a:p>
            <a:pPr algn="ctr"/>
            <a:r>
              <a:rPr lang="ru-RU" sz="800" dirty="0" smtClean="0">
                <a:latin typeface="Calibri" pitchFamily="34" charset="0"/>
                <a:cs typeface="Calibri" pitchFamily="34" charset="0"/>
              </a:rPr>
              <a:t>41431,8 тыс. руб.</a:t>
            </a:r>
          </a:p>
        </p:txBody>
      </p:sp>
      <p:sp>
        <p:nvSpPr>
          <p:cNvPr id="34" name="TextBox 33"/>
          <p:cNvSpPr txBox="1"/>
          <p:nvPr/>
        </p:nvSpPr>
        <p:spPr>
          <a:xfrm>
            <a:off x="7429520" y="4643446"/>
            <a:ext cx="1357322" cy="1200329"/>
          </a:xfrm>
          <a:prstGeom prst="rect">
            <a:avLst/>
          </a:prstGeom>
          <a:solidFill>
            <a:schemeClr val="accent3">
              <a:lumMod val="40000"/>
              <a:lumOff val="60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«Формирование эффективной системы управления и распоряжения муниципальным имуществом, в том числе земельными участками«</a:t>
            </a:r>
          </a:p>
          <a:p>
            <a:pPr algn="ctr"/>
            <a:r>
              <a:rPr lang="ru-RU" sz="800" dirty="0" smtClean="0">
                <a:latin typeface="Calibri" pitchFamily="34" charset="0"/>
                <a:cs typeface="Calibri" pitchFamily="34" charset="0"/>
              </a:rPr>
              <a:t>7621,7 тыс. руб.</a:t>
            </a:r>
            <a:endParaRPr lang="ru-RU" sz="800" dirty="0">
              <a:latin typeface="Calibri" pitchFamily="34" charset="0"/>
              <a:cs typeface="Calibri" pitchFamily="34" charset="0"/>
            </a:endParaRPr>
          </a:p>
        </p:txBody>
      </p:sp>
      <p:cxnSp>
        <p:nvCxnSpPr>
          <p:cNvPr id="38" name="Прямая соединительная линия 37"/>
          <p:cNvCxnSpPr/>
          <p:nvPr/>
        </p:nvCxnSpPr>
        <p:spPr>
          <a:xfrm rot="5400000">
            <a:off x="4857752" y="4000504"/>
            <a:ext cx="642942" cy="642942"/>
          </a:xfrm>
          <a:prstGeom prst="line">
            <a:avLst/>
          </a:prstGeom>
          <a:ln>
            <a:solidFill>
              <a:schemeClr val="accent3"/>
            </a:solidFill>
          </a:ln>
        </p:spPr>
        <p:style>
          <a:lnRef idx="1">
            <a:schemeClr val="accent3"/>
          </a:lnRef>
          <a:fillRef idx="0">
            <a:schemeClr val="accent3"/>
          </a:fillRef>
          <a:effectRef idx="0">
            <a:schemeClr val="accent3"/>
          </a:effectRef>
          <a:fontRef idx="minor">
            <a:schemeClr val="tx1"/>
          </a:fontRef>
        </p:style>
      </p:cxnSp>
      <p:cxnSp>
        <p:nvCxnSpPr>
          <p:cNvPr id="40" name="Прямая соединительная линия 39"/>
          <p:cNvCxnSpPr/>
          <p:nvPr/>
        </p:nvCxnSpPr>
        <p:spPr>
          <a:xfrm rot="16200000" flipH="1">
            <a:off x="6036480" y="4321975"/>
            <a:ext cx="642943" cy="2"/>
          </a:xfrm>
          <a:prstGeom prst="line">
            <a:avLst/>
          </a:prstGeom>
          <a:ln/>
        </p:spPr>
        <p:style>
          <a:lnRef idx="1">
            <a:schemeClr val="accent3"/>
          </a:lnRef>
          <a:fillRef idx="0">
            <a:schemeClr val="accent3"/>
          </a:fillRef>
          <a:effectRef idx="0">
            <a:schemeClr val="accent3"/>
          </a:effectRef>
          <a:fontRef idx="minor">
            <a:schemeClr val="tx1"/>
          </a:fontRef>
        </p:style>
      </p:cxnSp>
      <p:cxnSp>
        <p:nvCxnSpPr>
          <p:cNvPr id="42" name="Прямая соединительная линия 41"/>
          <p:cNvCxnSpPr/>
          <p:nvPr/>
        </p:nvCxnSpPr>
        <p:spPr>
          <a:xfrm>
            <a:off x="7072330" y="4000504"/>
            <a:ext cx="785818" cy="642942"/>
          </a:xfrm>
          <a:prstGeom prst="line">
            <a:avLst/>
          </a:prstGeom>
          <a:ln/>
        </p:spPr>
        <p:style>
          <a:lnRef idx="1">
            <a:schemeClr val="accent3"/>
          </a:lnRef>
          <a:fillRef idx="0">
            <a:schemeClr val="accent3"/>
          </a:fillRef>
          <a:effectRef idx="0">
            <a:schemeClr val="accent3"/>
          </a:effectRef>
          <a:fontRef idx="minor">
            <a:schemeClr val="tx1"/>
          </a:fontRef>
        </p:style>
      </p:cxnSp>
      <p:cxnSp>
        <p:nvCxnSpPr>
          <p:cNvPr id="48" name="Прямая соединительная линия 47"/>
          <p:cNvCxnSpPr/>
          <p:nvPr/>
        </p:nvCxnSpPr>
        <p:spPr>
          <a:xfrm rot="10800000" flipV="1">
            <a:off x="1643042" y="1571612"/>
            <a:ext cx="714380" cy="285752"/>
          </a:xfrm>
          <a:prstGeom prst="line">
            <a:avLst/>
          </a:prstGeom>
        </p:spPr>
        <p:style>
          <a:lnRef idx="1">
            <a:schemeClr val="accent4"/>
          </a:lnRef>
          <a:fillRef idx="0">
            <a:schemeClr val="accent4"/>
          </a:fillRef>
          <a:effectRef idx="0">
            <a:schemeClr val="accent4"/>
          </a:effectRef>
          <a:fontRef idx="minor">
            <a:schemeClr val="tx1"/>
          </a:fontRef>
        </p:style>
      </p:cxnSp>
      <p:cxnSp>
        <p:nvCxnSpPr>
          <p:cNvPr id="50" name="Прямая соединительная линия 49"/>
          <p:cNvCxnSpPr/>
          <p:nvPr/>
        </p:nvCxnSpPr>
        <p:spPr>
          <a:xfrm rot="5400000">
            <a:off x="2571736" y="1714488"/>
            <a:ext cx="285752" cy="1588"/>
          </a:xfrm>
          <a:prstGeom prst="line">
            <a:avLst/>
          </a:prstGeom>
        </p:spPr>
        <p:style>
          <a:lnRef idx="1">
            <a:schemeClr val="accent4"/>
          </a:lnRef>
          <a:fillRef idx="0">
            <a:schemeClr val="accent4"/>
          </a:fillRef>
          <a:effectRef idx="0">
            <a:schemeClr val="accent4"/>
          </a:effectRef>
          <a:fontRef idx="minor">
            <a:schemeClr val="tx1"/>
          </a:fontRef>
        </p:style>
      </p:cxnSp>
      <p:cxnSp>
        <p:nvCxnSpPr>
          <p:cNvPr id="52" name="Прямая соединительная линия 51"/>
          <p:cNvCxnSpPr>
            <a:endCxn id="14" idx="0"/>
          </p:cNvCxnSpPr>
          <p:nvPr/>
        </p:nvCxnSpPr>
        <p:spPr>
          <a:xfrm rot="5400000">
            <a:off x="3929058" y="1714488"/>
            <a:ext cx="285752" cy="1588"/>
          </a:xfrm>
          <a:prstGeom prst="line">
            <a:avLst/>
          </a:prstGeom>
        </p:spPr>
        <p:style>
          <a:lnRef idx="1">
            <a:schemeClr val="accent4"/>
          </a:lnRef>
          <a:fillRef idx="0">
            <a:schemeClr val="accent4"/>
          </a:fillRef>
          <a:effectRef idx="0">
            <a:schemeClr val="accent4"/>
          </a:effectRef>
          <a:fontRef idx="minor">
            <a:schemeClr val="tx1"/>
          </a:fontRef>
        </p:style>
      </p:cxnSp>
      <p:cxnSp>
        <p:nvCxnSpPr>
          <p:cNvPr id="54" name="Прямая соединительная линия 53"/>
          <p:cNvCxnSpPr/>
          <p:nvPr/>
        </p:nvCxnSpPr>
        <p:spPr>
          <a:xfrm>
            <a:off x="4572000" y="1571612"/>
            <a:ext cx="500066" cy="285752"/>
          </a:xfrm>
          <a:prstGeom prst="line">
            <a:avLst/>
          </a:prstGeom>
        </p:spPr>
        <p:style>
          <a:lnRef idx="1">
            <a:schemeClr val="accent4"/>
          </a:lnRef>
          <a:fillRef idx="0">
            <a:schemeClr val="accent4"/>
          </a:fillRef>
          <a:effectRef idx="0">
            <a:schemeClr val="accent4"/>
          </a:effectRef>
          <a:fontRef idx="minor">
            <a:schemeClr val="tx1"/>
          </a:fontRef>
        </p:style>
      </p:cxnSp>
      <p:pic>
        <p:nvPicPr>
          <p:cNvPr id="9218" name="Picture 2" descr="https://xn--d1abmenicpr7c8a.xn--p1ai/images/com_hikashop/upload/3_342853743.png"/>
          <p:cNvPicPr>
            <a:picLocks noChangeAspect="1" noChangeArrowheads="1"/>
          </p:cNvPicPr>
          <p:nvPr/>
        </p:nvPicPr>
        <p:blipFill>
          <a:blip r:embed="rId3" cstate="print"/>
          <a:srcRect/>
          <a:stretch>
            <a:fillRect/>
          </a:stretch>
        </p:blipFill>
        <p:spPr bwMode="auto">
          <a:xfrm>
            <a:off x="142844" y="4714884"/>
            <a:ext cx="2164468" cy="1851810"/>
          </a:xfrm>
          <a:prstGeom prst="rect">
            <a:avLst/>
          </a:prstGeom>
          <a:noFill/>
        </p:spPr>
      </p:pic>
      <p:sp>
        <p:nvSpPr>
          <p:cNvPr id="20" name="TextBox 19"/>
          <p:cNvSpPr txBox="1"/>
          <p:nvPr/>
        </p:nvSpPr>
        <p:spPr>
          <a:xfrm>
            <a:off x="928662" y="3500438"/>
            <a:ext cx="1643074" cy="461665"/>
          </a:xfrm>
          <a:prstGeom prst="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Непрограммные направления деятельности</a:t>
            </a:r>
          </a:p>
          <a:p>
            <a:pPr algn="ctr"/>
            <a:r>
              <a:rPr lang="ru-RU" sz="800" dirty="0" smtClean="0">
                <a:latin typeface="Calibri" pitchFamily="34" charset="0"/>
                <a:cs typeface="Calibri" pitchFamily="34" charset="0"/>
              </a:rPr>
              <a:t>34718,4тыс. руб</a:t>
            </a:r>
            <a:r>
              <a:rPr lang="ru-RU" sz="800" dirty="0" smtClean="0"/>
              <a:t>.</a:t>
            </a:r>
            <a:endParaRPr lang="ru-RU"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0430" y="2786058"/>
            <a:ext cx="1928826" cy="584775"/>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sz="800" dirty="0" smtClean="0">
                <a:latin typeface="Calibri" pitchFamily="34" charset="0"/>
                <a:cs typeface="Calibri" pitchFamily="34" charset="0"/>
              </a:rPr>
              <a:t>Развитие систем жизнеобеспечения муниципального образования «Чемальский район» на 2020-2025 годы</a:t>
            </a:r>
          </a:p>
          <a:p>
            <a:pPr algn="ctr"/>
            <a:r>
              <a:rPr lang="ru-RU" sz="800" dirty="0" smtClean="0">
                <a:latin typeface="Calibri" pitchFamily="34" charset="0"/>
                <a:cs typeface="Calibri" pitchFamily="34" charset="0"/>
              </a:rPr>
              <a:t>82980,9 тыс. руб.</a:t>
            </a:r>
            <a:endParaRPr lang="ru-RU" sz="800" dirty="0">
              <a:latin typeface="Calibri" pitchFamily="34" charset="0"/>
              <a:cs typeface="Calibri" pitchFamily="34" charset="0"/>
            </a:endParaRPr>
          </a:p>
        </p:txBody>
      </p:sp>
      <p:sp>
        <p:nvSpPr>
          <p:cNvPr id="6" name="TextBox 5"/>
          <p:cNvSpPr txBox="1"/>
          <p:nvPr/>
        </p:nvSpPr>
        <p:spPr>
          <a:xfrm>
            <a:off x="214282" y="571480"/>
            <a:ext cx="1285884" cy="1569660"/>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«Повышение эффективности муниципального управления в  МБУ «Департамент строительства, дорожного хозяйства, транспорта и жилищно-коммунальной политики»»</a:t>
            </a:r>
          </a:p>
          <a:p>
            <a:pPr algn="ctr"/>
            <a:r>
              <a:rPr lang="ru-RU" sz="800" dirty="0" smtClean="0">
                <a:latin typeface="Calibri" pitchFamily="34" charset="0"/>
                <a:cs typeface="Calibri" pitchFamily="34" charset="0"/>
              </a:rPr>
              <a:t>12119,7 тыс. руб.</a:t>
            </a:r>
            <a:endParaRPr lang="ru-RU" sz="800" dirty="0">
              <a:latin typeface="Calibri" pitchFamily="34" charset="0"/>
              <a:cs typeface="Calibri" pitchFamily="34" charset="0"/>
            </a:endParaRPr>
          </a:p>
        </p:txBody>
      </p:sp>
      <p:sp>
        <p:nvSpPr>
          <p:cNvPr id="7" name="TextBox 6"/>
          <p:cNvSpPr txBox="1"/>
          <p:nvPr/>
        </p:nvSpPr>
        <p:spPr>
          <a:xfrm>
            <a:off x="1857356" y="571480"/>
            <a:ext cx="1214446" cy="1200329"/>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«Повышение эффективности муниципального управления в КУ МО «Единая диспетчерско-хозяйственная служба»»</a:t>
            </a:r>
          </a:p>
          <a:p>
            <a:pPr algn="ctr"/>
            <a:r>
              <a:rPr lang="ru-RU" sz="800" dirty="0" smtClean="0">
                <a:latin typeface="Calibri" pitchFamily="34" charset="0"/>
                <a:cs typeface="Calibri" pitchFamily="34" charset="0"/>
              </a:rPr>
              <a:t>18910,2 тыс. руб.</a:t>
            </a:r>
            <a:endParaRPr lang="ru-RU" sz="800" dirty="0">
              <a:latin typeface="Calibri" pitchFamily="34" charset="0"/>
              <a:cs typeface="Calibri" pitchFamily="34" charset="0"/>
            </a:endParaRPr>
          </a:p>
        </p:txBody>
      </p:sp>
      <p:sp>
        <p:nvSpPr>
          <p:cNvPr id="8" name="TextBox 7"/>
          <p:cNvSpPr txBox="1"/>
          <p:nvPr/>
        </p:nvSpPr>
        <p:spPr>
          <a:xfrm>
            <a:off x="3500430" y="571480"/>
            <a:ext cx="1785950" cy="584775"/>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жилищного строительства»</a:t>
            </a:r>
          </a:p>
          <a:p>
            <a:pPr algn="ctr"/>
            <a:r>
              <a:rPr lang="ru-RU" sz="800" dirty="0" smtClean="0">
                <a:latin typeface="Calibri" pitchFamily="34" charset="0"/>
                <a:cs typeface="Calibri" pitchFamily="34" charset="0"/>
              </a:rPr>
              <a:t>3098,3 тыс. руб.</a:t>
            </a:r>
          </a:p>
          <a:p>
            <a:pPr algn="ctr"/>
            <a:endParaRPr lang="ru-RU" sz="800" dirty="0"/>
          </a:p>
        </p:txBody>
      </p:sp>
      <p:sp>
        <p:nvSpPr>
          <p:cNvPr id="9" name="TextBox 8"/>
          <p:cNvSpPr txBox="1"/>
          <p:nvPr/>
        </p:nvSpPr>
        <p:spPr>
          <a:xfrm>
            <a:off x="5715008" y="571480"/>
            <a:ext cx="1357322" cy="1200329"/>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водоснабжения, теплоснабжения и электроснабжения»</a:t>
            </a:r>
          </a:p>
          <a:p>
            <a:pPr algn="ctr"/>
            <a:r>
              <a:rPr lang="ru-RU" sz="800" dirty="0" smtClean="0">
                <a:latin typeface="Calibri" pitchFamily="34" charset="0"/>
                <a:cs typeface="Calibri" pitchFamily="34" charset="0"/>
              </a:rPr>
              <a:t>20437,5 тыс. руб.</a:t>
            </a:r>
          </a:p>
          <a:p>
            <a:pPr algn="ctr"/>
            <a:endParaRPr lang="ru-RU" sz="800" dirty="0" smtClean="0">
              <a:latin typeface="Calibri" pitchFamily="34" charset="0"/>
              <a:cs typeface="Calibri" pitchFamily="34" charset="0"/>
            </a:endParaRPr>
          </a:p>
          <a:p>
            <a:pPr algn="ctr"/>
            <a:endParaRPr lang="ru-RU" sz="800" dirty="0" smtClean="0">
              <a:latin typeface="Calibri" pitchFamily="34" charset="0"/>
              <a:cs typeface="Calibri" pitchFamily="34" charset="0"/>
            </a:endParaRPr>
          </a:p>
          <a:p>
            <a:pPr algn="ctr"/>
            <a:endParaRPr lang="ru-RU" sz="800" dirty="0">
              <a:latin typeface="Calibri" pitchFamily="34" charset="0"/>
              <a:cs typeface="Calibri" pitchFamily="34" charset="0"/>
            </a:endParaRPr>
          </a:p>
        </p:txBody>
      </p:sp>
      <p:sp>
        <p:nvSpPr>
          <p:cNvPr id="10" name="TextBox 9"/>
          <p:cNvSpPr txBox="1"/>
          <p:nvPr/>
        </p:nvSpPr>
        <p:spPr>
          <a:xfrm>
            <a:off x="7429520" y="571480"/>
            <a:ext cx="1428760" cy="1323439"/>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«Организация мероприятий в сфере обращения с отходами»</a:t>
            </a:r>
          </a:p>
          <a:p>
            <a:pPr algn="ctr"/>
            <a:r>
              <a:rPr lang="ru-RU" sz="800" dirty="0" smtClean="0">
                <a:latin typeface="Calibri" pitchFamily="34" charset="0"/>
                <a:cs typeface="Calibri" pitchFamily="34" charset="0"/>
              </a:rPr>
              <a:t>3757,9 тыс. руб</a:t>
            </a:r>
            <a:r>
              <a:rPr lang="ru-RU" sz="800" dirty="0" smtClean="0"/>
              <a:t>. </a:t>
            </a:r>
          </a:p>
          <a:p>
            <a:pPr algn="ctr"/>
            <a:endParaRPr lang="ru-RU" sz="800" dirty="0" smtClean="0"/>
          </a:p>
          <a:p>
            <a:pPr algn="ctr"/>
            <a:endParaRPr lang="ru-RU" sz="800" dirty="0" smtClean="0"/>
          </a:p>
          <a:p>
            <a:pPr algn="ctr"/>
            <a:endParaRPr lang="ru-RU" sz="800" dirty="0" smtClean="0"/>
          </a:p>
          <a:p>
            <a:pPr algn="ctr"/>
            <a:endParaRPr lang="ru-RU" sz="800" dirty="0" smtClean="0"/>
          </a:p>
          <a:p>
            <a:pPr algn="ctr"/>
            <a:endParaRPr lang="ru-RU" sz="800" dirty="0"/>
          </a:p>
        </p:txBody>
      </p:sp>
      <p:sp>
        <p:nvSpPr>
          <p:cNvPr id="11" name="TextBox 10"/>
          <p:cNvSpPr txBox="1"/>
          <p:nvPr/>
        </p:nvSpPr>
        <p:spPr>
          <a:xfrm>
            <a:off x="7286644" y="3643314"/>
            <a:ext cx="1643074" cy="584775"/>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Дорожный фонд МО «Чемальский район» </a:t>
            </a:r>
          </a:p>
          <a:p>
            <a:pPr algn="ctr"/>
            <a:r>
              <a:rPr lang="ru-RU" sz="800" dirty="0" smtClean="0">
                <a:latin typeface="Calibri" pitchFamily="34" charset="0"/>
                <a:cs typeface="Calibri" pitchFamily="34" charset="0"/>
              </a:rPr>
              <a:t>17234,1 тыс. руб.</a:t>
            </a:r>
          </a:p>
          <a:p>
            <a:pPr algn="ctr"/>
            <a:endParaRPr lang="ru-RU" sz="800" dirty="0"/>
          </a:p>
        </p:txBody>
      </p:sp>
      <p:sp>
        <p:nvSpPr>
          <p:cNvPr id="12" name="TextBox 11"/>
          <p:cNvSpPr txBox="1"/>
          <p:nvPr/>
        </p:nvSpPr>
        <p:spPr>
          <a:xfrm>
            <a:off x="5857884" y="4643446"/>
            <a:ext cx="1285884" cy="1323439"/>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«Профилактика терроризма»</a:t>
            </a:r>
          </a:p>
          <a:p>
            <a:pPr algn="ctr"/>
            <a:r>
              <a:rPr lang="ru-RU" sz="800" dirty="0" smtClean="0">
                <a:latin typeface="Calibri" pitchFamily="34" charset="0"/>
                <a:cs typeface="Calibri" pitchFamily="34" charset="0"/>
              </a:rPr>
              <a:t>321,5 тыс. руб.</a:t>
            </a:r>
          </a:p>
          <a:p>
            <a:pPr algn="ctr"/>
            <a:endParaRPr lang="ru-RU" sz="800" dirty="0" smtClean="0"/>
          </a:p>
          <a:p>
            <a:pPr algn="ctr"/>
            <a:endParaRPr lang="ru-RU" sz="800" dirty="0" smtClean="0"/>
          </a:p>
          <a:p>
            <a:pPr algn="ctr"/>
            <a:endParaRPr lang="ru-RU" sz="800" dirty="0" smtClean="0"/>
          </a:p>
          <a:p>
            <a:pPr algn="ctr"/>
            <a:endParaRPr lang="ru-RU" sz="800" dirty="0" smtClean="0"/>
          </a:p>
          <a:p>
            <a:pPr algn="ctr"/>
            <a:r>
              <a:rPr lang="ru-RU" sz="800" dirty="0" smtClean="0"/>
              <a:t> </a:t>
            </a:r>
          </a:p>
          <a:p>
            <a:pPr algn="ctr"/>
            <a:endParaRPr lang="ru-RU" sz="800" dirty="0"/>
          </a:p>
        </p:txBody>
      </p:sp>
      <p:sp>
        <p:nvSpPr>
          <p:cNvPr id="13" name="TextBox 12"/>
          <p:cNvSpPr txBox="1"/>
          <p:nvPr/>
        </p:nvSpPr>
        <p:spPr>
          <a:xfrm>
            <a:off x="214282" y="2357430"/>
            <a:ext cx="1714512" cy="461665"/>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«Профилактика правонарушений»</a:t>
            </a:r>
          </a:p>
          <a:p>
            <a:pPr algn="ctr"/>
            <a:r>
              <a:rPr lang="ru-RU" sz="800" dirty="0" smtClean="0">
                <a:latin typeface="Calibri" pitchFamily="34" charset="0"/>
                <a:cs typeface="Calibri" pitchFamily="34" charset="0"/>
              </a:rPr>
              <a:t> 12,6 тыс. руб.</a:t>
            </a:r>
            <a:endParaRPr lang="ru-RU" sz="800" dirty="0">
              <a:latin typeface="Calibri" pitchFamily="34" charset="0"/>
              <a:cs typeface="Calibri" pitchFamily="34" charset="0"/>
            </a:endParaRPr>
          </a:p>
        </p:txBody>
      </p:sp>
      <p:sp>
        <p:nvSpPr>
          <p:cNvPr id="14" name="TextBox 13"/>
          <p:cNvSpPr txBox="1"/>
          <p:nvPr/>
        </p:nvSpPr>
        <p:spPr>
          <a:xfrm>
            <a:off x="214282" y="2928934"/>
            <a:ext cx="1714512" cy="584775"/>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ru-RU" sz="800" dirty="0" smtClean="0">
                <a:latin typeface="Calibri" pitchFamily="34" charset="0"/>
                <a:cs typeface="Calibri" pitchFamily="34" charset="0"/>
              </a:rPr>
              <a:t>Основное мероприятие «Развитие Единой дежурно-диспетчерской службы»</a:t>
            </a:r>
          </a:p>
          <a:p>
            <a:pPr algn="ctr"/>
            <a:r>
              <a:rPr lang="ru-RU" sz="800" dirty="0" smtClean="0">
                <a:latin typeface="Calibri" pitchFamily="34" charset="0"/>
                <a:cs typeface="Calibri" pitchFamily="34" charset="0"/>
              </a:rPr>
              <a:t>276,0 тыс. руб. </a:t>
            </a:r>
            <a:endParaRPr lang="ru-RU" sz="800" dirty="0">
              <a:latin typeface="Calibri" pitchFamily="34" charset="0"/>
              <a:cs typeface="Calibri" pitchFamily="34" charset="0"/>
            </a:endParaRPr>
          </a:p>
        </p:txBody>
      </p:sp>
      <p:sp>
        <p:nvSpPr>
          <p:cNvPr id="15" name="TextBox 14"/>
          <p:cNvSpPr txBox="1"/>
          <p:nvPr/>
        </p:nvSpPr>
        <p:spPr>
          <a:xfrm>
            <a:off x="214282" y="3643314"/>
            <a:ext cx="1714512" cy="707886"/>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«Защита населения от чрезвычайных ситуаций природного и техногенного характера» </a:t>
            </a:r>
          </a:p>
          <a:p>
            <a:pPr algn="ctr"/>
            <a:r>
              <a:rPr lang="ru-RU" sz="800" dirty="0" smtClean="0">
                <a:latin typeface="Calibri" pitchFamily="34" charset="0"/>
                <a:cs typeface="Calibri" pitchFamily="34" charset="0"/>
              </a:rPr>
              <a:t>3972,5 тыс. руб.</a:t>
            </a:r>
            <a:endParaRPr lang="ru-RU" sz="800" dirty="0"/>
          </a:p>
        </p:txBody>
      </p:sp>
      <p:sp>
        <p:nvSpPr>
          <p:cNvPr id="16" name="TextBox 15"/>
          <p:cNvSpPr txBox="1"/>
          <p:nvPr/>
        </p:nvSpPr>
        <p:spPr>
          <a:xfrm>
            <a:off x="1928794" y="4786322"/>
            <a:ext cx="1428760" cy="1200329"/>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«Профилактика экстремизма, обеспечение межнационального и межконфессионального согласия, другие вопросы в области национальной безопасности» </a:t>
            </a:r>
          </a:p>
          <a:p>
            <a:pPr algn="ctr"/>
            <a:r>
              <a:rPr lang="ru-RU" sz="800" dirty="0" smtClean="0">
                <a:latin typeface="Calibri" pitchFamily="34" charset="0"/>
                <a:cs typeface="Calibri" pitchFamily="34" charset="0"/>
              </a:rPr>
              <a:t>41,4тыс. руб.</a:t>
            </a:r>
            <a:endParaRPr lang="ru-RU" sz="800" dirty="0">
              <a:latin typeface="Calibri" pitchFamily="34" charset="0"/>
              <a:cs typeface="Calibri" pitchFamily="34" charset="0"/>
            </a:endParaRPr>
          </a:p>
        </p:txBody>
      </p:sp>
      <p:sp>
        <p:nvSpPr>
          <p:cNvPr id="17" name="TextBox 16"/>
          <p:cNvSpPr txBox="1"/>
          <p:nvPr/>
        </p:nvSpPr>
        <p:spPr>
          <a:xfrm>
            <a:off x="7358082" y="4357694"/>
            <a:ext cx="1500198" cy="1571636"/>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t>Основное мероприятие «Комплекс мер по противодействию, злоупотреблению наркотических средств и их незаконному обороту»</a:t>
            </a:r>
          </a:p>
          <a:p>
            <a:r>
              <a:rPr lang="ru-RU" sz="800" dirty="0" smtClean="0"/>
              <a:t>93,0 тыс. руб.</a:t>
            </a:r>
          </a:p>
          <a:p>
            <a:endParaRPr lang="ru-RU" sz="800" dirty="0" smtClean="0"/>
          </a:p>
          <a:p>
            <a:endParaRPr lang="ru-RU" sz="800" dirty="0" smtClean="0"/>
          </a:p>
          <a:p>
            <a:endParaRPr lang="ru-RU" sz="800" dirty="0" smtClean="0"/>
          </a:p>
          <a:p>
            <a:endParaRPr lang="ru-RU" sz="800" dirty="0" smtClean="0"/>
          </a:p>
          <a:p>
            <a:endParaRPr lang="ru-RU" sz="800" dirty="0"/>
          </a:p>
        </p:txBody>
      </p:sp>
      <p:sp>
        <p:nvSpPr>
          <p:cNvPr id="18" name="TextBox 17"/>
          <p:cNvSpPr txBox="1"/>
          <p:nvPr/>
        </p:nvSpPr>
        <p:spPr>
          <a:xfrm>
            <a:off x="7286644" y="3000372"/>
            <a:ext cx="1643074" cy="461665"/>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«Мобилизационная подготовка» </a:t>
            </a:r>
          </a:p>
          <a:p>
            <a:pPr algn="ctr"/>
            <a:r>
              <a:rPr lang="ru-RU" sz="800" dirty="0" smtClean="0">
                <a:latin typeface="Calibri" pitchFamily="34" charset="0"/>
                <a:cs typeface="Calibri" pitchFamily="34" charset="0"/>
              </a:rPr>
              <a:t>508,4 тыс. руб.</a:t>
            </a:r>
            <a:endParaRPr lang="ru-RU" sz="800" dirty="0">
              <a:latin typeface="Calibri" pitchFamily="34" charset="0"/>
              <a:cs typeface="Calibri" pitchFamily="34" charset="0"/>
            </a:endParaRPr>
          </a:p>
        </p:txBody>
      </p:sp>
      <p:sp>
        <p:nvSpPr>
          <p:cNvPr id="19" name="TextBox 18"/>
          <p:cNvSpPr txBox="1"/>
          <p:nvPr/>
        </p:nvSpPr>
        <p:spPr>
          <a:xfrm>
            <a:off x="3714744" y="5286388"/>
            <a:ext cx="1714512" cy="707886"/>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«Профилактика безнадзорности и правонарушений несовершеннолетних»</a:t>
            </a:r>
          </a:p>
          <a:p>
            <a:pPr algn="ctr"/>
            <a:r>
              <a:rPr lang="ru-RU" sz="800" dirty="0" smtClean="0">
                <a:latin typeface="Calibri" pitchFamily="34" charset="0"/>
                <a:cs typeface="Calibri" pitchFamily="34" charset="0"/>
              </a:rPr>
              <a:t>1244,4 тыс. руб.</a:t>
            </a:r>
            <a:endParaRPr lang="ru-RU" sz="800" dirty="0">
              <a:latin typeface="Calibri" pitchFamily="34" charset="0"/>
              <a:cs typeface="Calibri" pitchFamily="34" charset="0"/>
            </a:endParaRPr>
          </a:p>
        </p:txBody>
      </p:sp>
      <p:cxnSp>
        <p:nvCxnSpPr>
          <p:cNvPr id="21" name="Прямая соединительная линия 20"/>
          <p:cNvCxnSpPr/>
          <p:nvPr/>
        </p:nvCxnSpPr>
        <p:spPr>
          <a:xfrm>
            <a:off x="1500166" y="2143116"/>
            <a:ext cx="2000264" cy="64294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16200000" flipH="1">
            <a:off x="3071802" y="1785926"/>
            <a:ext cx="1000132" cy="100013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a:stCxn id="8" idx="2"/>
          </p:cNvCxnSpPr>
          <p:nvPr/>
        </p:nvCxnSpPr>
        <p:spPr>
          <a:xfrm rot="16200000" flipH="1">
            <a:off x="3596363" y="1953296"/>
            <a:ext cx="1629803" cy="35719"/>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a:stCxn id="13" idx="3"/>
          </p:cNvCxnSpPr>
          <p:nvPr/>
        </p:nvCxnSpPr>
        <p:spPr>
          <a:xfrm>
            <a:off x="1928794" y="2588263"/>
            <a:ext cx="1571636" cy="34067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a:stCxn id="14" idx="3"/>
            <a:endCxn id="4" idx="1"/>
          </p:cNvCxnSpPr>
          <p:nvPr/>
        </p:nvCxnSpPr>
        <p:spPr>
          <a:xfrm flipV="1">
            <a:off x="1928794" y="3078446"/>
            <a:ext cx="1571636" cy="142876"/>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flipV="1">
            <a:off x="1928794" y="3214686"/>
            <a:ext cx="1571636" cy="568257"/>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5400000" flipH="1" flipV="1">
            <a:off x="3000364" y="3714752"/>
            <a:ext cx="1428760" cy="71438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a:endCxn id="4" idx="2"/>
          </p:cNvCxnSpPr>
          <p:nvPr/>
        </p:nvCxnSpPr>
        <p:spPr>
          <a:xfrm rot="5400000" flipH="1" flipV="1">
            <a:off x="3489206" y="4310752"/>
            <a:ext cx="1915555" cy="35719"/>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rot="5400000">
            <a:off x="4786314" y="1857364"/>
            <a:ext cx="1000132" cy="857256"/>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rot="10800000" flipV="1">
            <a:off x="5429256" y="1857364"/>
            <a:ext cx="2000264" cy="928694"/>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a:stCxn id="18" idx="1"/>
          </p:cNvCxnSpPr>
          <p:nvPr/>
        </p:nvCxnSpPr>
        <p:spPr>
          <a:xfrm rot="10800000">
            <a:off x="5429256" y="3126729"/>
            <a:ext cx="1857388" cy="104476"/>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a:endCxn id="11" idx="1"/>
          </p:cNvCxnSpPr>
          <p:nvPr/>
        </p:nvCxnSpPr>
        <p:spPr>
          <a:xfrm>
            <a:off x="5429256" y="3286124"/>
            <a:ext cx="1857388" cy="649578"/>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5429256" y="3357562"/>
            <a:ext cx="1928826" cy="100013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p:cNvCxnSpPr/>
          <p:nvPr/>
        </p:nvCxnSpPr>
        <p:spPr>
          <a:xfrm rot="16200000" flipV="1">
            <a:off x="4714876" y="3500438"/>
            <a:ext cx="1285884" cy="100013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14282" y="4572008"/>
            <a:ext cx="1500198" cy="1446550"/>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«Осуществление части полномочий сельских поселений по организации деятельности в сфере похоронного дела» </a:t>
            </a:r>
          </a:p>
          <a:p>
            <a:pPr algn="ctr"/>
            <a:r>
              <a:rPr lang="ru-RU" sz="800" dirty="0" smtClean="0">
                <a:latin typeface="Calibri" pitchFamily="34" charset="0"/>
                <a:cs typeface="Calibri" pitchFamily="34" charset="0"/>
              </a:rPr>
              <a:t>6,0 тыс. руб.</a:t>
            </a:r>
          </a:p>
          <a:p>
            <a:pPr algn="ctr"/>
            <a:endParaRPr lang="ru-RU" sz="800" dirty="0" smtClean="0">
              <a:latin typeface="Calibri" pitchFamily="34" charset="0"/>
              <a:cs typeface="Calibri" pitchFamily="34" charset="0"/>
            </a:endParaRPr>
          </a:p>
          <a:p>
            <a:pPr algn="ctr"/>
            <a:endParaRPr lang="ru-RU" sz="800" dirty="0" smtClean="0">
              <a:latin typeface="Calibri" pitchFamily="34" charset="0"/>
              <a:cs typeface="Calibri" pitchFamily="34" charset="0"/>
            </a:endParaRPr>
          </a:p>
          <a:p>
            <a:pPr algn="ctr"/>
            <a:endParaRPr lang="ru-RU" sz="800" dirty="0" smtClean="0">
              <a:latin typeface="Calibri" pitchFamily="34" charset="0"/>
              <a:cs typeface="Calibri" pitchFamily="34" charset="0"/>
            </a:endParaRPr>
          </a:p>
          <a:p>
            <a:pPr algn="ctr"/>
            <a:endParaRPr lang="ru-RU" sz="800" dirty="0"/>
          </a:p>
        </p:txBody>
      </p:sp>
      <p:cxnSp>
        <p:nvCxnSpPr>
          <p:cNvPr id="40" name="Прямая соединительная линия 39"/>
          <p:cNvCxnSpPr/>
          <p:nvPr/>
        </p:nvCxnSpPr>
        <p:spPr>
          <a:xfrm flipV="1">
            <a:off x="1714480" y="3357562"/>
            <a:ext cx="1785950" cy="1214446"/>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286644" y="2071678"/>
            <a:ext cx="1643074" cy="830997"/>
          </a:xfrm>
          <a:prstGeom prst="rect">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«Энергосбережение и повышение энергетической эффективности в жилищно-коммунальной сфере» </a:t>
            </a:r>
          </a:p>
          <a:p>
            <a:pPr algn="ctr"/>
            <a:r>
              <a:rPr lang="ru-RU" sz="800" dirty="0" smtClean="0">
                <a:latin typeface="Calibri" pitchFamily="34" charset="0"/>
                <a:cs typeface="Calibri" pitchFamily="34" charset="0"/>
              </a:rPr>
              <a:t>947,4 тыс. руб.</a:t>
            </a:r>
            <a:endParaRPr lang="ru-RU" sz="800" dirty="0">
              <a:latin typeface="Calibri" pitchFamily="34" charset="0"/>
              <a:cs typeface="Calibri" pitchFamily="34" charset="0"/>
            </a:endParaRPr>
          </a:p>
        </p:txBody>
      </p:sp>
      <p:cxnSp>
        <p:nvCxnSpPr>
          <p:cNvPr id="49" name="Прямая соединительная линия 48"/>
          <p:cNvCxnSpPr>
            <a:stCxn id="47" idx="1"/>
          </p:cNvCxnSpPr>
          <p:nvPr/>
        </p:nvCxnSpPr>
        <p:spPr>
          <a:xfrm rot="10800000" flipV="1">
            <a:off x="5429256" y="2487176"/>
            <a:ext cx="1857388" cy="441757"/>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43306" y="2857496"/>
            <a:ext cx="1928826" cy="707886"/>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ru-RU" sz="800" dirty="0" smtClean="0">
                <a:latin typeface="Calibri" pitchFamily="34" charset="0"/>
                <a:cs typeface="Calibri" pitchFamily="34" charset="0"/>
              </a:rPr>
              <a:t>Развитие социальной сферы и укрепление общественного здоровья населения МО «Чемальский район» на 2020-2025 годы</a:t>
            </a:r>
          </a:p>
          <a:p>
            <a:pPr algn="ctr"/>
            <a:r>
              <a:rPr lang="ru-RU" sz="800" dirty="0" smtClean="0">
                <a:latin typeface="Calibri" pitchFamily="34" charset="0"/>
                <a:cs typeface="Calibri" pitchFamily="34" charset="0"/>
              </a:rPr>
              <a:t>660936,1 тыс. руб.</a:t>
            </a:r>
            <a:endParaRPr lang="ru-RU" sz="800" dirty="0">
              <a:latin typeface="Calibri" pitchFamily="34" charset="0"/>
              <a:cs typeface="Calibri" pitchFamily="34" charset="0"/>
            </a:endParaRPr>
          </a:p>
        </p:txBody>
      </p:sp>
      <p:sp>
        <p:nvSpPr>
          <p:cNvPr id="5" name="TextBox 4"/>
          <p:cNvSpPr txBox="1"/>
          <p:nvPr/>
        </p:nvSpPr>
        <p:spPr>
          <a:xfrm>
            <a:off x="285720" y="1071546"/>
            <a:ext cx="1571636" cy="1077218"/>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«Обеспечение эффективности муниципального управления  в МКУ «Центр по обеспечению деятельности отделе образования Администрации Чемальского района»</a:t>
            </a:r>
          </a:p>
          <a:p>
            <a:pPr algn="ctr"/>
            <a:r>
              <a:rPr lang="ru-RU" sz="800" dirty="0" smtClean="0">
                <a:latin typeface="Calibri" pitchFamily="34" charset="0"/>
                <a:cs typeface="Calibri" pitchFamily="34" charset="0"/>
              </a:rPr>
              <a:t>14214,2 тыс. руб.</a:t>
            </a:r>
            <a:endParaRPr lang="ru-RU" sz="800" dirty="0">
              <a:latin typeface="Calibri" pitchFamily="34" charset="0"/>
              <a:cs typeface="Calibri" pitchFamily="34" charset="0"/>
            </a:endParaRPr>
          </a:p>
        </p:txBody>
      </p:sp>
      <p:sp>
        <p:nvSpPr>
          <p:cNvPr id="6" name="TextBox 5"/>
          <p:cNvSpPr txBox="1"/>
          <p:nvPr/>
        </p:nvSpPr>
        <p:spPr>
          <a:xfrm>
            <a:off x="2000232" y="357167"/>
            <a:ext cx="1500198" cy="954107"/>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«Обеспечение эффективности муниципального управления  в Отделе образования администрации Чемальского района»</a:t>
            </a:r>
          </a:p>
          <a:p>
            <a:pPr algn="ctr"/>
            <a:r>
              <a:rPr lang="ru-RU" sz="800" dirty="0" smtClean="0">
                <a:latin typeface="Calibri" pitchFamily="34" charset="0"/>
                <a:cs typeface="Calibri" pitchFamily="34" charset="0"/>
              </a:rPr>
              <a:t>2136,9 тыс. руб.</a:t>
            </a:r>
            <a:endParaRPr lang="ru-RU" sz="800" dirty="0">
              <a:latin typeface="Calibri" pitchFamily="34" charset="0"/>
              <a:cs typeface="Calibri" pitchFamily="34" charset="0"/>
            </a:endParaRPr>
          </a:p>
        </p:txBody>
      </p:sp>
      <p:sp>
        <p:nvSpPr>
          <p:cNvPr id="7" name="TextBox 6"/>
          <p:cNvSpPr txBox="1"/>
          <p:nvPr/>
        </p:nvSpPr>
        <p:spPr>
          <a:xfrm>
            <a:off x="3786182" y="357166"/>
            <a:ext cx="1500198" cy="707886"/>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ru-RU" sz="800" dirty="0" smtClean="0">
                <a:latin typeface="Calibri" pitchFamily="34" charset="0"/>
                <a:cs typeface="Calibri" pitchFamily="34" charset="0"/>
              </a:rPr>
              <a:t>Основное мероприятие «Развитие системы дошкольного и общего образования»</a:t>
            </a:r>
          </a:p>
          <a:p>
            <a:pPr algn="ctr"/>
            <a:r>
              <a:rPr lang="ru-RU" sz="800" dirty="0" smtClean="0">
                <a:latin typeface="Calibri" pitchFamily="34" charset="0"/>
                <a:cs typeface="Calibri" pitchFamily="34" charset="0"/>
              </a:rPr>
              <a:t>521534,7 тыс. руб.</a:t>
            </a:r>
            <a:endParaRPr lang="ru-RU" sz="800" dirty="0">
              <a:latin typeface="Calibri" pitchFamily="34" charset="0"/>
              <a:cs typeface="Calibri" pitchFamily="34" charset="0"/>
            </a:endParaRPr>
          </a:p>
        </p:txBody>
      </p:sp>
      <p:sp>
        <p:nvSpPr>
          <p:cNvPr id="8" name="TextBox 7"/>
          <p:cNvSpPr txBox="1"/>
          <p:nvPr/>
        </p:nvSpPr>
        <p:spPr>
          <a:xfrm>
            <a:off x="7143768" y="3429000"/>
            <a:ext cx="1643074" cy="584775"/>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дополнительного образования»</a:t>
            </a:r>
          </a:p>
          <a:p>
            <a:pPr algn="ctr"/>
            <a:r>
              <a:rPr lang="ru-RU" sz="800" dirty="0" smtClean="0">
                <a:latin typeface="Calibri" pitchFamily="34" charset="0"/>
                <a:cs typeface="Calibri" pitchFamily="34" charset="0"/>
              </a:rPr>
              <a:t>13887,2 тыс. руб.</a:t>
            </a:r>
            <a:endParaRPr lang="ru-RU" sz="800" dirty="0">
              <a:latin typeface="Calibri" pitchFamily="34" charset="0"/>
              <a:cs typeface="Calibri" pitchFamily="34" charset="0"/>
            </a:endParaRPr>
          </a:p>
        </p:txBody>
      </p:sp>
      <p:sp>
        <p:nvSpPr>
          <p:cNvPr id="9" name="TextBox 8"/>
          <p:cNvSpPr txBox="1"/>
          <p:nvPr/>
        </p:nvSpPr>
        <p:spPr>
          <a:xfrm>
            <a:off x="7143768" y="928670"/>
            <a:ext cx="1643074" cy="1077218"/>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дополнительного образования творческой направленности» </a:t>
            </a:r>
          </a:p>
          <a:p>
            <a:pPr algn="ctr"/>
            <a:r>
              <a:rPr lang="ru-RU" sz="800" dirty="0" smtClean="0">
                <a:latin typeface="Calibri" pitchFamily="34" charset="0"/>
                <a:cs typeface="Calibri" pitchFamily="34" charset="0"/>
              </a:rPr>
              <a:t>5041,1 тыс. руб.</a:t>
            </a:r>
          </a:p>
          <a:p>
            <a:pPr algn="ctr"/>
            <a:endParaRPr lang="ru-RU" sz="800" dirty="0" smtClean="0"/>
          </a:p>
          <a:p>
            <a:pPr algn="ctr"/>
            <a:endParaRPr lang="ru-RU" sz="800" dirty="0" smtClean="0"/>
          </a:p>
          <a:p>
            <a:pPr algn="ctr"/>
            <a:endParaRPr lang="ru-RU" sz="800" dirty="0"/>
          </a:p>
        </p:txBody>
      </p:sp>
      <p:sp>
        <p:nvSpPr>
          <p:cNvPr id="10" name="TextBox 9"/>
          <p:cNvSpPr txBox="1"/>
          <p:nvPr/>
        </p:nvSpPr>
        <p:spPr>
          <a:xfrm>
            <a:off x="285720" y="3214686"/>
            <a:ext cx="1571636" cy="584775"/>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молодежной политики»</a:t>
            </a:r>
          </a:p>
          <a:p>
            <a:pPr algn="ctr"/>
            <a:r>
              <a:rPr lang="ru-RU" sz="800" dirty="0" smtClean="0">
                <a:latin typeface="Calibri" pitchFamily="34" charset="0"/>
                <a:cs typeface="Calibri" pitchFamily="34" charset="0"/>
              </a:rPr>
              <a:t>297,1 тыс. руб.</a:t>
            </a:r>
            <a:endParaRPr lang="ru-RU" sz="800" dirty="0">
              <a:latin typeface="Calibri" pitchFamily="34" charset="0"/>
              <a:cs typeface="Calibri" pitchFamily="34" charset="0"/>
            </a:endParaRPr>
          </a:p>
        </p:txBody>
      </p:sp>
      <p:sp>
        <p:nvSpPr>
          <p:cNvPr id="11" name="TextBox 10"/>
          <p:cNvSpPr txBox="1"/>
          <p:nvPr/>
        </p:nvSpPr>
        <p:spPr>
          <a:xfrm>
            <a:off x="285720" y="4214818"/>
            <a:ext cx="1643074" cy="1200329"/>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Расходы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p>
            <a:pPr algn="ctr"/>
            <a:r>
              <a:rPr lang="ru-RU" sz="800" dirty="0" smtClean="0">
                <a:latin typeface="Calibri" pitchFamily="34" charset="0"/>
                <a:cs typeface="Calibri" pitchFamily="34" charset="0"/>
              </a:rPr>
              <a:t>368,0 тыс. руб</a:t>
            </a:r>
            <a:r>
              <a:rPr lang="ru-RU" sz="800" dirty="0" smtClean="0"/>
              <a:t>.</a:t>
            </a:r>
            <a:endParaRPr lang="ru-RU" sz="800" dirty="0"/>
          </a:p>
        </p:txBody>
      </p:sp>
      <p:sp>
        <p:nvSpPr>
          <p:cNvPr id="12" name="TextBox 11"/>
          <p:cNvSpPr txBox="1"/>
          <p:nvPr/>
        </p:nvSpPr>
        <p:spPr>
          <a:xfrm>
            <a:off x="2214546" y="5214950"/>
            <a:ext cx="1428760" cy="830997"/>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«Сохранение и развитие библиотечного дела»</a:t>
            </a:r>
          </a:p>
          <a:p>
            <a:pPr algn="ctr"/>
            <a:r>
              <a:rPr lang="ru-RU" sz="800" dirty="0" smtClean="0">
                <a:latin typeface="Calibri" pitchFamily="34" charset="0"/>
                <a:cs typeface="Calibri" pitchFamily="34" charset="0"/>
              </a:rPr>
              <a:t>13180,1 тыс. руб.</a:t>
            </a:r>
          </a:p>
          <a:p>
            <a:pPr algn="ctr"/>
            <a:endParaRPr lang="ru-RU" sz="800" dirty="0" smtClean="0"/>
          </a:p>
          <a:p>
            <a:endParaRPr lang="ru-RU" sz="800" dirty="0"/>
          </a:p>
        </p:txBody>
      </p:sp>
      <p:sp>
        <p:nvSpPr>
          <p:cNvPr id="13" name="TextBox 12"/>
          <p:cNvSpPr txBox="1"/>
          <p:nvPr/>
        </p:nvSpPr>
        <p:spPr>
          <a:xfrm>
            <a:off x="5429256" y="5214950"/>
            <a:ext cx="1428760" cy="830997"/>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массового спорта»</a:t>
            </a:r>
          </a:p>
          <a:p>
            <a:pPr algn="ctr"/>
            <a:r>
              <a:rPr lang="ru-RU" sz="800" dirty="0" smtClean="0">
                <a:latin typeface="Calibri" pitchFamily="34" charset="0"/>
                <a:cs typeface="Calibri" pitchFamily="34" charset="0"/>
              </a:rPr>
              <a:t>38061,1 тыс. руб.</a:t>
            </a:r>
          </a:p>
          <a:p>
            <a:pPr algn="ctr"/>
            <a:endParaRPr lang="ru-RU" sz="800" dirty="0" smtClean="0"/>
          </a:p>
          <a:p>
            <a:pPr algn="ctr"/>
            <a:endParaRPr lang="ru-RU" sz="800" dirty="0"/>
          </a:p>
        </p:txBody>
      </p:sp>
      <p:sp>
        <p:nvSpPr>
          <p:cNvPr id="14" name="TextBox 13"/>
          <p:cNvSpPr txBox="1"/>
          <p:nvPr/>
        </p:nvSpPr>
        <p:spPr>
          <a:xfrm>
            <a:off x="7000892" y="4214818"/>
            <a:ext cx="1857388" cy="1200329"/>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«Развитие систем дополнительного образования физкультурно-спортивной направленности»</a:t>
            </a:r>
          </a:p>
          <a:p>
            <a:pPr algn="ctr"/>
            <a:r>
              <a:rPr lang="ru-RU" sz="800" dirty="0" smtClean="0">
                <a:latin typeface="Calibri" pitchFamily="34" charset="0"/>
                <a:cs typeface="Calibri" pitchFamily="34" charset="0"/>
              </a:rPr>
              <a:t>10826,0 тыс. руб.</a:t>
            </a:r>
          </a:p>
          <a:p>
            <a:pPr algn="ctr"/>
            <a:endParaRPr lang="ru-RU" sz="800" dirty="0" smtClean="0"/>
          </a:p>
          <a:p>
            <a:pPr algn="ctr"/>
            <a:endParaRPr lang="ru-RU" sz="800" dirty="0" smtClean="0"/>
          </a:p>
          <a:p>
            <a:pPr algn="ctr"/>
            <a:endParaRPr lang="ru-RU" sz="800" dirty="0" smtClean="0"/>
          </a:p>
          <a:p>
            <a:pPr algn="ctr"/>
            <a:endParaRPr lang="ru-RU" sz="800" dirty="0"/>
          </a:p>
        </p:txBody>
      </p:sp>
      <p:sp>
        <p:nvSpPr>
          <p:cNvPr id="15" name="TextBox 14"/>
          <p:cNvSpPr txBox="1"/>
          <p:nvPr/>
        </p:nvSpPr>
        <p:spPr>
          <a:xfrm>
            <a:off x="5500694" y="357166"/>
            <a:ext cx="1500198" cy="954107"/>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ru-RU" sz="800" dirty="0" smtClean="0">
                <a:latin typeface="Calibri" pitchFamily="34" charset="0"/>
                <a:cs typeface="Calibri" pitchFamily="34" charset="0"/>
              </a:rPr>
              <a:t>Основное мероприятие  «Сохранение и развитие местного народного творчества и культурно-досуговой деятельности»</a:t>
            </a:r>
          </a:p>
          <a:p>
            <a:pPr algn="ctr"/>
            <a:r>
              <a:rPr lang="ru-RU" sz="800" dirty="0" smtClean="0">
                <a:latin typeface="Calibri" pitchFamily="34" charset="0"/>
                <a:cs typeface="Calibri" pitchFamily="34" charset="0"/>
              </a:rPr>
              <a:t>35497,4 тыс. руб</a:t>
            </a:r>
            <a:r>
              <a:rPr lang="ru-RU" sz="800" dirty="0" smtClean="0"/>
              <a:t>.</a:t>
            </a:r>
          </a:p>
          <a:p>
            <a:pPr algn="ctr"/>
            <a:endParaRPr lang="ru-RU" sz="800" dirty="0"/>
          </a:p>
        </p:txBody>
      </p:sp>
      <p:cxnSp>
        <p:nvCxnSpPr>
          <p:cNvPr id="17" name="Прямая соединительная линия 16"/>
          <p:cNvCxnSpPr/>
          <p:nvPr/>
        </p:nvCxnSpPr>
        <p:spPr>
          <a:xfrm rot="16200000" flipH="1">
            <a:off x="3000364" y="1785926"/>
            <a:ext cx="1571636" cy="571504"/>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19" name="Прямая соединительная линия 18"/>
          <p:cNvCxnSpPr/>
          <p:nvPr/>
        </p:nvCxnSpPr>
        <p:spPr>
          <a:xfrm rot="5400000">
            <a:off x="4500562" y="1857364"/>
            <a:ext cx="1571636" cy="428628"/>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21" name="Прямая соединительная линия 20"/>
          <p:cNvCxnSpPr>
            <a:stCxn id="7" idx="2"/>
          </p:cNvCxnSpPr>
          <p:nvPr/>
        </p:nvCxnSpPr>
        <p:spPr>
          <a:xfrm rot="16200000" flipH="1">
            <a:off x="3657918" y="1943414"/>
            <a:ext cx="1792444" cy="35719"/>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23" name="Прямая соединительная линия 22"/>
          <p:cNvCxnSpPr/>
          <p:nvPr/>
        </p:nvCxnSpPr>
        <p:spPr>
          <a:xfrm>
            <a:off x="1857356" y="2143116"/>
            <a:ext cx="1785950" cy="714380"/>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28" name="Прямая соединительная линия 27"/>
          <p:cNvCxnSpPr/>
          <p:nvPr/>
        </p:nvCxnSpPr>
        <p:spPr>
          <a:xfrm flipV="1">
            <a:off x="5572132" y="2000240"/>
            <a:ext cx="1571636" cy="857256"/>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30" name="Прямая соединительная линия 29"/>
          <p:cNvCxnSpPr>
            <a:stCxn id="10" idx="3"/>
            <a:endCxn id="4" idx="1"/>
          </p:cNvCxnSpPr>
          <p:nvPr/>
        </p:nvCxnSpPr>
        <p:spPr>
          <a:xfrm flipV="1">
            <a:off x="1857356" y="3211439"/>
            <a:ext cx="1785950" cy="295635"/>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32" name="Прямая соединительная линия 31"/>
          <p:cNvCxnSpPr>
            <a:stCxn id="4" idx="3"/>
            <a:endCxn id="8" idx="1"/>
          </p:cNvCxnSpPr>
          <p:nvPr/>
        </p:nvCxnSpPr>
        <p:spPr>
          <a:xfrm>
            <a:off x="5572132" y="3211439"/>
            <a:ext cx="1571636" cy="509949"/>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34" name="Прямая соединительная линия 33"/>
          <p:cNvCxnSpPr/>
          <p:nvPr/>
        </p:nvCxnSpPr>
        <p:spPr>
          <a:xfrm flipV="1">
            <a:off x="1928794" y="3571876"/>
            <a:ext cx="1714512" cy="642942"/>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36" name="Прямая соединительная линия 35"/>
          <p:cNvCxnSpPr>
            <a:stCxn id="12" idx="0"/>
          </p:cNvCxnSpPr>
          <p:nvPr/>
        </p:nvCxnSpPr>
        <p:spPr>
          <a:xfrm rot="5400000" flipH="1" flipV="1">
            <a:off x="2714615" y="3786191"/>
            <a:ext cx="1643070" cy="1214448"/>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38" name="Прямая соединительная линия 37"/>
          <p:cNvCxnSpPr>
            <a:endCxn id="13" idx="0"/>
          </p:cNvCxnSpPr>
          <p:nvPr/>
        </p:nvCxnSpPr>
        <p:spPr>
          <a:xfrm rot="16200000" flipH="1">
            <a:off x="4786314" y="3857628"/>
            <a:ext cx="1643074" cy="1071570"/>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40" name="Прямая соединительная линия 39"/>
          <p:cNvCxnSpPr/>
          <p:nvPr/>
        </p:nvCxnSpPr>
        <p:spPr>
          <a:xfrm>
            <a:off x="5572132" y="3571876"/>
            <a:ext cx="1428760" cy="642942"/>
          </a:xfrm>
          <a:prstGeom prst="line">
            <a:avLst/>
          </a:prstGeom>
          <a:ln/>
        </p:spPr>
        <p:style>
          <a:lnRef idx="1">
            <a:schemeClr val="accent4"/>
          </a:lnRef>
          <a:fillRef idx="0">
            <a:schemeClr val="accent4"/>
          </a:fillRef>
          <a:effectRef idx="0">
            <a:schemeClr val="accent4"/>
          </a:effectRef>
          <a:fontRef idx="minor">
            <a:schemeClr val="tx1"/>
          </a:fontRef>
        </p:style>
      </p:cxnSp>
      <p:sp>
        <p:nvSpPr>
          <p:cNvPr id="26" name="TextBox 25"/>
          <p:cNvSpPr txBox="1"/>
          <p:nvPr/>
        </p:nvSpPr>
        <p:spPr>
          <a:xfrm>
            <a:off x="285720" y="2357430"/>
            <a:ext cx="1571636" cy="584775"/>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«Обеспечение доступности услуг в сфере образования»</a:t>
            </a:r>
          </a:p>
          <a:p>
            <a:pPr algn="ctr"/>
            <a:r>
              <a:rPr lang="ru-RU" sz="800" dirty="0" smtClean="0">
                <a:latin typeface="Calibri" pitchFamily="34" charset="0"/>
                <a:cs typeface="Calibri" pitchFamily="34" charset="0"/>
              </a:rPr>
              <a:t>4080,0тыс. руб.</a:t>
            </a:r>
            <a:endParaRPr lang="ru-RU" sz="800" dirty="0">
              <a:latin typeface="Calibri" pitchFamily="34" charset="0"/>
              <a:cs typeface="Calibri" pitchFamily="34" charset="0"/>
            </a:endParaRPr>
          </a:p>
        </p:txBody>
      </p:sp>
      <p:cxnSp>
        <p:nvCxnSpPr>
          <p:cNvPr id="33" name="Прямая соединительная линия 32"/>
          <p:cNvCxnSpPr/>
          <p:nvPr/>
        </p:nvCxnSpPr>
        <p:spPr>
          <a:xfrm>
            <a:off x="1857356" y="2653066"/>
            <a:ext cx="1785950" cy="347306"/>
          </a:xfrm>
          <a:prstGeom prst="line">
            <a:avLst/>
          </a:prstGeom>
          <a:ln/>
        </p:spPr>
        <p:style>
          <a:lnRef idx="1">
            <a:schemeClr val="accent4"/>
          </a:lnRef>
          <a:fillRef idx="0">
            <a:schemeClr val="accent4"/>
          </a:fillRef>
          <a:effectRef idx="0">
            <a:schemeClr val="accent4"/>
          </a:effectRef>
          <a:fontRef idx="minor">
            <a:schemeClr val="tx1"/>
          </a:fontRef>
        </p:style>
      </p:cxnSp>
      <p:sp>
        <p:nvSpPr>
          <p:cNvPr id="41" name="TextBox 40"/>
          <p:cNvSpPr txBox="1"/>
          <p:nvPr/>
        </p:nvSpPr>
        <p:spPr>
          <a:xfrm>
            <a:off x="7143768" y="2143116"/>
            <a:ext cx="1643074" cy="1077218"/>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«Обеспечение функционирования модели персонифицированного финансирования дополнительного образования детей»</a:t>
            </a:r>
          </a:p>
          <a:p>
            <a:pPr algn="ctr"/>
            <a:r>
              <a:rPr lang="ru-RU" sz="800" dirty="0" smtClean="0">
                <a:latin typeface="Calibri" pitchFamily="34" charset="0"/>
                <a:cs typeface="Calibri" pitchFamily="34" charset="0"/>
              </a:rPr>
              <a:t>793,2тыс. руб.</a:t>
            </a:r>
            <a:endParaRPr lang="ru-RU" sz="800" dirty="0">
              <a:latin typeface="Calibri" pitchFamily="34" charset="0"/>
              <a:cs typeface="Calibri" pitchFamily="34" charset="0"/>
            </a:endParaRPr>
          </a:p>
        </p:txBody>
      </p:sp>
      <p:cxnSp>
        <p:nvCxnSpPr>
          <p:cNvPr id="43" name="Прямая соединительная линия 42"/>
          <p:cNvCxnSpPr>
            <a:endCxn id="41" idx="1"/>
          </p:cNvCxnSpPr>
          <p:nvPr/>
        </p:nvCxnSpPr>
        <p:spPr>
          <a:xfrm flipV="1">
            <a:off x="5572132" y="2681725"/>
            <a:ext cx="1571636" cy="318647"/>
          </a:xfrm>
          <a:prstGeom prst="line">
            <a:avLst/>
          </a:prstGeom>
          <a:ln/>
        </p:spPr>
        <p:style>
          <a:lnRef idx="1">
            <a:schemeClr val="accent4"/>
          </a:lnRef>
          <a:fillRef idx="0">
            <a:schemeClr val="accent4"/>
          </a:fillRef>
          <a:effectRef idx="0">
            <a:schemeClr val="accent4"/>
          </a:effectRef>
          <a:fontRef idx="minor">
            <a:schemeClr val="tx1"/>
          </a:fontRef>
        </p:style>
      </p:cxnSp>
      <p:sp>
        <p:nvSpPr>
          <p:cNvPr id="54" name="TextBox 53"/>
          <p:cNvSpPr txBox="1"/>
          <p:nvPr/>
        </p:nvSpPr>
        <p:spPr>
          <a:xfrm>
            <a:off x="3857620" y="5357826"/>
            <a:ext cx="1428760" cy="707886"/>
          </a:xfrm>
          <a:prstGeom prst="rect">
            <a:avLst/>
          </a:prstGeom>
          <a:solidFill>
            <a:schemeClr val="accent4">
              <a:lumMod val="40000"/>
              <a:lumOff val="6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ru-RU" sz="800" dirty="0" smtClean="0">
                <a:latin typeface="Calibri" pitchFamily="34" charset="0"/>
                <a:cs typeface="Calibri" pitchFamily="34" charset="0"/>
              </a:rPr>
              <a:t>Основное мероприятие  «Обеспечение гарантий»</a:t>
            </a:r>
          </a:p>
          <a:p>
            <a:pPr algn="ctr"/>
            <a:r>
              <a:rPr lang="ru-RU" sz="800" dirty="0" smtClean="0">
                <a:latin typeface="Calibri" pitchFamily="34" charset="0"/>
                <a:cs typeface="Calibri" pitchFamily="34" charset="0"/>
              </a:rPr>
              <a:t>1019,1 тыс. руб.</a:t>
            </a:r>
          </a:p>
          <a:p>
            <a:pPr algn="ctr"/>
            <a:endParaRPr lang="ru-RU" sz="800" dirty="0" smtClean="0"/>
          </a:p>
          <a:p>
            <a:endParaRPr lang="ru-RU" sz="800" dirty="0"/>
          </a:p>
        </p:txBody>
      </p:sp>
      <p:cxnSp>
        <p:nvCxnSpPr>
          <p:cNvPr id="55" name="Прямая соединительная линия 54"/>
          <p:cNvCxnSpPr>
            <a:stCxn id="54" idx="0"/>
            <a:endCxn id="4" idx="2"/>
          </p:cNvCxnSpPr>
          <p:nvPr/>
        </p:nvCxnSpPr>
        <p:spPr>
          <a:xfrm rot="5400000" flipH="1" flipV="1">
            <a:off x="3693637" y="4443745"/>
            <a:ext cx="1792444" cy="35719"/>
          </a:xfrm>
          <a:prstGeom prst="line">
            <a:avLst/>
          </a:prstGeom>
          <a:ln/>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smtClean="0">
                <a:solidFill>
                  <a:srgbClr val="002060"/>
                </a:solidFill>
                <a:effectLst>
                  <a:outerShdw blurRad="38100" dist="38100" dir="2700000" algn="tl">
                    <a:srgbClr val="000000">
                      <a:alpha val="43137"/>
                    </a:srgbClr>
                  </a:outerShdw>
                </a:effectLst>
                <a:latin typeface="+mn-lt"/>
                <a:ea typeface="Chemal" pitchFamily="50" charset="0"/>
              </a:rPr>
              <a:t>Расходы бюджета на социальную сферу </a:t>
            </a:r>
            <a:br>
              <a:rPr lang="ru-RU" sz="2800" b="1" dirty="0" smtClean="0">
                <a:solidFill>
                  <a:srgbClr val="002060"/>
                </a:solidFill>
                <a:effectLst>
                  <a:outerShdw blurRad="38100" dist="38100" dir="2700000" algn="tl">
                    <a:srgbClr val="000000">
                      <a:alpha val="43137"/>
                    </a:srgbClr>
                  </a:outerShdw>
                </a:effectLst>
                <a:latin typeface="+mn-lt"/>
                <a:ea typeface="Chemal" pitchFamily="50" charset="0"/>
              </a:rPr>
            </a:br>
            <a:r>
              <a:rPr lang="ru-RU" sz="2800" b="1" dirty="0" smtClean="0">
                <a:solidFill>
                  <a:srgbClr val="002060"/>
                </a:solidFill>
                <a:effectLst>
                  <a:outerShdw blurRad="38100" dist="38100" dir="2700000" algn="tl">
                    <a:srgbClr val="000000">
                      <a:alpha val="43137"/>
                    </a:srgbClr>
                  </a:outerShdw>
                </a:effectLst>
                <a:latin typeface="+mn-lt"/>
                <a:ea typeface="Chemal" pitchFamily="50" charset="0"/>
              </a:rPr>
              <a:t>в 2023 году </a:t>
            </a:r>
            <a:br>
              <a:rPr lang="ru-RU" sz="2800" b="1" dirty="0" smtClean="0">
                <a:solidFill>
                  <a:srgbClr val="002060"/>
                </a:solidFill>
                <a:effectLst>
                  <a:outerShdw blurRad="38100" dist="38100" dir="2700000" algn="tl">
                    <a:srgbClr val="000000">
                      <a:alpha val="43137"/>
                    </a:srgbClr>
                  </a:outerShdw>
                </a:effectLst>
                <a:latin typeface="+mn-lt"/>
                <a:ea typeface="Chemal" pitchFamily="50" charset="0"/>
              </a:rPr>
            </a:br>
            <a:r>
              <a:rPr lang="ru-RU" sz="2800" b="1" dirty="0" smtClean="0">
                <a:solidFill>
                  <a:srgbClr val="002060"/>
                </a:solidFill>
                <a:effectLst>
                  <a:outerShdw blurRad="38100" dist="38100" dir="2700000" algn="tl">
                    <a:srgbClr val="000000">
                      <a:alpha val="43137"/>
                    </a:srgbClr>
                  </a:outerShdw>
                </a:effectLst>
                <a:latin typeface="+mn-lt"/>
                <a:ea typeface="Chemal" pitchFamily="50" charset="0"/>
              </a:rPr>
              <a:t>(тыс. руб.)</a:t>
            </a:r>
            <a:endParaRPr lang="ru-RU" sz="2800" b="1" dirty="0">
              <a:solidFill>
                <a:srgbClr val="002060"/>
              </a:solidFill>
              <a:effectLst>
                <a:outerShdw blurRad="38100" dist="38100" dir="2700000" algn="tl">
                  <a:srgbClr val="000000">
                    <a:alpha val="43137"/>
                  </a:srgbClr>
                </a:outerShdw>
              </a:effectLst>
              <a:latin typeface="+mn-lt"/>
            </a:endParaRPr>
          </a:p>
        </p:txBody>
      </p:sp>
      <p:graphicFrame>
        <p:nvGraphicFramePr>
          <p:cNvPr id="5" name="Диаграмма 4"/>
          <p:cNvGraphicFramePr/>
          <p:nvPr/>
        </p:nvGraphicFramePr>
        <p:xfrm>
          <a:off x="714348" y="1643050"/>
          <a:ext cx="7715304" cy="47149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a:bodyPr>
          <a:lstStyle/>
          <a:p>
            <a:pPr algn="ctr"/>
            <a:r>
              <a:rPr lang="ru-RU" sz="2400" b="1" dirty="0" smtClean="0">
                <a:effectLst>
                  <a:outerShdw blurRad="38100" dist="38100" dir="2700000" algn="tl">
                    <a:srgbClr val="000000">
                      <a:alpha val="43137"/>
                    </a:srgbClr>
                  </a:outerShdw>
                </a:effectLst>
                <a:latin typeface="+mn-lt"/>
                <a:ea typeface="Chemal" pitchFamily="50" charset="0"/>
              </a:rPr>
              <a:t>Образование</a:t>
            </a:r>
            <a:endParaRPr lang="ru-RU" sz="2400" b="1" dirty="0">
              <a:effectLst>
                <a:outerShdw blurRad="38100" dist="38100" dir="2700000" algn="tl">
                  <a:srgbClr val="000000">
                    <a:alpha val="43137"/>
                  </a:srgbClr>
                </a:outerShdw>
              </a:effectLst>
              <a:latin typeface="+mn-lt"/>
              <a:ea typeface="Chemal" pitchFamily="50" charset="0"/>
            </a:endParaRPr>
          </a:p>
        </p:txBody>
      </p:sp>
      <p:graphicFrame>
        <p:nvGraphicFramePr>
          <p:cNvPr id="4" name="Содержимое 3"/>
          <p:cNvGraphicFramePr>
            <a:graphicFrameLocks noGrp="1"/>
          </p:cNvGraphicFramePr>
          <p:nvPr>
            <p:ph idx="1"/>
          </p:nvPr>
        </p:nvGraphicFramePr>
        <p:xfrm>
          <a:off x="500034" y="128586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143504" y="5000636"/>
            <a:ext cx="1643074" cy="646331"/>
          </a:xfrm>
          <a:prstGeom prst="rect">
            <a:avLst/>
          </a:prstGeom>
          <a:noFill/>
        </p:spPr>
        <p:txBody>
          <a:bodyPr wrap="square" rtlCol="0">
            <a:spAutoFit/>
          </a:bodyPr>
          <a:lstStyle/>
          <a:p>
            <a:pPr>
              <a:buFont typeface="Arial" pitchFamily="34" charset="0"/>
              <a:buChar char="•"/>
            </a:pPr>
            <a:r>
              <a:rPr lang="ru-RU" dirty="0" smtClean="0"/>
              <a:t> </a:t>
            </a:r>
            <a:r>
              <a:rPr lang="ru-RU" dirty="0" smtClean="0">
                <a:ea typeface="Chemal" pitchFamily="50" charset="0"/>
              </a:rPr>
              <a:t>1 ГРБС</a:t>
            </a:r>
          </a:p>
          <a:p>
            <a:pPr>
              <a:buFont typeface="Arial" pitchFamily="34" charset="0"/>
              <a:buChar char="•"/>
            </a:pPr>
            <a:r>
              <a:rPr lang="ru-RU" dirty="0" smtClean="0">
                <a:ea typeface="Chemal" pitchFamily="50" charset="0"/>
              </a:rPr>
              <a:t> 1 МКУ</a:t>
            </a:r>
            <a:endParaRPr lang="ru-RU" dirty="0">
              <a:ea typeface="Chemal" pitchFamily="50" charset="0"/>
            </a:endParaRPr>
          </a:p>
        </p:txBody>
      </p:sp>
      <p:sp>
        <p:nvSpPr>
          <p:cNvPr id="6" name="TextBox 5"/>
          <p:cNvSpPr txBox="1"/>
          <p:nvPr/>
        </p:nvSpPr>
        <p:spPr>
          <a:xfrm>
            <a:off x="2428860" y="3286124"/>
            <a:ext cx="1571636" cy="369332"/>
          </a:xfrm>
          <a:prstGeom prst="rect">
            <a:avLst/>
          </a:prstGeom>
          <a:noFill/>
        </p:spPr>
        <p:txBody>
          <a:bodyPr wrap="square" rtlCol="0">
            <a:spAutoFit/>
          </a:bodyPr>
          <a:lstStyle/>
          <a:p>
            <a:pPr algn="ctr"/>
            <a:r>
              <a:rPr lang="ru-RU" dirty="0" smtClean="0">
                <a:solidFill>
                  <a:srgbClr val="002060"/>
                </a:solidFill>
                <a:ea typeface="Chemal" pitchFamily="50" charset="0"/>
              </a:rPr>
              <a:t>Образование</a:t>
            </a:r>
            <a:endParaRPr lang="ru-RU" dirty="0">
              <a:solidFill>
                <a:srgbClr val="002060"/>
              </a:solidFill>
              <a:ea typeface="Chemal" pitchFamily="50" charset="0"/>
            </a:endParaRPr>
          </a:p>
        </p:txBody>
      </p:sp>
      <p:pic>
        <p:nvPicPr>
          <p:cNvPr id="7170" name="Picture 2"/>
          <p:cNvPicPr>
            <a:picLocks noChangeAspect="1" noChangeArrowheads="1"/>
          </p:cNvPicPr>
          <p:nvPr/>
        </p:nvPicPr>
        <p:blipFill>
          <a:blip r:embed="rId6" cstate="print"/>
          <a:srcRect/>
          <a:stretch>
            <a:fillRect/>
          </a:stretch>
        </p:blipFill>
        <p:spPr bwMode="auto">
          <a:xfrm>
            <a:off x="6429388" y="1285860"/>
            <a:ext cx="1500198" cy="815920"/>
          </a:xfrm>
          <a:prstGeom prst="rect">
            <a:avLst/>
          </a:prstGeom>
          <a:noFill/>
          <a:ln w="9525">
            <a:noFill/>
            <a:miter lim="800000"/>
            <a:headEnd/>
            <a:tailEnd/>
          </a:ln>
          <a:effectLst/>
        </p:spPr>
      </p:pic>
      <p:pic>
        <p:nvPicPr>
          <p:cNvPr id="8" name="Рисунок 7"/>
          <p:cNvPicPr/>
          <p:nvPr/>
        </p:nvPicPr>
        <p:blipFill>
          <a:blip r:embed="rId7" cstate="print"/>
          <a:srcRect/>
          <a:stretch>
            <a:fillRect/>
          </a:stretch>
        </p:blipFill>
        <p:spPr bwMode="auto">
          <a:xfrm>
            <a:off x="7072330" y="2500306"/>
            <a:ext cx="1428760" cy="857256"/>
          </a:xfrm>
          <a:prstGeom prst="rect">
            <a:avLst/>
          </a:prstGeom>
          <a:noFill/>
          <a:ln w="9525">
            <a:noFill/>
            <a:miter lim="800000"/>
            <a:headEnd/>
            <a:tailEnd/>
          </a:ln>
        </p:spPr>
      </p:pic>
      <p:pic>
        <p:nvPicPr>
          <p:cNvPr id="9" name="Рисунок 8"/>
          <p:cNvPicPr/>
          <p:nvPr/>
        </p:nvPicPr>
        <p:blipFill>
          <a:blip r:embed="rId8" cstate="print"/>
          <a:srcRect/>
          <a:stretch>
            <a:fillRect/>
          </a:stretch>
        </p:blipFill>
        <p:spPr bwMode="auto">
          <a:xfrm>
            <a:off x="7143768" y="3857628"/>
            <a:ext cx="1539406" cy="7707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p:cNvGraphicFramePr>
          <p:nvPr/>
        </p:nvGraphicFramePr>
        <p:xfrm>
          <a:off x="500034" y="857232"/>
          <a:ext cx="8429684" cy="571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2"/>
          <p:cNvSpPr>
            <a:spLocks noGrp="1"/>
          </p:cNvSpPr>
          <p:nvPr>
            <p:ph type="title"/>
          </p:nvPr>
        </p:nvSpPr>
        <p:spPr>
          <a:xfrm>
            <a:off x="457200" y="274638"/>
            <a:ext cx="8229600" cy="582594"/>
          </a:xfrm>
        </p:spPr>
        <p:txBody>
          <a:bodyPr>
            <a:normAutofit fontScale="90000"/>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rPr>
              <a:t>Направление расходов бюджета на образование в 2023 году</a:t>
            </a:r>
            <a:endParaRPr lang="ru-RU" sz="2400" b="1" dirty="0">
              <a:solidFill>
                <a:srgbClr val="002060"/>
              </a:solidFill>
              <a:effectLst>
                <a:outerShdw blurRad="38100" dist="38100" dir="2700000" algn="tl">
                  <a:srgbClr val="000000">
                    <a:alpha val="43137"/>
                  </a:srgbClr>
                </a:outerShdw>
              </a:effectLst>
              <a:latin typeface="+mn-lt"/>
              <a:ea typeface="Chemal" pitchFamily="50" charset="0"/>
            </a:endParaRPr>
          </a:p>
        </p:txBody>
      </p:sp>
      <p:sp>
        <p:nvSpPr>
          <p:cNvPr id="6" name="TextBox 5"/>
          <p:cNvSpPr txBox="1"/>
          <p:nvPr/>
        </p:nvSpPr>
        <p:spPr>
          <a:xfrm>
            <a:off x="857224" y="1142984"/>
            <a:ext cx="1214446" cy="461665"/>
          </a:xfrm>
          <a:prstGeom prst="rect">
            <a:avLst/>
          </a:prstGeom>
          <a:noFill/>
        </p:spPr>
        <p:txBody>
          <a:bodyPr wrap="square" rtlCol="0">
            <a:spAutoFit/>
          </a:bodyPr>
          <a:lstStyle/>
          <a:p>
            <a:pPr algn="ctr"/>
            <a:r>
              <a:rPr lang="ru-RU" sz="1200" dirty="0" smtClean="0"/>
              <a:t>Дошкольное </a:t>
            </a:r>
          </a:p>
          <a:p>
            <a:pPr algn="ctr"/>
            <a:r>
              <a:rPr lang="ru-RU" sz="1200" dirty="0" smtClean="0"/>
              <a:t>образование</a:t>
            </a:r>
            <a:endParaRPr lang="ru-RU" sz="1200" dirty="0"/>
          </a:p>
        </p:txBody>
      </p:sp>
      <p:sp>
        <p:nvSpPr>
          <p:cNvPr id="7" name="TextBox 6"/>
          <p:cNvSpPr txBox="1"/>
          <p:nvPr/>
        </p:nvSpPr>
        <p:spPr>
          <a:xfrm>
            <a:off x="857224" y="2714620"/>
            <a:ext cx="1285884" cy="461665"/>
          </a:xfrm>
          <a:prstGeom prst="rect">
            <a:avLst/>
          </a:prstGeom>
          <a:noFill/>
        </p:spPr>
        <p:txBody>
          <a:bodyPr wrap="square" rtlCol="0">
            <a:spAutoFit/>
          </a:bodyPr>
          <a:lstStyle/>
          <a:p>
            <a:pPr algn="ctr"/>
            <a:r>
              <a:rPr lang="ru-RU" sz="1200" dirty="0" smtClean="0"/>
              <a:t>Общее образование</a:t>
            </a:r>
            <a:endParaRPr lang="ru-RU" sz="1200" dirty="0"/>
          </a:p>
        </p:txBody>
      </p:sp>
      <p:sp>
        <p:nvSpPr>
          <p:cNvPr id="8" name="TextBox 7"/>
          <p:cNvSpPr txBox="1"/>
          <p:nvPr/>
        </p:nvSpPr>
        <p:spPr>
          <a:xfrm>
            <a:off x="642910" y="3929066"/>
            <a:ext cx="1571636" cy="461665"/>
          </a:xfrm>
          <a:prstGeom prst="rect">
            <a:avLst/>
          </a:prstGeom>
          <a:noFill/>
        </p:spPr>
        <p:txBody>
          <a:bodyPr wrap="square" rtlCol="0">
            <a:spAutoFit/>
          </a:bodyPr>
          <a:lstStyle/>
          <a:p>
            <a:pPr algn="ctr"/>
            <a:r>
              <a:rPr lang="ru-RU" sz="1200" dirty="0" smtClean="0"/>
              <a:t>Дополнительное образование</a:t>
            </a:r>
            <a:endParaRPr lang="ru-RU" sz="1200" dirty="0"/>
          </a:p>
        </p:txBody>
      </p:sp>
      <p:sp>
        <p:nvSpPr>
          <p:cNvPr id="9" name="TextBox 8"/>
          <p:cNvSpPr txBox="1"/>
          <p:nvPr/>
        </p:nvSpPr>
        <p:spPr>
          <a:xfrm>
            <a:off x="714348" y="4714884"/>
            <a:ext cx="1357322" cy="461665"/>
          </a:xfrm>
          <a:prstGeom prst="rect">
            <a:avLst/>
          </a:prstGeom>
          <a:noFill/>
        </p:spPr>
        <p:txBody>
          <a:bodyPr wrap="square" rtlCol="0">
            <a:spAutoFit/>
          </a:bodyPr>
          <a:lstStyle/>
          <a:p>
            <a:pPr algn="ctr"/>
            <a:r>
              <a:rPr lang="ru-RU" sz="1200" dirty="0" smtClean="0"/>
              <a:t>Молодежная политика</a:t>
            </a:r>
            <a:endParaRPr lang="ru-RU" sz="1200" dirty="0"/>
          </a:p>
        </p:txBody>
      </p:sp>
      <p:sp>
        <p:nvSpPr>
          <p:cNvPr id="10" name="TextBox 9"/>
          <p:cNvSpPr txBox="1"/>
          <p:nvPr/>
        </p:nvSpPr>
        <p:spPr>
          <a:xfrm>
            <a:off x="785786" y="5429264"/>
            <a:ext cx="1285884" cy="646331"/>
          </a:xfrm>
          <a:prstGeom prst="rect">
            <a:avLst/>
          </a:prstGeom>
          <a:noFill/>
        </p:spPr>
        <p:txBody>
          <a:bodyPr wrap="square" rtlCol="0">
            <a:spAutoFit/>
          </a:bodyPr>
          <a:lstStyle/>
          <a:p>
            <a:pPr algn="ctr"/>
            <a:r>
              <a:rPr lang="ru-RU" sz="1200" dirty="0" smtClean="0"/>
              <a:t>Другие вопросы в области образования</a:t>
            </a:r>
            <a:endParaRPr lang="ru-RU"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r>
              <a:rPr lang="ru-RU" sz="2400" b="1" dirty="0" smtClean="0">
                <a:solidFill>
                  <a:srgbClr val="002060"/>
                </a:solidFill>
                <a:effectLst>
                  <a:outerShdw blurRad="38100" dist="38100" dir="2700000" algn="tl">
                    <a:srgbClr val="000000">
                      <a:alpha val="43137"/>
                    </a:srgbClr>
                  </a:outerShdw>
                </a:effectLst>
              </a:rPr>
              <a:t>Расходы бюджета на образование</a:t>
            </a:r>
            <a:br>
              <a:rPr lang="ru-RU" sz="2400" b="1" dirty="0" smtClean="0">
                <a:solidFill>
                  <a:srgbClr val="002060"/>
                </a:solidFill>
                <a:effectLst>
                  <a:outerShdw blurRad="38100" dist="38100" dir="2700000" algn="tl">
                    <a:srgbClr val="000000">
                      <a:alpha val="43137"/>
                    </a:srgbClr>
                  </a:outerShdw>
                </a:effectLst>
              </a:rPr>
            </a:br>
            <a:r>
              <a:rPr lang="ru-RU" sz="2400" b="1" dirty="0" smtClean="0">
                <a:solidFill>
                  <a:srgbClr val="002060"/>
                </a:solidFill>
                <a:effectLst>
                  <a:outerShdw blurRad="38100" dist="38100" dir="2700000" algn="tl">
                    <a:srgbClr val="000000">
                      <a:alpha val="43137"/>
                    </a:srgbClr>
                  </a:outerShdw>
                </a:effectLst>
              </a:rPr>
              <a:t> в сумме 571664,6 тыс. руб.</a:t>
            </a:r>
            <a:endParaRPr lang="ru-RU" sz="2400" b="1" dirty="0">
              <a:solidFill>
                <a:srgbClr val="002060"/>
              </a:solidFill>
              <a:effectLst>
                <a:outerShdw blurRad="38100" dist="38100" dir="2700000" algn="tl">
                  <a:srgbClr val="000000">
                    <a:alpha val="43137"/>
                  </a:srgbClr>
                </a:outerShdw>
              </a:effectLst>
            </a:endParaRPr>
          </a:p>
        </p:txBody>
      </p:sp>
      <p:graphicFrame>
        <p:nvGraphicFramePr>
          <p:cNvPr id="6" name="Диаграмма 5"/>
          <p:cNvGraphicFramePr/>
          <p:nvPr/>
        </p:nvGraphicFramePr>
        <p:xfrm>
          <a:off x="357158" y="1500174"/>
          <a:ext cx="4500594" cy="49292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p:nvPr/>
        </p:nvGraphicFramePr>
        <p:xfrm>
          <a:off x="4286248" y="928670"/>
          <a:ext cx="4643470" cy="564360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7286644" y="1357298"/>
            <a:ext cx="1357322" cy="307777"/>
          </a:xfrm>
          <a:prstGeom prst="rect">
            <a:avLst/>
          </a:prstGeom>
          <a:noFill/>
        </p:spPr>
        <p:txBody>
          <a:bodyPr wrap="square" rtlCol="0">
            <a:spAutoFit/>
          </a:bodyPr>
          <a:lstStyle/>
          <a:p>
            <a:pPr algn="r"/>
            <a:r>
              <a:rPr lang="ru-RU" sz="1400" dirty="0" smtClean="0"/>
              <a:t>тыс. руб.</a:t>
            </a:r>
            <a:endParaRPr lang="ru-RU"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rPr>
              <a:t>Культура, кинематография</a:t>
            </a:r>
            <a:endParaRPr lang="ru-RU" sz="2400" b="1" dirty="0">
              <a:solidFill>
                <a:srgbClr val="002060"/>
              </a:solidFill>
              <a:effectLst>
                <a:outerShdw blurRad="38100" dist="38100" dir="2700000" algn="tl">
                  <a:srgbClr val="000000">
                    <a:alpha val="43137"/>
                  </a:srgbClr>
                </a:outerShdw>
              </a:effectLst>
              <a:latin typeface="+mn-lt"/>
              <a:ea typeface="Chemal" pitchFamily="50" charset="0"/>
            </a:endParaRPr>
          </a:p>
        </p:txBody>
      </p:sp>
      <p:graphicFrame>
        <p:nvGraphicFramePr>
          <p:cNvPr id="4" name="Содержимое 3"/>
          <p:cNvGraphicFramePr>
            <a:graphicFrameLocks noGrp="1"/>
          </p:cNvGraphicFramePr>
          <p:nvPr>
            <p:ph idx="1"/>
          </p:nvPr>
        </p:nvGraphicFramePr>
        <p:xfrm>
          <a:off x="285720" y="2357430"/>
          <a:ext cx="5072098" cy="4214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p:nvPr/>
        </p:nvPicPr>
        <p:blipFill>
          <a:blip r:embed="rId6" cstate="print"/>
          <a:srcRect/>
          <a:stretch>
            <a:fillRect/>
          </a:stretch>
        </p:blipFill>
        <p:spPr bwMode="auto">
          <a:xfrm>
            <a:off x="4643438" y="1142984"/>
            <a:ext cx="4214842" cy="2357454"/>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52400"/>
            <a:ext cx="8229600" cy="561956"/>
          </a:xfrm>
        </p:spPr>
        <p:txBody>
          <a:bodyPr>
            <a:noAutofit/>
          </a:bodyPr>
          <a:lstStyle/>
          <a:p>
            <a:pPr algn="ctr"/>
            <a: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Расходы бюджета на  культуру, кинематографию  </a:t>
            </a:r>
            <a:b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br>
            <a: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в сумме 56024,4 тыс. руб. </a:t>
            </a:r>
            <a:endParaRPr lang="ru-RU" sz="2000" b="1" dirty="0">
              <a:solidFill>
                <a:srgbClr val="002060"/>
              </a:solidFill>
              <a:effectLst>
                <a:outerShdw blurRad="38100" dist="38100" dir="2700000" algn="tl">
                  <a:srgbClr val="000000">
                    <a:alpha val="43137"/>
                  </a:srgbClr>
                </a:outerShdw>
              </a:effectLst>
              <a:latin typeface="+mn-lt"/>
              <a:ea typeface="Chemal" pitchFamily="50" charset="0"/>
              <a:cs typeface="Calibri" pitchFamily="34" charset="0"/>
            </a:endParaRPr>
          </a:p>
        </p:txBody>
      </p:sp>
      <p:sp>
        <p:nvSpPr>
          <p:cNvPr id="5" name="TextBox 4"/>
          <p:cNvSpPr txBox="1"/>
          <p:nvPr/>
        </p:nvSpPr>
        <p:spPr>
          <a:xfrm>
            <a:off x="214282" y="1857364"/>
            <a:ext cx="1643074" cy="936635"/>
          </a:xfrm>
          <a:prstGeom prst="snip2Diag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ru-RU" sz="900" dirty="0" smtClean="0">
                <a:ea typeface="Chemal" pitchFamily="50" charset="0"/>
                <a:cs typeface="Calibri" pitchFamily="34" charset="0"/>
              </a:rPr>
              <a:t>Сохранение и развитие библиотечного дела</a:t>
            </a:r>
          </a:p>
          <a:p>
            <a:pPr algn="ctr"/>
            <a:endParaRPr lang="ru-RU" sz="900" dirty="0" smtClean="0">
              <a:ea typeface="Chemal" pitchFamily="50" charset="0"/>
              <a:cs typeface="Calibri" pitchFamily="34" charset="0"/>
            </a:endParaRPr>
          </a:p>
          <a:p>
            <a:pPr algn="ctr"/>
            <a:r>
              <a:rPr lang="ru-RU" sz="900" dirty="0" smtClean="0">
                <a:ea typeface="Chemal" pitchFamily="50" charset="0"/>
                <a:cs typeface="Calibri" pitchFamily="34" charset="0"/>
              </a:rPr>
              <a:t>13180,1 тыс. руб.</a:t>
            </a:r>
          </a:p>
          <a:p>
            <a:pPr algn="ctr"/>
            <a:endParaRPr lang="ru-RU" sz="900" dirty="0">
              <a:ea typeface="Chemal" pitchFamily="50" charset="0"/>
              <a:cs typeface="Calibri" pitchFamily="34" charset="0"/>
            </a:endParaRPr>
          </a:p>
        </p:txBody>
      </p:sp>
      <p:sp>
        <p:nvSpPr>
          <p:cNvPr id="6" name="TextBox 5"/>
          <p:cNvSpPr txBox="1"/>
          <p:nvPr/>
        </p:nvSpPr>
        <p:spPr>
          <a:xfrm>
            <a:off x="2000232" y="1857364"/>
            <a:ext cx="1928826" cy="936635"/>
          </a:xfrm>
          <a:prstGeom prst="snip2Diag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ru-RU" sz="900" dirty="0" smtClean="0">
                <a:ea typeface="Chemal" pitchFamily="50" charset="0"/>
                <a:cs typeface="Calibri" pitchFamily="34" charset="0"/>
              </a:rPr>
              <a:t>Сохранение и развитие местного народного творчества и культурно-досуговой деятельности</a:t>
            </a:r>
          </a:p>
          <a:p>
            <a:pPr algn="ctr"/>
            <a:r>
              <a:rPr lang="ru-RU" sz="900" dirty="0" smtClean="0">
                <a:ea typeface="Chemal" pitchFamily="50" charset="0"/>
                <a:cs typeface="Calibri" pitchFamily="34" charset="0"/>
              </a:rPr>
              <a:t>35497,4 тыс. руб.</a:t>
            </a:r>
          </a:p>
        </p:txBody>
      </p:sp>
      <p:sp>
        <p:nvSpPr>
          <p:cNvPr id="7" name="Скругленный прямоугольник 6"/>
          <p:cNvSpPr/>
          <p:nvPr/>
        </p:nvSpPr>
        <p:spPr>
          <a:xfrm>
            <a:off x="571472" y="857232"/>
            <a:ext cx="3071834" cy="868323"/>
          </a:xfrm>
          <a:prstGeom prst="round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ru-RU" sz="900" dirty="0" smtClean="0">
                <a:ea typeface="Chemal" pitchFamily="50" charset="0"/>
                <a:cs typeface="Calibri" pitchFamily="34" charset="0"/>
              </a:rPr>
              <a:t>В рамках муниципальной программы </a:t>
            </a:r>
            <a:br>
              <a:rPr lang="ru-RU" sz="900" dirty="0" smtClean="0">
                <a:ea typeface="Chemal" pitchFamily="50" charset="0"/>
                <a:cs typeface="Calibri" pitchFamily="34" charset="0"/>
              </a:rPr>
            </a:br>
            <a:r>
              <a:rPr lang="ru-RU" sz="900" dirty="0" smtClean="0">
                <a:ea typeface="Chemal" pitchFamily="50" charset="0"/>
                <a:cs typeface="Calibri" pitchFamily="34" charset="0"/>
              </a:rPr>
              <a:t> развитие систем жизнеобеспечения муниципального образования «Чемальский район» предусмотрены мероприятия </a:t>
            </a:r>
            <a:br>
              <a:rPr lang="ru-RU" sz="900" dirty="0" smtClean="0">
                <a:ea typeface="Chemal" pitchFamily="50" charset="0"/>
                <a:cs typeface="Calibri" pitchFamily="34" charset="0"/>
              </a:rPr>
            </a:br>
            <a:r>
              <a:rPr lang="ru-RU" sz="900" dirty="0" smtClean="0">
                <a:ea typeface="Chemal" pitchFamily="50" charset="0"/>
                <a:cs typeface="Calibri" pitchFamily="34" charset="0"/>
              </a:rPr>
              <a:t>48677,5 тыс. руб.</a:t>
            </a:r>
            <a:endParaRPr lang="ru-RU" sz="900" dirty="0"/>
          </a:p>
        </p:txBody>
      </p:sp>
      <p:sp>
        <p:nvSpPr>
          <p:cNvPr id="8" name="TextBox 7"/>
          <p:cNvSpPr txBox="1"/>
          <p:nvPr/>
        </p:nvSpPr>
        <p:spPr>
          <a:xfrm>
            <a:off x="5429256" y="857232"/>
            <a:ext cx="2357454" cy="868323"/>
          </a:xfrm>
          <a:prstGeom prst="round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sz="900" dirty="0" smtClean="0"/>
              <a:t>В рамках муниципальной программы МО «Чемальский район» «Управление муниципальными финансами и имуществом»</a:t>
            </a:r>
          </a:p>
          <a:p>
            <a:pPr algn="ctr"/>
            <a:r>
              <a:rPr lang="ru-RU" sz="900" dirty="0" smtClean="0"/>
              <a:t>7346,9 тыс. руб.</a:t>
            </a:r>
            <a:endParaRPr lang="ru-RU" sz="900" dirty="0"/>
          </a:p>
        </p:txBody>
      </p:sp>
      <p:sp>
        <p:nvSpPr>
          <p:cNvPr id="9" name="TextBox 8"/>
          <p:cNvSpPr txBox="1"/>
          <p:nvPr/>
        </p:nvSpPr>
        <p:spPr>
          <a:xfrm>
            <a:off x="4286248" y="1857364"/>
            <a:ext cx="2143140" cy="936635"/>
          </a:xfrm>
          <a:prstGeom prst="snip2Diag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sz="900" dirty="0" smtClean="0"/>
              <a:t>Повышение  результативности предоставления межбюджетных трансфертов сельским поселениям МО «Чемальский район»</a:t>
            </a:r>
          </a:p>
          <a:p>
            <a:pPr algn="ctr"/>
            <a:r>
              <a:rPr lang="ru-RU" sz="900" dirty="0" smtClean="0"/>
              <a:t>3313,1 тыс. руб.</a:t>
            </a:r>
            <a:endParaRPr lang="ru-RU" sz="900" dirty="0"/>
          </a:p>
        </p:txBody>
      </p:sp>
      <p:sp>
        <p:nvSpPr>
          <p:cNvPr id="10" name="TextBox 9"/>
          <p:cNvSpPr txBox="1"/>
          <p:nvPr/>
        </p:nvSpPr>
        <p:spPr>
          <a:xfrm>
            <a:off x="6500826" y="1857364"/>
            <a:ext cx="2286016" cy="936635"/>
          </a:xfrm>
          <a:prstGeom prst="snip2Diag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ru-RU" sz="900" dirty="0" smtClean="0"/>
              <a:t>Формирование эффективной системы управления и распоряжения муниципальным имуществом, в том числе земельными участками</a:t>
            </a:r>
          </a:p>
          <a:p>
            <a:pPr algn="ctr"/>
            <a:r>
              <a:rPr lang="ru-RU" sz="900" dirty="0" smtClean="0"/>
              <a:t>4033,8 тыс. руб.</a:t>
            </a:r>
            <a:endParaRPr lang="ru-RU" sz="900" dirty="0"/>
          </a:p>
        </p:txBody>
      </p:sp>
      <p:cxnSp>
        <p:nvCxnSpPr>
          <p:cNvPr id="12" name="Прямая со стрелкой 11"/>
          <p:cNvCxnSpPr/>
          <p:nvPr/>
        </p:nvCxnSpPr>
        <p:spPr>
          <a:xfrm rot="5400000">
            <a:off x="1285852" y="1714488"/>
            <a:ext cx="142876" cy="142876"/>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14" name="Прямая со стрелкой 13"/>
          <p:cNvCxnSpPr/>
          <p:nvPr/>
        </p:nvCxnSpPr>
        <p:spPr>
          <a:xfrm rot="16200000" flipH="1">
            <a:off x="2643174" y="1714488"/>
            <a:ext cx="142876" cy="142876"/>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16" name="Прямая со стрелкой 15"/>
          <p:cNvCxnSpPr/>
          <p:nvPr/>
        </p:nvCxnSpPr>
        <p:spPr>
          <a:xfrm rot="10800000" flipV="1">
            <a:off x="5786446" y="1714488"/>
            <a:ext cx="21431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5400000" flipH="1" flipV="1">
            <a:off x="6572264" y="4786322"/>
            <a:ext cx="15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7143768" y="1714488"/>
            <a:ext cx="21431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27" name="Схема 26"/>
          <p:cNvGraphicFramePr/>
          <p:nvPr/>
        </p:nvGraphicFramePr>
        <p:xfrm>
          <a:off x="285720" y="2857496"/>
          <a:ext cx="8643998" cy="3786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357158" y="214290"/>
            <a:ext cx="8229600" cy="1219200"/>
          </a:xfrm>
        </p:spPr>
        <p:txBody>
          <a:bodyPr>
            <a:noAutofit/>
          </a:bodyPr>
          <a:lstStyle/>
          <a:p>
            <a:pPr algn="ctr"/>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
            </a:r>
            <a:b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br>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Расходы бюджета на социальную политику </a:t>
            </a:r>
            <a:b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br>
            <a:r>
              <a:rPr lang="ru-RU" sz="24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в сумме 5258,3 тыс. руб.</a:t>
            </a:r>
            <a:endParaRPr lang="ru-RU" sz="2400" b="1" dirty="0">
              <a:solidFill>
                <a:srgbClr val="002060"/>
              </a:solidFill>
              <a:effectLst>
                <a:outerShdw blurRad="38100" dist="38100" dir="2700000" algn="tl">
                  <a:srgbClr val="000000">
                    <a:alpha val="43137"/>
                  </a:srgbClr>
                </a:outerShdw>
              </a:effectLst>
              <a:latin typeface="+mn-lt"/>
              <a:ea typeface="Chemal" pitchFamily="50" charset="0"/>
              <a:cs typeface="Calibri" pitchFamily="34" charset="0"/>
            </a:endParaRPr>
          </a:p>
        </p:txBody>
      </p:sp>
      <p:sp>
        <p:nvSpPr>
          <p:cNvPr id="5" name="TextBox 4"/>
          <p:cNvSpPr txBox="1"/>
          <p:nvPr/>
        </p:nvSpPr>
        <p:spPr>
          <a:xfrm>
            <a:off x="1142976" y="1857364"/>
            <a:ext cx="2714644" cy="110799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u-RU" sz="1100" dirty="0" smtClean="0">
                <a:ea typeface="Chemal" pitchFamily="50" charset="0"/>
                <a:cs typeface="Calibri" pitchFamily="34" charset="0"/>
              </a:rPr>
              <a:t>В рамках муниципальной программы </a:t>
            </a:r>
            <a:br>
              <a:rPr lang="ru-RU" sz="1100" dirty="0" smtClean="0">
                <a:ea typeface="Chemal" pitchFamily="50" charset="0"/>
                <a:cs typeface="Calibri" pitchFamily="34" charset="0"/>
              </a:rPr>
            </a:br>
            <a:r>
              <a:rPr lang="ru-RU" sz="1100" dirty="0" smtClean="0">
                <a:ea typeface="Chemal" pitchFamily="50" charset="0"/>
                <a:cs typeface="Calibri" pitchFamily="34" charset="0"/>
              </a:rPr>
              <a:t> «Развитие систем жизнеобеспечения муниципального образования «Чемальский район»»</a:t>
            </a:r>
          </a:p>
          <a:p>
            <a:pPr algn="ctr"/>
            <a:r>
              <a:rPr lang="ru-RU" sz="1100" dirty="0" smtClean="0">
                <a:ea typeface="Chemal" pitchFamily="50" charset="0"/>
                <a:cs typeface="Calibri" pitchFamily="34" charset="0"/>
              </a:rPr>
              <a:t>3013,4 тыс. руб.</a:t>
            </a:r>
          </a:p>
          <a:p>
            <a:pPr algn="ctr"/>
            <a:endParaRPr lang="ru-RU" sz="1100" dirty="0" smtClean="0">
              <a:ea typeface="Chemal" pitchFamily="50" charset="0"/>
              <a:cs typeface="Calibri" pitchFamily="34" charset="0"/>
            </a:endParaRPr>
          </a:p>
        </p:txBody>
      </p:sp>
      <p:sp>
        <p:nvSpPr>
          <p:cNvPr id="6" name="TextBox 5"/>
          <p:cNvSpPr txBox="1"/>
          <p:nvPr/>
        </p:nvSpPr>
        <p:spPr>
          <a:xfrm>
            <a:off x="5214942" y="1857364"/>
            <a:ext cx="2928958" cy="110799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ru-RU" sz="1100" dirty="0" smtClean="0">
                <a:ea typeface="Chemal" pitchFamily="50" charset="0"/>
                <a:cs typeface="Calibri" pitchFamily="34" charset="0"/>
              </a:rPr>
              <a:t>В рамках муниципальной программы </a:t>
            </a:r>
            <a:br>
              <a:rPr lang="ru-RU" sz="1100" dirty="0" smtClean="0">
                <a:ea typeface="Chemal" pitchFamily="50" charset="0"/>
                <a:cs typeface="Calibri" pitchFamily="34" charset="0"/>
              </a:rPr>
            </a:br>
            <a:r>
              <a:rPr lang="ru-RU" sz="1100" dirty="0" smtClean="0">
                <a:ea typeface="Chemal" pitchFamily="50" charset="0"/>
                <a:cs typeface="Calibri" pitchFamily="34" charset="0"/>
              </a:rPr>
              <a:t> «Развитие социальной сферы и укрепление общественного здоровья населения МО "Чемальский район" на 2020-2025 годы»</a:t>
            </a:r>
          </a:p>
          <a:p>
            <a:pPr algn="ctr"/>
            <a:r>
              <a:rPr lang="ru-RU" sz="1100" dirty="0" smtClean="0">
                <a:ea typeface="Chemal" pitchFamily="50" charset="0"/>
                <a:cs typeface="Calibri" pitchFamily="34" charset="0"/>
              </a:rPr>
              <a:t>2244,9 тыс. руб.</a:t>
            </a:r>
            <a:endParaRPr lang="ru-RU" sz="1100" dirty="0"/>
          </a:p>
        </p:txBody>
      </p:sp>
      <p:sp>
        <p:nvSpPr>
          <p:cNvPr id="9" name="TextBox 8"/>
          <p:cNvSpPr txBox="1"/>
          <p:nvPr/>
        </p:nvSpPr>
        <p:spPr>
          <a:xfrm>
            <a:off x="4786314" y="3643314"/>
            <a:ext cx="3857652" cy="144655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t>Реализация мероприятий на:</a:t>
            </a:r>
          </a:p>
          <a:p>
            <a:pPr algn="just">
              <a:buFontTx/>
              <a:buChar char="-"/>
            </a:pPr>
            <a:r>
              <a:rPr lang="ru-RU" sz="1100" dirty="0" smtClean="0"/>
              <a:t>  доплату к пенсии муниципальным служащим;</a:t>
            </a:r>
          </a:p>
          <a:p>
            <a:pPr algn="just">
              <a:buFontTx/>
              <a:buChar char="-"/>
            </a:pPr>
            <a:r>
              <a:rPr lang="ru-RU" sz="1100" dirty="0" smtClean="0"/>
              <a:t>  выплату  компенсации части родительской платы за содержание ребенка в муниципальных образовательных учреждениях, реализующих основную общеобразовательную программу дошкольного образования </a:t>
            </a:r>
          </a:p>
          <a:p>
            <a:pPr algn="just"/>
            <a:endParaRPr lang="ru-RU" sz="1100" dirty="0"/>
          </a:p>
        </p:txBody>
      </p:sp>
      <p:sp>
        <p:nvSpPr>
          <p:cNvPr id="20" name="TextBox 19"/>
          <p:cNvSpPr txBox="1"/>
          <p:nvPr/>
        </p:nvSpPr>
        <p:spPr>
          <a:xfrm>
            <a:off x="428596" y="3643314"/>
            <a:ext cx="4071966" cy="144655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ru-RU" sz="1100" dirty="0" smtClean="0"/>
              <a:t>Реализация мероприятий на:</a:t>
            </a:r>
          </a:p>
          <a:p>
            <a:pPr>
              <a:buFontTx/>
              <a:buChar char="-"/>
            </a:pPr>
            <a:r>
              <a:rPr lang="ru-RU" sz="1100" dirty="0" smtClean="0"/>
              <a:t>  улучшение жилищных условий граждан, проживающих в сельской местности в рамках реализации мероприятий федеральной целевой программы «Комплексное развитие сельских территорий и молодых семей;</a:t>
            </a:r>
          </a:p>
          <a:p>
            <a:pPr>
              <a:buFontTx/>
              <a:buChar char="-"/>
            </a:pPr>
            <a:r>
              <a:rPr lang="ru-RU" sz="1100" dirty="0" smtClean="0"/>
              <a:t>  предоставление социальной выплаты на строительство жилья в сельской местности гражданам, проживающим в сельской местности </a:t>
            </a:r>
            <a:endParaRPr lang="ru-RU" sz="1100" dirty="0"/>
          </a:p>
        </p:txBody>
      </p:sp>
      <p:sp>
        <p:nvSpPr>
          <p:cNvPr id="40" name="Стрелка вниз 39"/>
          <p:cNvSpPr/>
          <p:nvPr/>
        </p:nvSpPr>
        <p:spPr>
          <a:xfrm>
            <a:off x="2428860" y="3071810"/>
            <a:ext cx="214313" cy="571504"/>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a:p>
        </p:txBody>
      </p:sp>
      <p:sp>
        <p:nvSpPr>
          <p:cNvPr id="42" name="Стрелка вниз 41"/>
          <p:cNvSpPr/>
          <p:nvPr/>
        </p:nvSpPr>
        <p:spPr>
          <a:xfrm>
            <a:off x="6572264" y="3071810"/>
            <a:ext cx="188595" cy="571504"/>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2060"/>
                </a:solidFill>
                <a:effectLst>
                  <a:outerShdw blurRad="38100" dist="38100" dir="2700000" algn="tl">
                    <a:srgbClr val="000000">
                      <a:alpha val="43137"/>
                    </a:srgbClr>
                  </a:outerShdw>
                </a:effectLst>
              </a:rPr>
              <a:t>Физическая культура и спорт</a:t>
            </a:r>
            <a:endParaRPr lang="ru-RU" sz="2400" b="1" dirty="0">
              <a:solidFill>
                <a:srgbClr val="002060"/>
              </a:solidFill>
              <a:effectLst>
                <a:outerShdw blurRad="38100" dist="38100" dir="2700000" algn="tl">
                  <a:srgbClr val="000000">
                    <a:alpha val="43137"/>
                  </a:srgbClr>
                </a:outerShdw>
              </a:effectLst>
            </a:endParaRPr>
          </a:p>
        </p:txBody>
      </p:sp>
      <p:pic>
        <p:nvPicPr>
          <p:cNvPr id="5" name="Рисунок 4"/>
          <p:cNvPicPr/>
          <p:nvPr/>
        </p:nvPicPr>
        <p:blipFill>
          <a:blip r:embed="rId2" cstate="print"/>
          <a:srcRect/>
          <a:stretch>
            <a:fillRect/>
          </a:stretch>
        </p:blipFill>
        <p:spPr bwMode="auto">
          <a:xfrm>
            <a:off x="1428728" y="1785926"/>
            <a:ext cx="5929354" cy="3786214"/>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357158" y="214290"/>
            <a:ext cx="8229600" cy="1219200"/>
          </a:xfrm>
        </p:spPr>
        <p:txBody>
          <a:bodyPr>
            <a:noAutofit/>
          </a:bodyPr>
          <a:lstStyle/>
          <a:p>
            <a:pPr algn="ctr"/>
            <a: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
            </a:r>
            <a:b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br>
            <a: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Направление расходов бюджета на физкультуру и спорт в 2023 году </a:t>
            </a:r>
            <a:b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br>
            <a: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Calibri" pitchFamily="34" charset="0"/>
              </a:rPr>
              <a:t> в сумме 39311,2 тыс. руб.</a:t>
            </a:r>
            <a:endParaRPr lang="ru-RU" sz="2000" b="1" dirty="0">
              <a:solidFill>
                <a:srgbClr val="002060"/>
              </a:solidFill>
              <a:effectLst>
                <a:outerShdw blurRad="38100" dist="38100" dir="2700000" algn="tl">
                  <a:srgbClr val="000000">
                    <a:alpha val="43137"/>
                  </a:srgbClr>
                </a:outerShdw>
              </a:effectLst>
              <a:latin typeface="+mn-lt"/>
              <a:ea typeface="Chemal" pitchFamily="50" charset="0"/>
              <a:cs typeface="Calibri" pitchFamily="34" charset="0"/>
            </a:endParaRPr>
          </a:p>
        </p:txBody>
      </p:sp>
      <p:sp>
        <p:nvSpPr>
          <p:cNvPr id="5" name="TextBox 4"/>
          <p:cNvSpPr txBox="1"/>
          <p:nvPr/>
        </p:nvSpPr>
        <p:spPr>
          <a:xfrm>
            <a:off x="714348" y="1500174"/>
            <a:ext cx="3000396" cy="5078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u-RU" sz="900" dirty="0" smtClean="0">
                <a:ea typeface="Chemal" pitchFamily="50" charset="0"/>
                <a:cs typeface="Calibri" pitchFamily="34" charset="0"/>
              </a:rPr>
              <a:t>В рамках муниципальной программы </a:t>
            </a:r>
            <a:br>
              <a:rPr lang="ru-RU" sz="900" dirty="0" smtClean="0">
                <a:ea typeface="Chemal" pitchFamily="50" charset="0"/>
                <a:cs typeface="Calibri" pitchFamily="34" charset="0"/>
              </a:rPr>
            </a:br>
            <a:r>
              <a:rPr lang="ru-RU" sz="900" dirty="0" smtClean="0">
                <a:ea typeface="Chemal" pitchFamily="50" charset="0"/>
                <a:cs typeface="Calibri" pitchFamily="34" charset="0"/>
              </a:rPr>
              <a:t> «Развитие систем жизнеобеспечения муниципального образования «Чемальский район»»</a:t>
            </a:r>
          </a:p>
        </p:txBody>
      </p:sp>
      <p:sp>
        <p:nvSpPr>
          <p:cNvPr id="6" name="TextBox 5"/>
          <p:cNvSpPr txBox="1"/>
          <p:nvPr/>
        </p:nvSpPr>
        <p:spPr>
          <a:xfrm>
            <a:off x="5143504" y="1500174"/>
            <a:ext cx="2928958" cy="5078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ru-RU" sz="900" dirty="0" smtClean="0">
                <a:ea typeface="Chemal" pitchFamily="50" charset="0"/>
                <a:cs typeface="Calibri" pitchFamily="34" charset="0"/>
              </a:rPr>
              <a:t>В рамках муниципальной программы </a:t>
            </a:r>
            <a:br>
              <a:rPr lang="ru-RU" sz="900" dirty="0" smtClean="0">
                <a:ea typeface="Chemal" pitchFamily="50" charset="0"/>
                <a:cs typeface="Calibri" pitchFamily="34" charset="0"/>
              </a:rPr>
            </a:br>
            <a:r>
              <a:rPr lang="ru-RU" sz="900" dirty="0" smtClean="0">
                <a:ea typeface="Chemal" pitchFamily="50" charset="0"/>
                <a:cs typeface="Calibri" pitchFamily="34" charset="0"/>
              </a:rPr>
              <a:t> «Управление муниципальными финансами и имуществом»</a:t>
            </a:r>
            <a:endParaRPr lang="ru-RU" sz="900" dirty="0"/>
          </a:p>
        </p:txBody>
      </p:sp>
      <p:sp>
        <p:nvSpPr>
          <p:cNvPr id="7" name="TextBox 6"/>
          <p:cNvSpPr txBox="1"/>
          <p:nvPr/>
        </p:nvSpPr>
        <p:spPr>
          <a:xfrm>
            <a:off x="5500694" y="2357430"/>
            <a:ext cx="228601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ru-RU" sz="900" dirty="0" smtClean="0"/>
              <a:t>Повышение  результативности предоставления межбюджетных трансфертов сельским поселениям МО «Чемальский район»</a:t>
            </a:r>
          </a:p>
          <a:p>
            <a:pPr algn="ctr"/>
            <a:r>
              <a:rPr lang="ru-RU" sz="900" dirty="0" smtClean="0">
                <a:ea typeface="Chemal" pitchFamily="50" charset="0"/>
                <a:cs typeface="Calibri" pitchFamily="34" charset="0"/>
              </a:rPr>
              <a:t>1250,1 тыс. руб.</a:t>
            </a:r>
          </a:p>
          <a:p>
            <a:pPr algn="ctr"/>
            <a:endParaRPr lang="ru-RU" sz="900" dirty="0"/>
          </a:p>
        </p:txBody>
      </p:sp>
      <p:sp>
        <p:nvSpPr>
          <p:cNvPr id="8" name="TextBox 7"/>
          <p:cNvSpPr txBox="1"/>
          <p:nvPr/>
        </p:nvSpPr>
        <p:spPr>
          <a:xfrm>
            <a:off x="1500166" y="2357430"/>
            <a:ext cx="1643074"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endParaRPr lang="ru-RU" sz="900" dirty="0" smtClean="0"/>
          </a:p>
          <a:p>
            <a:endParaRPr lang="ru-RU" sz="900" dirty="0" smtClean="0"/>
          </a:p>
          <a:p>
            <a:pPr algn="ctr"/>
            <a:r>
              <a:rPr lang="ru-RU" sz="900" dirty="0" smtClean="0"/>
              <a:t>Развитие массового спорта</a:t>
            </a:r>
          </a:p>
          <a:p>
            <a:pPr algn="ctr"/>
            <a:r>
              <a:rPr lang="ru-RU" sz="900" dirty="0" smtClean="0">
                <a:ea typeface="Chemal" pitchFamily="50" charset="0"/>
                <a:cs typeface="Calibri" pitchFamily="34" charset="0"/>
              </a:rPr>
              <a:t>38061,1 тыс. руб.</a:t>
            </a:r>
            <a:endParaRPr lang="ru-RU" sz="900" dirty="0" smtClean="0"/>
          </a:p>
          <a:p>
            <a:endParaRPr lang="ru-RU" sz="900" dirty="0" smtClean="0"/>
          </a:p>
          <a:p>
            <a:endParaRPr lang="ru-RU" sz="900" dirty="0"/>
          </a:p>
        </p:txBody>
      </p:sp>
      <p:sp>
        <p:nvSpPr>
          <p:cNvPr id="9" name="TextBox 8"/>
          <p:cNvSpPr txBox="1"/>
          <p:nvPr/>
        </p:nvSpPr>
        <p:spPr>
          <a:xfrm>
            <a:off x="4786314" y="3643314"/>
            <a:ext cx="3714776" cy="132343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000" dirty="0" smtClean="0"/>
              <a:t>Реализация мероприятий на:</a:t>
            </a:r>
          </a:p>
          <a:p>
            <a:pPr algn="just"/>
            <a:r>
              <a:rPr lang="ru-RU" sz="1000" dirty="0" smtClean="0"/>
              <a:t>- софинансирование расходных обязательств, связанных с обеспечением условий для развития на территории поселения физической культуры, школьного спорта и массового спорта, организация проведения официальных физкультурно-оздоровительных и спортивных мероприятий </a:t>
            </a:r>
          </a:p>
          <a:p>
            <a:pPr algn="just"/>
            <a:endParaRPr lang="ru-RU" sz="1000" dirty="0" smtClean="0"/>
          </a:p>
          <a:p>
            <a:pPr algn="just"/>
            <a:endParaRPr lang="ru-RU" sz="1000" dirty="0"/>
          </a:p>
        </p:txBody>
      </p:sp>
      <p:sp>
        <p:nvSpPr>
          <p:cNvPr id="20" name="TextBox 19"/>
          <p:cNvSpPr txBox="1"/>
          <p:nvPr/>
        </p:nvSpPr>
        <p:spPr>
          <a:xfrm>
            <a:off x="214282" y="3643314"/>
            <a:ext cx="4143404"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ru-RU" sz="1000" dirty="0" smtClean="0"/>
              <a:t>Реализация мероприятий на:</a:t>
            </a:r>
          </a:p>
          <a:p>
            <a:pPr>
              <a:buFontTx/>
              <a:buChar char="-"/>
            </a:pPr>
            <a:r>
              <a:rPr lang="ru-RU" sz="1000" dirty="0" smtClean="0"/>
              <a:t> оплату труда с начислениями;</a:t>
            </a:r>
          </a:p>
          <a:p>
            <a:pPr>
              <a:buFontTx/>
              <a:buChar char="-"/>
            </a:pPr>
            <a:r>
              <a:rPr lang="ru-RU" sz="1000" dirty="0" smtClean="0"/>
              <a:t> на материально-техническое обеспечение мероприятий;</a:t>
            </a:r>
          </a:p>
          <a:p>
            <a:pPr>
              <a:buFontTx/>
              <a:buChar char="-"/>
            </a:pPr>
            <a:r>
              <a:rPr lang="ru-RU" sz="1000" dirty="0" smtClean="0"/>
              <a:t> благоустройство земельного участка (ограждение стадион Юность, лестничный пролет с площадкой и дорожкой);</a:t>
            </a:r>
          </a:p>
          <a:p>
            <a:pPr>
              <a:buFontTx/>
              <a:buChar char="-"/>
            </a:pPr>
            <a:r>
              <a:rPr lang="ru-RU" sz="1000" dirty="0" smtClean="0"/>
              <a:t> ремонт стадиона «Юность» создание «Умной площадки» с. Чемал ул. Пчелкина, 68;</a:t>
            </a:r>
          </a:p>
          <a:p>
            <a:pPr>
              <a:buFontTx/>
              <a:buChar char="-"/>
            </a:pPr>
            <a:r>
              <a:rPr lang="ru-RU" sz="1000" dirty="0" smtClean="0"/>
              <a:t> улучшение материально-технической базы спортивных объектов </a:t>
            </a:r>
            <a:endParaRPr lang="ru-RU" sz="1000" dirty="0"/>
          </a:p>
        </p:txBody>
      </p:sp>
      <p:sp>
        <p:nvSpPr>
          <p:cNvPr id="40" name="Стрелка вниз 39"/>
          <p:cNvSpPr/>
          <p:nvPr/>
        </p:nvSpPr>
        <p:spPr>
          <a:xfrm>
            <a:off x="2214546" y="2000240"/>
            <a:ext cx="117157" cy="357190"/>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a:p>
        </p:txBody>
      </p:sp>
      <p:sp>
        <p:nvSpPr>
          <p:cNvPr id="41" name="Стрелка вниз 40"/>
          <p:cNvSpPr/>
          <p:nvPr/>
        </p:nvSpPr>
        <p:spPr>
          <a:xfrm>
            <a:off x="2214546" y="3286124"/>
            <a:ext cx="142876" cy="357190"/>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a:p>
        </p:txBody>
      </p:sp>
      <p:sp>
        <p:nvSpPr>
          <p:cNvPr id="42" name="Стрелка вниз 41"/>
          <p:cNvSpPr/>
          <p:nvPr/>
        </p:nvSpPr>
        <p:spPr>
          <a:xfrm>
            <a:off x="6572264" y="2000240"/>
            <a:ext cx="117157" cy="357190"/>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43" name="Стрелка вниз 42"/>
          <p:cNvSpPr/>
          <p:nvPr/>
        </p:nvSpPr>
        <p:spPr>
          <a:xfrm>
            <a:off x="6572264" y="3286124"/>
            <a:ext cx="142876" cy="357190"/>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ru-RU" sz="2400" b="1" dirty="0" smtClean="0">
                <a:solidFill>
                  <a:srgbClr val="002060"/>
                </a:solidFill>
                <a:effectLst>
                  <a:outerShdw blurRad="38100" dist="38100" dir="2700000" algn="tl">
                    <a:srgbClr val="000000">
                      <a:alpha val="43137"/>
                    </a:srgbClr>
                  </a:outerShdw>
                </a:effectLst>
              </a:rPr>
              <a:t>Расходы бюджета на общегосударственные вопросы </a:t>
            </a:r>
            <a:br>
              <a:rPr lang="ru-RU" sz="2400" b="1" dirty="0" smtClean="0">
                <a:solidFill>
                  <a:srgbClr val="002060"/>
                </a:solidFill>
                <a:effectLst>
                  <a:outerShdw blurRad="38100" dist="38100" dir="2700000" algn="tl">
                    <a:srgbClr val="000000">
                      <a:alpha val="43137"/>
                    </a:srgbClr>
                  </a:outerShdw>
                </a:effectLst>
              </a:rPr>
            </a:br>
            <a:r>
              <a:rPr lang="ru-RU" sz="2400" b="1" dirty="0" smtClean="0">
                <a:solidFill>
                  <a:srgbClr val="002060"/>
                </a:solidFill>
                <a:effectLst>
                  <a:outerShdw blurRad="38100" dist="38100" dir="2700000" algn="tl">
                    <a:srgbClr val="000000">
                      <a:alpha val="43137"/>
                    </a:srgbClr>
                  </a:outerShdw>
                </a:effectLst>
              </a:rPr>
              <a:t>в сумме 65694,0 тыс. руб.</a:t>
            </a:r>
            <a:endParaRPr lang="ru-RU" sz="2400" b="1" dirty="0">
              <a:solidFill>
                <a:srgbClr val="002060"/>
              </a:solidFill>
              <a:effectLst>
                <a:outerShdw blurRad="38100" dist="38100" dir="2700000" algn="tl">
                  <a:srgbClr val="000000">
                    <a:alpha val="43137"/>
                  </a:srgbClr>
                </a:outerShdw>
              </a:effectLst>
            </a:endParaRPr>
          </a:p>
        </p:txBody>
      </p:sp>
      <p:graphicFrame>
        <p:nvGraphicFramePr>
          <p:cNvPr id="6" name="Диаграмма 5"/>
          <p:cNvGraphicFramePr/>
          <p:nvPr/>
        </p:nvGraphicFramePr>
        <p:xfrm>
          <a:off x="142844" y="1071546"/>
          <a:ext cx="5500726" cy="50720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p:nvPr/>
        </p:nvGraphicFramePr>
        <p:xfrm>
          <a:off x="4857752" y="1214422"/>
          <a:ext cx="4572000" cy="53578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68280"/>
          </a:xfrm>
        </p:spPr>
        <p:txBody>
          <a:bodyPr>
            <a:normAutofit fontScale="90000"/>
          </a:bodyPr>
          <a:lstStyle/>
          <a:p>
            <a:r>
              <a:rPr lang="ru-RU" sz="2000" b="1" dirty="0" smtClean="0">
                <a:solidFill>
                  <a:srgbClr val="002060"/>
                </a:solidFill>
                <a:effectLst>
                  <a:outerShdw blurRad="38100" dist="38100" dir="2700000" algn="tl">
                    <a:srgbClr val="000000">
                      <a:alpha val="43137"/>
                    </a:srgbClr>
                  </a:outerShdw>
                </a:effectLst>
              </a:rPr>
              <a:t>Направление расходов  бюджета на общегосударственные вопросы</a:t>
            </a:r>
            <a:endParaRPr lang="ru-RU" sz="2000" b="1" dirty="0">
              <a:solidFill>
                <a:srgbClr val="002060"/>
              </a:solidFill>
              <a:effectLst>
                <a:outerShdw blurRad="38100" dist="38100" dir="2700000" algn="tl">
                  <a:srgbClr val="000000">
                    <a:alpha val="43137"/>
                  </a:srgbClr>
                </a:outerShdw>
              </a:effectLst>
            </a:endParaRPr>
          </a:p>
        </p:txBody>
      </p:sp>
      <p:sp>
        <p:nvSpPr>
          <p:cNvPr id="4" name="TextBox 3"/>
          <p:cNvSpPr txBox="1"/>
          <p:nvPr/>
        </p:nvSpPr>
        <p:spPr>
          <a:xfrm>
            <a:off x="642910" y="857232"/>
            <a:ext cx="2928958" cy="561856"/>
          </a:xfrm>
          <a:prstGeom prst="round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ru-RU" sz="900" dirty="0" smtClean="0">
                <a:solidFill>
                  <a:schemeClr val="tx1"/>
                </a:solidFill>
              </a:rPr>
              <a:t>Функционирование высшего должностного лица субъекта Российской Федерации и муниципального образования</a:t>
            </a:r>
            <a:endParaRPr lang="ru-RU" sz="900" dirty="0">
              <a:solidFill>
                <a:schemeClr val="tx1"/>
              </a:solidFill>
            </a:endParaRPr>
          </a:p>
        </p:txBody>
      </p:sp>
      <p:sp>
        <p:nvSpPr>
          <p:cNvPr id="5" name="TextBox 4"/>
          <p:cNvSpPr txBox="1"/>
          <p:nvPr/>
        </p:nvSpPr>
        <p:spPr>
          <a:xfrm>
            <a:off x="642910" y="1500174"/>
            <a:ext cx="2928958" cy="715089"/>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ru-RU" sz="900" dirty="0" smtClean="0">
                <a:solidFill>
                  <a:schemeClr val="tx1"/>
                </a:solidFill>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900" dirty="0">
              <a:solidFill>
                <a:schemeClr val="tx1"/>
              </a:solidFill>
            </a:endParaRPr>
          </a:p>
        </p:txBody>
      </p:sp>
      <p:sp>
        <p:nvSpPr>
          <p:cNvPr id="6" name="TextBox 5"/>
          <p:cNvSpPr txBox="1"/>
          <p:nvPr/>
        </p:nvSpPr>
        <p:spPr>
          <a:xfrm>
            <a:off x="642910" y="2285992"/>
            <a:ext cx="2928958" cy="646986"/>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ru-RU" sz="800" dirty="0" smtClean="0">
                <a:solidFill>
                  <a:schemeClr val="tx1"/>
                </a:solidFill>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800" dirty="0">
              <a:solidFill>
                <a:schemeClr val="tx1"/>
              </a:solidFill>
            </a:endParaRPr>
          </a:p>
        </p:txBody>
      </p:sp>
      <p:sp>
        <p:nvSpPr>
          <p:cNvPr id="7" name="TextBox 6"/>
          <p:cNvSpPr txBox="1"/>
          <p:nvPr/>
        </p:nvSpPr>
        <p:spPr>
          <a:xfrm>
            <a:off x="642910" y="3000372"/>
            <a:ext cx="2928958" cy="510778"/>
          </a:xfrm>
          <a:prstGeom prst="round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endParaRPr lang="ru-RU" sz="800" dirty="0" smtClean="0">
              <a:solidFill>
                <a:schemeClr val="tx1"/>
              </a:solidFill>
            </a:endParaRPr>
          </a:p>
          <a:p>
            <a:r>
              <a:rPr lang="ru-RU" sz="800" dirty="0" smtClean="0">
                <a:solidFill>
                  <a:schemeClr val="tx1"/>
                </a:solidFill>
              </a:rPr>
              <a:t>Судебная система</a:t>
            </a:r>
          </a:p>
          <a:p>
            <a:endParaRPr lang="ru-RU" sz="800" dirty="0">
              <a:solidFill>
                <a:schemeClr val="tx1"/>
              </a:solidFill>
            </a:endParaRPr>
          </a:p>
        </p:txBody>
      </p:sp>
      <p:sp>
        <p:nvSpPr>
          <p:cNvPr id="8" name="TextBox 7"/>
          <p:cNvSpPr txBox="1"/>
          <p:nvPr/>
        </p:nvSpPr>
        <p:spPr>
          <a:xfrm>
            <a:off x="642910" y="3571876"/>
            <a:ext cx="2928958" cy="783193"/>
          </a:xfrm>
          <a:prstGeom prst="round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endParaRPr lang="ru-RU" sz="800" dirty="0" smtClean="0">
              <a:solidFill>
                <a:schemeClr val="tx1"/>
              </a:solidFill>
            </a:endParaRPr>
          </a:p>
          <a:p>
            <a:r>
              <a:rPr lang="ru-RU" sz="800" dirty="0" smtClean="0">
                <a:solidFill>
                  <a:schemeClr val="tx1"/>
                </a:solidFill>
              </a:rPr>
              <a:t>Обеспечение деятельности финансовых, налоговых и таможенных органов и органов финансового (финансово-бюджетного) надзора</a:t>
            </a:r>
          </a:p>
          <a:p>
            <a:endParaRPr lang="ru-RU" sz="800" dirty="0">
              <a:solidFill>
                <a:schemeClr val="tx1"/>
              </a:solidFill>
            </a:endParaRPr>
          </a:p>
        </p:txBody>
      </p:sp>
      <p:sp>
        <p:nvSpPr>
          <p:cNvPr id="9" name="TextBox 8"/>
          <p:cNvSpPr txBox="1"/>
          <p:nvPr/>
        </p:nvSpPr>
        <p:spPr>
          <a:xfrm>
            <a:off x="642910" y="4429132"/>
            <a:ext cx="2928958" cy="510778"/>
          </a:xfrm>
          <a:prstGeom prst="roundRect">
            <a:avLst/>
          </a:prstGeom>
          <a:ln/>
        </p:spPr>
        <p:style>
          <a:lnRef idx="0">
            <a:schemeClr val="accent6"/>
          </a:lnRef>
          <a:fillRef idx="3">
            <a:schemeClr val="accent6"/>
          </a:fillRef>
          <a:effectRef idx="3">
            <a:schemeClr val="accent6"/>
          </a:effectRef>
          <a:fontRef idx="minor">
            <a:schemeClr val="lt1"/>
          </a:fontRef>
        </p:style>
        <p:txBody>
          <a:bodyPr wrap="square" rtlCol="0">
            <a:spAutoFit/>
          </a:bodyPr>
          <a:lstStyle/>
          <a:p>
            <a:endParaRPr lang="ru-RU" sz="800" dirty="0" smtClean="0">
              <a:solidFill>
                <a:schemeClr val="tx1"/>
              </a:solidFill>
            </a:endParaRPr>
          </a:p>
          <a:p>
            <a:r>
              <a:rPr lang="ru-RU" sz="800" dirty="0" smtClean="0">
                <a:solidFill>
                  <a:schemeClr val="tx1"/>
                </a:solidFill>
              </a:rPr>
              <a:t>Обеспечение проведения выборов и референдумов</a:t>
            </a:r>
          </a:p>
          <a:p>
            <a:endParaRPr lang="ru-RU" sz="800" dirty="0">
              <a:solidFill>
                <a:schemeClr val="tx1"/>
              </a:solidFill>
            </a:endParaRPr>
          </a:p>
        </p:txBody>
      </p:sp>
      <p:sp>
        <p:nvSpPr>
          <p:cNvPr id="10" name="TextBox 9"/>
          <p:cNvSpPr txBox="1"/>
          <p:nvPr/>
        </p:nvSpPr>
        <p:spPr>
          <a:xfrm>
            <a:off x="642910" y="5072074"/>
            <a:ext cx="2928958" cy="783193"/>
          </a:xfrm>
          <a:prstGeom prst="roundRect">
            <a:avLst/>
          </a:prstGeom>
          <a:solidFill>
            <a:schemeClr val="bg1">
              <a:lumMod val="65000"/>
            </a:schemeClr>
          </a:solidFill>
        </p:spPr>
        <p:style>
          <a:lnRef idx="0">
            <a:schemeClr val="dk1"/>
          </a:lnRef>
          <a:fillRef idx="3">
            <a:schemeClr val="dk1"/>
          </a:fillRef>
          <a:effectRef idx="3">
            <a:schemeClr val="dk1"/>
          </a:effectRef>
          <a:fontRef idx="minor">
            <a:schemeClr val="lt1"/>
          </a:fontRef>
        </p:style>
        <p:txBody>
          <a:bodyPr wrap="square" rtlCol="0">
            <a:spAutoFit/>
          </a:bodyPr>
          <a:lstStyle/>
          <a:p>
            <a:endParaRPr lang="ru-RU" sz="800" dirty="0" smtClean="0">
              <a:solidFill>
                <a:schemeClr val="tx1"/>
              </a:solidFill>
            </a:endParaRPr>
          </a:p>
          <a:p>
            <a:endParaRPr lang="ru-RU" sz="800" dirty="0" smtClean="0">
              <a:solidFill>
                <a:schemeClr val="tx1"/>
              </a:solidFill>
            </a:endParaRPr>
          </a:p>
          <a:p>
            <a:r>
              <a:rPr lang="ru-RU" sz="800" dirty="0" smtClean="0">
                <a:solidFill>
                  <a:schemeClr val="tx1"/>
                </a:solidFill>
              </a:rPr>
              <a:t>Другие общегосударственные вопросы</a:t>
            </a:r>
          </a:p>
          <a:p>
            <a:endParaRPr lang="ru-RU" sz="800" dirty="0" smtClean="0">
              <a:solidFill>
                <a:schemeClr val="tx1"/>
              </a:solidFill>
            </a:endParaRPr>
          </a:p>
          <a:p>
            <a:endParaRPr lang="ru-RU" sz="800" dirty="0">
              <a:solidFill>
                <a:schemeClr val="tx1"/>
              </a:solidFill>
            </a:endParaRPr>
          </a:p>
        </p:txBody>
      </p:sp>
      <p:sp>
        <p:nvSpPr>
          <p:cNvPr id="11" name="TextBox 10"/>
          <p:cNvSpPr txBox="1"/>
          <p:nvPr/>
        </p:nvSpPr>
        <p:spPr>
          <a:xfrm>
            <a:off x="3571868" y="928670"/>
            <a:ext cx="5214974" cy="33855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800" dirty="0" smtClean="0"/>
              <a:t>Реализация мероприятий на:</a:t>
            </a:r>
          </a:p>
          <a:p>
            <a:r>
              <a:rPr lang="ru-RU" sz="800" dirty="0" smtClean="0"/>
              <a:t>- содержание Главы Чемальского района</a:t>
            </a:r>
            <a:endParaRPr lang="ru-RU" sz="800" dirty="0"/>
          </a:p>
        </p:txBody>
      </p:sp>
      <p:sp>
        <p:nvSpPr>
          <p:cNvPr id="12" name="TextBox 11"/>
          <p:cNvSpPr txBox="1"/>
          <p:nvPr/>
        </p:nvSpPr>
        <p:spPr>
          <a:xfrm>
            <a:off x="3571868" y="1643050"/>
            <a:ext cx="5214974"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ru-RU" sz="800" dirty="0" smtClean="0"/>
              <a:t>Реализация мероприятий на:</a:t>
            </a:r>
          </a:p>
          <a:p>
            <a:r>
              <a:rPr lang="ru-RU" sz="800" dirty="0" smtClean="0"/>
              <a:t>- содержание председателя Совета депутатов Чемальского района</a:t>
            </a:r>
            <a:endParaRPr lang="ru-RU" sz="800" dirty="0"/>
          </a:p>
        </p:txBody>
      </p:sp>
      <p:sp>
        <p:nvSpPr>
          <p:cNvPr id="13" name="TextBox 12"/>
          <p:cNvSpPr txBox="1"/>
          <p:nvPr/>
        </p:nvSpPr>
        <p:spPr>
          <a:xfrm>
            <a:off x="3571868" y="2357430"/>
            <a:ext cx="5214974"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800" dirty="0" smtClean="0"/>
              <a:t>Реализация мероприятий на:</a:t>
            </a:r>
          </a:p>
          <a:p>
            <a:pPr>
              <a:buFontTx/>
              <a:buChar char="-"/>
            </a:pPr>
            <a:r>
              <a:rPr lang="ru-RU" sz="800" dirty="0" smtClean="0"/>
              <a:t>содержание аппарата управления Администрации Чемальского района;</a:t>
            </a:r>
          </a:p>
          <a:p>
            <a:pPr>
              <a:buFontTx/>
              <a:buChar char="-"/>
            </a:pPr>
            <a:r>
              <a:rPr lang="ru-RU" sz="800" dirty="0" smtClean="0"/>
              <a:t> материально-техническое обеспечение Администрации Чемальского района</a:t>
            </a:r>
            <a:endParaRPr lang="ru-RU" sz="800" dirty="0"/>
          </a:p>
        </p:txBody>
      </p:sp>
      <p:sp>
        <p:nvSpPr>
          <p:cNvPr id="14" name="TextBox 13"/>
          <p:cNvSpPr txBox="1"/>
          <p:nvPr/>
        </p:nvSpPr>
        <p:spPr>
          <a:xfrm>
            <a:off x="3571868" y="3000372"/>
            <a:ext cx="5215006"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ru-RU" sz="800" dirty="0" smtClean="0"/>
              <a:t>Реализация мероприятий на:</a:t>
            </a:r>
          </a:p>
          <a:p>
            <a:r>
              <a:rPr lang="ru-RU" sz="800" dirty="0" smtClean="0"/>
              <a:t>- осуществление полномочий по составлению (изменению) списков кандидатов в присяжные заседатели федеральных судов общей юрисдикции в Российской Федерации</a:t>
            </a:r>
            <a:endParaRPr lang="ru-RU" sz="800" dirty="0"/>
          </a:p>
        </p:txBody>
      </p:sp>
      <p:sp>
        <p:nvSpPr>
          <p:cNvPr id="15" name="TextBox 14"/>
          <p:cNvSpPr txBox="1"/>
          <p:nvPr/>
        </p:nvSpPr>
        <p:spPr>
          <a:xfrm>
            <a:off x="3571868" y="3571876"/>
            <a:ext cx="5215006" cy="70788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ru-RU" sz="800" dirty="0" smtClean="0"/>
              <a:t>Реализация мероприятий на:</a:t>
            </a:r>
          </a:p>
          <a:p>
            <a:pPr>
              <a:buFontTx/>
              <a:buChar char="-"/>
            </a:pPr>
            <a:r>
              <a:rPr lang="ru-RU" sz="800" dirty="0" smtClean="0"/>
              <a:t> содержание Финансового отдела Администрации Чемальского района и Контрольно-счетной Комиссии Чемальского района;</a:t>
            </a:r>
          </a:p>
          <a:p>
            <a:pPr>
              <a:buFontTx/>
              <a:buChar char="-"/>
            </a:pPr>
            <a:r>
              <a:rPr lang="ru-RU" sz="800" dirty="0" smtClean="0"/>
              <a:t> материально-техническое обеспечение Финансового отдела Администрации Чемальского района и Контрольно-счетной Комиссии Чемальского района</a:t>
            </a:r>
            <a:endParaRPr lang="ru-RU" sz="800" dirty="0"/>
          </a:p>
        </p:txBody>
      </p:sp>
      <p:sp>
        <p:nvSpPr>
          <p:cNvPr id="17" name="TextBox 16"/>
          <p:cNvSpPr txBox="1"/>
          <p:nvPr/>
        </p:nvSpPr>
        <p:spPr>
          <a:xfrm>
            <a:off x="3571868" y="4500570"/>
            <a:ext cx="5214974"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ru-RU" sz="800" dirty="0" smtClean="0"/>
              <a:t>Реализация мероприятий на:</a:t>
            </a:r>
          </a:p>
          <a:p>
            <a:r>
              <a:rPr lang="ru-RU" sz="800" dirty="0" smtClean="0"/>
              <a:t>- подготовку и проведение выборов депутата Совета депутатов МО "Чемальский район"</a:t>
            </a:r>
            <a:endParaRPr lang="ru-RU" sz="800" dirty="0"/>
          </a:p>
        </p:txBody>
      </p:sp>
      <p:sp>
        <p:nvSpPr>
          <p:cNvPr id="19" name="TextBox 18"/>
          <p:cNvSpPr txBox="1"/>
          <p:nvPr/>
        </p:nvSpPr>
        <p:spPr>
          <a:xfrm>
            <a:off x="3571836" y="5000636"/>
            <a:ext cx="5215006" cy="830997"/>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ru-RU" sz="800" dirty="0" smtClean="0"/>
              <a:t>Реализация мероприятий на:</a:t>
            </a:r>
          </a:p>
          <a:p>
            <a:pPr>
              <a:buFontTx/>
              <a:buChar char="-"/>
            </a:pPr>
            <a:r>
              <a:rPr lang="ru-RU" sz="800" dirty="0" smtClean="0"/>
              <a:t>на исполнение  переданных государственных полномочий;</a:t>
            </a:r>
          </a:p>
          <a:p>
            <a:pPr>
              <a:buFontTx/>
              <a:buChar char="-"/>
            </a:pPr>
            <a:r>
              <a:rPr lang="ru-RU" sz="800" dirty="0" smtClean="0"/>
              <a:t>- содержание архива муниципального образования за счет средств местного бюджета</a:t>
            </a:r>
          </a:p>
          <a:p>
            <a:pPr>
              <a:buFontTx/>
              <a:buChar char="-"/>
            </a:pPr>
            <a:r>
              <a:rPr lang="ru-RU" sz="800" dirty="0" smtClean="0"/>
              <a:t>- содержание казенного учреждения «Единая диспетчерско-хозяйственная служба»</a:t>
            </a:r>
          </a:p>
          <a:p>
            <a:pPr>
              <a:buFontTx/>
              <a:buChar char="-"/>
            </a:pPr>
            <a:r>
              <a:rPr lang="ru-RU" sz="800" dirty="0" smtClean="0"/>
              <a:t>- взносы в ассоциацию муниципальных образований;</a:t>
            </a:r>
          </a:p>
          <a:p>
            <a:pPr>
              <a:buFontTx/>
              <a:buChar char="-"/>
            </a:pPr>
            <a:r>
              <a:rPr lang="ru-RU" sz="800" dirty="0" smtClean="0"/>
              <a:t> оплата услуг по размещению информационных материалов</a:t>
            </a:r>
            <a:endParaRPr lang="ru-RU" sz="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ru-RU" sz="2400" b="1" dirty="0" smtClean="0">
                <a:solidFill>
                  <a:srgbClr val="002060"/>
                </a:solidFill>
                <a:effectLst>
                  <a:outerShdw blurRad="38100" dist="38100" dir="2700000" algn="tl">
                    <a:srgbClr val="000000">
                      <a:alpha val="43137"/>
                    </a:srgbClr>
                  </a:outerShdw>
                </a:effectLst>
              </a:rPr>
              <a:t>Расходы бюджета на национальную экономику </a:t>
            </a:r>
            <a:br>
              <a:rPr lang="ru-RU" sz="2400" b="1" dirty="0" smtClean="0">
                <a:solidFill>
                  <a:srgbClr val="002060"/>
                </a:solidFill>
                <a:effectLst>
                  <a:outerShdw blurRad="38100" dist="38100" dir="2700000" algn="tl">
                    <a:srgbClr val="000000">
                      <a:alpha val="43137"/>
                    </a:srgbClr>
                  </a:outerShdw>
                </a:effectLst>
              </a:rPr>
            </a:br>
            <a:r>
              <a:rPr lang="ru-RU" sz="2400" b="1" dirty="0" smtClean="0">
                <a:solidFill>
                  <a:srgbClr val="002060"/>
                </a:solidFill>
                <a:effectLst>
                  <a:outerShdw blurRad="38100" dist="38100" dir="2700000" algn="tl">
                    <a:srgbClr val="000000">
                      <a:alpha val="43137"/>
                    </a:srgbClr>
                  </a:outerShdw>
                </a:effectLst>
              </a:rPr>
              <a:t>в сумме 24546,5 тыс. руб.</a:t>
            </a:r>
            <a:endParaRPr lang="ru-RU" sz="2400" b="1" dirty="0">
              <a:solidFill>
                <a:srgbClr val="002060"/>
              </a:solidFill>
              <a:effectLst>
                <a:outerShdw blurRad="38100" dist="38100" dir="2700000" algn="tl">
                  <a:srgbClr val="000000">
                    <a:alpha val="43137"/>
                  </a:srgbClr>
                </a:outerShdw>
              </a:effectLst>
            </a:endParaRPr>
          </a:p>
        </p:txBody>
      </p:sp>
      <p:graphicFrame>
        <p:nvGraphicFramePr>
          <p:cNvPr id="4" name="Диаграмма 3"/>
          <p:cNvGraphicFramePr/>
          <p:nvPr/>
        </p:nvGraphicFramePr>
        <p:xfrm>
          <a:off x="214282" y="1357298"/>
          <a:ext cx="5429288" cy="335758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nvGraphicFramePr>
        <p:xfrm>
          <a:off x="4714876" y="2000240"/>
          <a:ext cx="4572000" cy="457203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a:bodyPr>
          <a:lstStyle/>
          <a:p>
            <a:r>
              <a:rPr lang="ru-RU" sz="2000" b="1" dirty="0" smtClean="0">
                <a:solidFill>
                  <a:srgbClr val="002060"/>
                </a:solidFill>
                <a:effectLst>
                  <a:outerShdw blurRad="38100" dist="38100" dir="2700000" algn="tl">
                    <a:srgbClr val="000000">
                      <a:alpha val="43137"/>
                    </a:srgbClr>
                  </a:outerShdw>
                </a:effectLst>
              </a:rPr>
              <a:t>Направление расходов  бюджета на  национальную экономику</a:t>
            </a:r>
            <a:endParaRPr lang="ru-RU" sz="2000" b="1" dirty="0">
              <a:solidFill>
                <a:srgbClr val="002060"/>
              </a:solidFill>
              <a:effectLst>
                <a:outerShdw blurRad="38100" dist="38100" dir="2700000" algn="tl">
                  <a:srgbClr val="000000">
                    <a:alpha val="43137"/>
                  </a:srgbClr>
                </a:outerShdw>
              </a:effectLst>
            </a:endParaRPr>
          </a:p>
        </p:txBody>
      </p:sp>
      <p:sp>
        <p:nvSpPr>
          <p:cNvPr id="4" name="TextBox 3"/>
          <p:cNvSpPr txBox="1"/>
          <p:nvPr/>
        </p:nvSpPr>
        <p:spPr>
          <a:xfrm>
            <a:off x="857224" y="1285860"/>
            <a:ext cx="1643074" cy="58477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endParaRPr lang="ru-RU" sz="800" dirty="0" smtClean="0"/>
          </a:p>
          <a:p>
            <a:pPr algn="ctr"/>
            <a:r>
              <a:rPr lang="ru-RU" sz="800" dirty="0" smtClean="0"/>
              <a:t>Сельское хозяйство и рыболовство</a:t>
            </a:r>
          </a:p>
          <a:p>
            <a:pPr algn="ctr"/>
            <a:endParaRPr lang="ru-RU" sz="800" dirty="0"/>
          </a:p>
        </p:txBody>
      </p:sp>
      <p:sp>
        <p:nvSpPr>
          <p:cNvPr id="5" name="TextBox 4"/>
          <p:cNvSpPr txBox="1"/>
          <p:nvPr/>
        </p:nvSpPr>
        <p:spPr>
          <a:xfrm>
            <a:off x="857224" y="2071678"/>
            <a:ext cx="1643074" cy="58477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800" dirty="0" smtClean="0"/>
          </a:p>
          <a:p>
            <a:pPr algn="ctr"/>
            <a:endParaRPr lang="ru-RU" sz="800" dirty="0" smtClean="0"/>
          </a:p>
          <a:p>
            <a:pPr algn="ctr"/>
            <a:r>
              <a:rPr lang="ru-RU" sz="800" dirty="0" smtClean="0"/>
              <a:t>Транспорт</a:t>
            </a:r>
          </a:p>
          <a:p>
            <a:pPr algn="ctr"/>
            <a:endParaRPr lang="ru-RU" sz="800" dirty="0"/>
          </a:p>
        </p:txBody>
      </p:sp>
      <p:sp>
        <p:nvSpPr>
          <p:cNvPr id="7" name="TextBox 6"/>
          <p:cNvSpPr txBox="1"/>
          <p:nvPr/>
        </p:nvSpPr>
        <p:spPr>
          <a:xfrm>
            <a:off x="857224" y="2857496"/>
            <a:ext cx="1643074" cy="58477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800" dirty="0" smtClean="0"/>
          </a:p>
          <a:p>
            <a:pPr algn="ctr"/>
            <a:r>
              <a:rPr lang="ru-RU" sz="800" dirty="0" smtClean="0"/>
              <a:t>Дорожное хозяйство </a:t>
            </a:r>
          </a:p>
          <a:p>
            <a:pPr algn="ctr"/>
            <a:r>
              <a:rPr lang="ru-RU" sz="800" dirty="0" smtClean="0"/>
              <a:t>(дорожные фонды)</a:t>
            </a:r>
          </a:p>
          <a:p>
            <a:pPr algn="ctr"/>
            <a:endParaRPr lang="ru-RU" sz="800" dirty="0"/>
          </a:p>
        </p:txBody>
      </p:sp>
      <p:sp>
        <p:nvSpPr>
          <p:cNvPr id="8" name="TextBox 7"/>
          <p:cNvSpPr txBox="1"/>
          <p:nvPr/>
        </p:nvSpPr>
        <p:spPr>
          <a:xfrm>
            <a:off x="857224" y="3643314"/>
            <a:ext cx="1643074" cy="95410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endParaRPr lang="ru-RU" sz="800" dirty="0" smtClean="0"/>
          </a:p>
          <a:p>
            <a:pPr algn="ctr"/>
            <a:endParaRPr lang="ru-RU" sz="800" dirty="0" smtClean="0"/>
          </a:p>
          <a:p>
            <a:pPr algn="ctr"/>
            <a:r>
              <a:rPr lang="ru-RU" sz="800" dirty="0" smtClean="0"/>
              <a:t>Другие вопросы в</a:t>
            </a:r>
          </a:p>
          <a:p>
            <a:pPr algn="ctr"/>
            <a:r>
              <a:rPr lang="ru-RU" sz="800" dirty="0" smtClean="0"/>
              <a:t> области национальной экономики</a:t>
            </a:r>
          </a:p>
          <a:p>
            <a:pPr algn="ctr"/>
            <a:endParaRPr lang="ru-RU" sz="800" dirty="0" smtClean="0"/>
          </a:p>
          <a:p>
            <a:pPr algn="ctr"/>
            <a:endParaRPr lang="ru-RU" sz="800" dirty="0"/>
          </a:p>
        </p:txBody>
      </p:sp>
      <p:sp>
        <p:nvSpPr>
          <p:cNvPr id="9" name="TextBox 8"/>
          <p:cNvSpPr txBox="1"/>
          <p:nvPr/>
        </p:nvSpPr>
        <p:spPr>
          <a:xfrm>
            <a:off x="2500298" y="1285860"/>
            <a:ext cx="5857916" cy="58477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endParaRPr lang="ru-RU" sz="800" dirty="0" smtClean="0"/>
          </a:p>
          <a:p>
            <a:r>
              <a:rPr lang="ru-RU" sz="800" dirty="0" smtClean="0"/>
              <a:t>Реализация мероприятий на:</a:t>
            </a:r>
          </a:p>
          <a:p>
            <a:pPr>
              <a:buFontTx/>
              <a:buChar char="-"/>
            </a:pPr>
            <a:r>
              <a:rPr lang="ru-RU" sz="800" dirty="0" smtClean="0"/>
              <a:t>Организация мероприятий в сфере обращения с отходами ( разработка проектов санитарно-защитных зон скотомогильников).</a:t>
            </a:r>
          </a:p>
          <a:p>
            <a:pPr>
              <a:buFontTx/>
              <a:buChar char="-"/>
            </a:pPr>
            <a:endParaRPr lang="ru-RU" sz="800" dirty="0" smtClean="0"/>
          </a:p>
        </p:txBody>
      </p:sp>
      <p:sp>
        <p:nvSpPr>
          <p:cNvPr id="10" name="TextBox 9"/>
          <p:cNvSpPr txBox="1"/>
          <p:nvPr/>
        </p:nvSpPr>
        <p:spPr>
          <a:xfrm>
            <a:off x="2500298" y="2071678"/>
            <a:ext cx="5857916" cy="58477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endParaRPr lang="ru-RU" sz="800" dirty="0" smtClean="0"/>
          </a:p>
          <a:p>
            <a:r>
              <a:rPr lang="ru-RU" sz="800" dirty="0" smtClean="0"/>
              <a:t>Реализация мероприятий на:</a:t>
            </a:r>
          </a:p>
          <a:p>
            <a:pPr>
              <a:buFontTx/>
              <a:buChar char="-"/>
            </a:pPr>
            <a:r>
              <a:rPr lang="ru-RU" sz="800" dirty="0" smtClean="0"/>
              <a:t>Приобретение спецтехники (водовозки)</a:t>
            </a:r>
          </a:p>
          <a:p>
            <a:pPr>
              <a:buFontTx/>
              <a:buChar char="-"/>
            </a:pPr>
            <a:endParaRPr lang="ru-RU" sz="800" dirty="0"/>
          </a:p>
        </p:txBody>
      </p:sp>
      <p:sp>
        <p:nvSpPr>
          <p:cNvPr id="11" name="TextBox 10"/>
          <p:cNvSpPr txBox="1"/>
          <p:nvPr/>
        </p:nvSpPr>
        <p:spPr>
          <a:xfrm>
            <a:off x="2500298" y="2857496"/>
            <a:ext cx="5857916" cy="58477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endParaRPr lang="ru-RU" sz="800" dirty="0" smtClean="0"/>
          </a:p>
          <a:p>
            <a:r>
              <a:rPr lang="ru-RU" sz="800" dirty="0" smtClean="0"/>
              <a:t>Реализация мероприятий на:</a:t>
            </a:r>
          </a:p>
          <a:p>
            <a:pPr>
              <a:buFontTx/>
              <a:buChar char="-"/>
            </a:pPr>
            <a:r>
              <a:rPr lang="ru-RU" sz="800" dirty="0" smtClean="0"/>
              <a:t>Дорожный фонд Чемальского района (обслуживание дорог  общего пользования внутри поселений)</a:t>
            </a:r>
          </a:p>
          <a:p>
            <a:pPr>
              <a:buFontTx/>
              <a:buChar char="-"/>
            </a:pPr>
            <a:endParaRPr lang="ru-RU" sz="800" dirty="0"/>
          </a:p>
        </p:txBody>
      </p:sp>
      <p:sp>
        <p:nvSpPr>
          <p:cNvPr id="12" name="TextBox 11"/>
          <p:cNvSpPr txBox="1"/>
          <p:nvPr/>
        </p:nvSpPr>
        <p:spPr>
          <a:xfrm>
            <a:off x="2500298" y="3643314"/>
            <a:ext cx="5857916" cy="95410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ru-RU" sz="800" dirty="0" smtClean="0"/>
              <a:t>Реализация мероприятий на:</a:t>
            </a:r>
          </a:p>
          <a:p>
            <a:pPr>
              <a:buFontTx/>
              <a:buChar char="-"/>
            </a:pPr>
            <a:r>
              <a:rPr lang="ru-RU" sz="800" dirty="0" smtClean="0"/>
              <a:t> поддержку малого и среднего предпринимательства;</a:t>
            </a:r>
          </a:p>
          <a:p>
            <a:pPr>
              <a:buFontTx/>
              <a:buChar char="-"/>
            </a:pPr>
            <a:r>
              <a:rPr lang="ru-RU" sz="800" dirty="0" smtClean="0"/>
              <a:t> землеустроительные работы в соответствии с заключенными соглашениями между сельскими поселениями и МО «Чемальский район»;</a:t>
            </a:r>
          </a:p>
          <a:p>
            <a:pPr>
              <a:buFontTx/>
              <a:buChar char="-"/>
            </a:pPr>
            <a:r>
              <a:rPr lang="ru-RU" sz="800" dirty="0" smtClean="0"/>
              <a:t> формирование эффективной системы управления и распоряжения муниципальным имуществом, в том числе земельными участками;</a:t>
            </a:r>
          </a:p>
          <a:p>
            <a:pPr>
              <a:buFontTx/>
              <a:buChar char="-"/>
            </a:pPr>
            <a:r>
              <a:rPr lang="ru-RU" sz="800" dirty="0" smtClean="0"/>
              <a:t> осуществление государственных полномочий по лицензированию розничной продажи алкогольной продукции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dirty="0" smtClean="0">
                <a:solidFill>
                  <a:srgbClr val="002060"/>
                </a:solidFill>
                <a:effectLst>
                  <a:outerShdw blurRad="38100" dist="38100" dir="2700000" algn="tl">
                    <a:srgbClr val="000000">
                      <a:alpha val="43137"/>
                    </a:srgbClr>
                  </a:outerShdw>
                </a:effectLst>
              </a:rPr>
              <a:t>Расходы бюджета на жилищно-коммунальное хозяйство</a:t>
            </a:r>
            <a:endParaRPr lang="ru-RU" sz="2000" b="1" dirty="0">
              <a:solidFill>
                <a:srgbClr val="002060"/>
              </a:solidFill>
              <a:effectLst>
                <a:outerShdw blurRad="38100" dist="38100" dir="2700000" algn="tl">
                  <a:srgbClr val="000000">
                    <a:alpha val="43137"/>
                  </a:srgbClr>
                </a:outerShdw>
              </a:effectLst>
            </a:endParaRPr>
          </a:p>
        </p:txBody>
      </p:sp>
      <p:graphicFrame>
        <p:nvGraphicFramePr>
          <p:cNvPr id="4" name="Диаграмма 3"/>
          <p:cNvGraphicFramePr/>
          <p:nvPr/>
        </p:nvGraphicFramePr>
        <p:xfrm>
          <a:off x="428596" y="1285860"/>
          <a:ext cx="4857784" cy="50720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nvGraphicFramePr>
        <p:xfrm>
          <a:off x="4714876" y="1142984"/>
          <a:ext cx="4214810" cy="50006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ru-RU" sz="2400" b="1" dirty="0" smtClean="0">
                <a:solidFill>
                  <a:srgbClr val="002060"/>
                </a:solidFill>
                <a:effectLst>
                  <a:outerShdw blurRad="38100" dist="38100" dir="2700000" algn="tl">
                    <a:srgbClr val="000000">
                      <a:alpha val="43137"/>
                    </a:srgbClr>
                  </a:outerShdw>
                </a:effectLst>
              </a:rPr>
              <a:t>Направление расходов на</a:t>
            </a:r>
            <a:br>
              <a:rPr lang="ru-RU" sz="2400" b="1" dirty="0" smtClean="0">
                <a:solidFill>
                  <a:srgbClr val="002060"/>
                </a:solidFill>
                <a:effectLst>
                  <a:outerShdw blurRad="38100" dist="38100" dir="2700000" algn="tl">
                    <a:srgbClr val="000000">
                      <a:alpha val="43137"/>
                    </a:srgbClr>
                  </a:outerShdw>
                </a:effectLst>
              </a:rPr>
            </a:br>
            <a:r>
              <a:rPr lang="ru-RU" sz="2400" b="1" dirty="0" smtClean="0">
                <a:solidFill>
                  <a:srgbClr val="002060"/>
                </a:solidFill>
                <a:effectLst>
                  <a:outerShdw blurRad="38100" dist="38100" dir="2700000" algn="tl">
                    <a:srgbClr val="000000">
                      <a:alpha val="43137"/>
                    </a:srgbClr>
                  </a:outerShdw>
                </a:effectLst>
              </a:rPr>
              <a:t>жилищно-коммунальное хозяйство</a:t>
            </a:r>
            <a:endParaRPr lang="ru-RU" sz="2400" b="1" dirty="0">
              <a:solidFill>
                <a:srgbClr val="002060"/>
              </a:solidFill>
              <a:effectLst>
                <a:outerShdw blurRad="38100" dist="38100" dir="2700000" algn="tl">
                  <a:srgbClr val="000000">
                    <a:alpha val="43137"/>
                  </a:srgbClr>
                </a:outerShdw>
              </a:effectLst>
            </a:endParaRPr>
          </a:p>
        </p:txBody>
      </p:sp>
      <p:graphicFrame>
        <p:nvGraphicFramePr>
          <p:cNvPr id="6" name="Содержимое 5"/>
          <p:cNvGraphicFramePr>
            <a:graphicFrameLocks noGrp="1"/>
          </p:cNvGraphicFramePr>
          <p:nvPr>
            <p:ph idx="1"/>
          </p:nvPr>
        </p:nvGraphicFramePr>
        <p:xfrm>
          <a:off x="0" y="1000108"/>
          <a:ext cx="9144000"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42844" y="1285860"/>
            <a:ext cx="1071570" cy="369332"/>
          </a:xfrm>
          <a:prstGeom prst="rect">
            <a:avLst/>
          </a:prstGeom>
          <a:noFill/>
        </p:spPr>
        <p:txBody>
          <a:bodyPr wrap="square" rtlCol="0">
            <a:spAutoFit/>
          </a:bodyPr>
          <a:lstStyle/>
          <a:p>
            <a:pPr algn="ctr"/>
            <a:r>
              <a:rPr lang="ru-RU" sz="900" dirty="0" smtClean="0"/>
              <a:t>Жилищное хозяйство</a:t>
            </a:r>
            <a:endParaRPr lang="ru-RU" sz="900" dirty="0"/>
          </a:p>
        </p:txBody>
      </p:sp>
      <p:sp>
        <p:nvSpPr>
          <p:cNvPr id="8" name="TextBox 7"/>
          <p:cNvSpPr txBox="1"/>
          <p:nvPr/>
        </p:nvSpPr>
        <p:spPr>
          <a:xfrm>
            <a:off x="142844" y="2857496"/>
            <a:ext cx="1071570" cy="369332"/>
          </a:xfrm>
          <a:prstGeom prst="rect">
            <a:avLst/>
          </a:prstGeom>
          <a:noFill/>
        </p:spPr>
        <p:txBody>
          <a:bodyPr wrap="square" rtlCol="0">
            <a:spAutoFit/>
          </a:bodyPr>
          <a:lstStyle/>
          <a:p>
            <a:pPr algn="ctr"/>
            <a:r>
              <a:rPr lang="ru-RU" sz="900" dirty="0" smtClean="0"/>
              <a:t>Коммунальное хозяйство</a:t>
            </a:r>
            <a:endParaRPr lang="ru-RU" sz="900" dirty="0"/>
          </a:p>
        </p:txBody>
      </p:sp>
      <p:sp>
        <p:nvSpPr>
          <p:cNvPr id="9" name="TextBox 8"/>
          <p:cNvSpPr txBox="1"/>
          <p:nvPr/>
        </p:nvSpPr>
        <p:spPr>
          <a:xfrm>
            <a:off x="0" y="4500570"/>
            <a:ext cx="1285852" cy="369332"/>
          </a:xfrm>
          <a:prstGeom prst="rect">
            <a:avLst/>
          </a:prstGeom>
          <a:noFill/>
        </p:spPr>
        <p:txBody>
          <a:bodyPr wrap="square" rtlCol="0">
            <a:spAutoFit/>
          </a:bodyPr>
          <a:lstStyle/>
          <a:p>
            <a:endParaRPr lang="ru-RU" sz="900" dirty="0" smtClean="0"/>
          </a:p>
          <a:p>
            <a:pPr algn="ctr"/>
            <a:r>
              <a:rPr lang="ru-RU" sz="900" dirty="0" smtClean="0"/>
              <a:t> Благоустройство  </a:t>
            </a:r>
            <a:endParaRPr lang="ru-RU" sz="900" dirty="0"/>
          </a:p>
        </p:txBody>
      </p:sp>
      <p:sp>
        <p:nvSpPr>
          <p:cNvPr id="10" name="TextBox 9"/>
          <p:cNvSpPr txBox="1"/>
          <p:nvPr/>
        </p:nvSpPr>
        <p:spPr>
          <a:xfrm>
            <a:off x="142844" y="5572140"/>
            <a:ext cx="1071538" cy="784830"/>
          </a:xfrm>
          <a:prstGeom prst="rect">
            <a:avLst/>
          </a:prstGeom>
          <a:noFill/>
        </p:spPr>
        <p:txBody>
          <a:bodyPr wrap="square" rtlCol="0">
            <a:spAutoFit/>
          </a:bodyPr>
          <a:lstStyle/>
          <a:p>
            <a:pPr algn="ctr"/>
            <a:r>
              <a:rPr lang="ru-RU" sz="900" dirty="0" smtClean="0"/>
              <a:t>Другие вопросы</a:t>
            </a:r>
          </a:p>
          <a:p>
            <a:pPr algn="ctr"/>
            <a:r>
              <a:rPr lang="ru-RU" sz="900" dirty="0" smtClean="0"/>
              <a:t> в области  жилищно-коммунального хозяйства</a:t>
            </a:r>
            <a:endParaRPr lang="ru-RU"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00218" y="0"/>
            <a:ext cx="7443782" cy="1357298"/>
          </a:xfrm>
        </p:spPr>
        <p:txBody>
          <a:bodyPr>
            <a:noAutofit/>
          </a:bodyPr>
          <a:lstStyle/>
          <a:p>
            <a:pPr algn="ctr"/>
            <a:r>
              <a:rPr lang="ru-RU" sz="2000" b="1" dirty="0" smtClean="0">
                <a:solidFill>
                  <a:srgbClr val="002060"/>
                </a:solidFill>
                <a:effectLst>
                  <a:outerShdw blurRad="38100" dist="38100" dir="2700000" algn="tl">
                    <a:srgbClr val="000000">
                      <a:alpha val="43137"/>
                    </a:srgbClr>
                  </a:outerShdw>
                </a:effectLst>
                <a:latin typeface="+mn-lt"/>
                <a:ea typeface="Chemal" pitchFamily="50" charset="0"/>
                <a:cs typeface="Arial" pitchFamily="34" charset="0"/>
              </a:rPr>
              <a:t>Контактная информация</a:t>
            </a:r>
          </a:p>
        </p:txBody>
      </p:sp>
      <p:sp>
        <p:nvSpPr>
          <p:cNvPr id="2" name="Содержимое 1"/>
          <p:cNvSpPr>
            <a:spLocks noGrp="1"/>
          </p:cNvSpPr>
          <p:nvPr>
            <p:ph idx="1"/>
          </p:nvPr>
        </p:nvSpPr>
        <p:spPr>
          <a:xfrm>
            <a:off x="457200" y="2071678"/>
            <a:ext cx="8401080" cy="4024322"/>
          </a:xfrm>
        </p:spPr>
        <p:txBody>
          <a:bodyPr>
            <a:normAutofit fontScale="85000" lnSpcReduction="10000"/>
          </a:bodyPr>
          <a:lstStyle/>
          <a:p>
            <a:pPr algn="ctr">
              <a:buNone/>
            </a:pPr>
            <a:endParaRPr lang="ru-RU" sz="1800" dirty="0" smtClean="0">
              <a:latin typeface="Arial" pitchFamily="34" charset="0"/>
              <a:cs typeface="Arial" pitchFamily="34" charset="0"/>
            </a:endParaRPr>
          </a:p>
          <a:p>
            <a:pPr algn="ctr">
              <a:spcBef>
                <a:spcPts val="0"/>
              </a:spcBef>
              <a:buNone/>
            </a:pPr>
            <a:r>
              <a:rPr lang="ru-RU" sz="1800" dirty="0" smtClean="0">
                <a:latin typeface="Arial" pitchFamily="34" charset="0"/>
                <a:cs typeface="Arial" pitchFamily="34" charset="0"/>
              </a:rPr>
              <a:t>Адрес: 649240, Республика Алтай, с.Чемал  ул. Пчелкина,89</a:t>
            </a:r>
          </a:p>
          <a:p>
            <a:pPr algn="ctr">
              <a:spcBef>
                <a:spcPts val="0"/>
              </a:spcBef>
              <a:buNone/>
            </a:pPr>
            <a:endParaRPr lang="ru-RU" sz="1800" dirty="0" smtClean="0">
              <a:latin typeface="Arial" pitchFamily="34" charset="0"/>
              <a:cs typeface="Arial" pitchFamily="34" charset="0"/>
            </a:endParaRPr>
          </a:p>
          <a:p>
            <a:pPr algn="ctr">
              <a:spcBef>
                <a:spcPts val="0"/>
              </a:spcBef>
              <a:buNone/>
            </a:pPr>
            <a:r>
              <a:rPr lang="ru-RU" sz="1800" dirty="0" smtClean="0">
                <a:latin typeface="Arial" pitchFamily="34" charset="0"/>
                <a:cs typeface="Arial" pitchFamily="34" charset="0"/>
              </a:rPr>
              <a:t>Адрес электронной почты: </a:t>
            </a:r>
            <a:r>
              <a:rPr lang="en-US" sz="1800" dirty="0" err="1" smtClean="0">
                <a:latin typeface="Arial" pitchFamily="34" charset="0"/>
                <a:cs typeface="Arial" pitchFamily="34" charset="0"/>
              </a:rPr>
              <a:t>Chemal</a:t>
            </a:r>
            <a:r>
              <a:rPr lang="en-US" sz="1800" dirty="0" smtClean="0">
                <a:latin typeface="Arial" pitchFamily="34" charset="0"/>
                <a:cs typeface="Arial" pitchFamily="34" charset="0"/>
              </a:rPr>
              <a:t>_</a:t>
            </a:r>
            <a:r>
              <a:rPr lang="ru-RU" sz="1800" dirty="0" err="1" smtClean="0">
                <a:latin typeface="Arial" pitchFamily="34" charset="0"/>
                <a:cs typeface="Arial" pitchFamily="34" charset="0"/>
              </a:rPr>
              <a:t>finotdel@mail.ru</a:t>
            </a:r>
            <a:r>
              <a:rPr lang="ru-RU" sz="1800" dirty="0" smtClean="0">
                <a:latin typeface="Arial" pitchFamily="34" charset="0"/>
                <a:cs typeface="Arial" pitchFamily="34" charset="0"/>
              </a:rPr>
              <a:t> </a:t>
            </a:r>
          </a:p>
          <a:p>
            <a:pPr algn="ctr">
              <a:spcBef>
                <a:spcPts val="0"/>
              </a:spcBef>
              <a:buNone/>
            </a:pPr>
            <a:endParaRPr lang="ru-RU" sz="1800" dirty="0" smtClean="0">
              <a:latin typeface="Arial" pitchFamily="34" charset="0"/>
              <a:cs typeface="Arial" pitchFamily="34" charset="0"/>
            </a:endParaRPr>
          </a:p>
          <a:p>
            <a:pPr algn="ctr">
              <a:spcBef>
                <a:spcPts val="0"/>
              </a:spcBef>
              <a:buNone/>
            </a:pPr>
            <a:r>
              <a:rPr lang="ru-RU" sz="1800" dirty="0" smtClean="0">
                <a:latin typeface="Arial" pitchFamily="34" charset="0"/>
                <a:cs typeface="Arial" pitchFamily="34" charset="0"/>
              </a:rPr>
              <a:t>Официальный сайт: Администрация района </a:t>
            </a:r>
          </a:p>
          <a:p>
            <a:pPr algn="ctr">
              <a:spcBef>
                <a:spcPts val="0"/>
              </a:spcBef>
              <a:buNone/>
            </a:pPr>
            <a:r>
              <a:rPr lang="en-US" sz="1800" dirty="0" smtClean="0">
                <a:solidFill>
                  <a:srgbClr val="FFFF99"/>
                </a:solidFill>
                <a:latin typeface="Arial" pitchFamily="34" charset="0"/>
                <a:cs typeface="Arial" pitchFamily="34" charset="0"/>
                <a:hlinkClick r:id="rId2"/>
              </a:rPr>
              <a:t>http://www.chemal-altai.ru</a:t>
            </a:r>
            <a:endParaRPr lang="ru-RU" sz="1800" dirty="0" smtClean="0">
              <a:solidFill>
                <a:srgbClr val="FFFF99"/>
              </a:solidFill>
              <a:latin typeface="Arial" pitchFamily="34" charset="0"/>
              <a:cs typeface="Arial" pitchFamily="34" charset="0"/>
            </a:endParaRPr>
          </a:p>
          <a:p>
            <a:pPr algn="ctr">
              <a:spcBef>
                <a:spcPts val="0"/>
              </a:spcBef>
              <a:buNone/>
            </a:pPr>
            <a:endParaRPr lang="ru-RU" sz="1800" dirty="0" smtClean="0">
              <a:latin typeface="Arial" pitchFamily="34" charset="0"/>
              <a:cs typeface="Arial" pitchFamily="34" charset="0"/>
            </a:endParaRPr>
          </a:p>
          <a:p>
            <a:pPr algn="ctr">
              <a:spcBef>
                <a:spcPts val="0"/>
              </a:spcBef>
              <a:buNone/>
            </a:pPr>
            <a:r>
              <a:rPr lang="ru-RU" sz="1800" dirty="0" smtClean="0">
                <a:latin typeface="Arial" pitchFamily="34" charset="0"/>
                <a:cs typeface="Arial" pitchFamily="34" charset="0"/>
              </a:rPr>
              <a:t>Телефон: (388 4</a:t>
            </a:r>
            <a:r>
              <a:rPr lang="en-US" sz="1800" dirty="0" smtClean="0">
                <a:latin typeface="Arial" pitchFamily="34" charset="0"/>
                <a:cs typeface="Arial" pitchFamily="34" charset="0"/>
              </a:rPr>
              <a:t>1</a:t>
            </a:r>
            <a:r>
              <a:rPr lang="ru-RU" sz="1800" dirty="0" smtClean="0">
                <a:latin typeface="Arial" pitchFamily="34" charset="0"/>
                <a:cs typeface="Arial" pitchFamily="34" charset="0"/>
              </a:rPr>
              <a:t>)22-</a:t>
            </a:r>
            <a:r>
              <a:rPr lang="en-US" sz="1800" dirty="0" smtClean="0">
                <a:latin typeface="Arial" pitchFamily="34" charset="0"/>
                <a:cs typeface="Arial" pitchFamily="34" charset="0"/>
              </a:rPr>
              <a:t>8</a:t>
            </a:r>
            <a:r>
              <a:rPr lang="ru-RU" sz="1800" dirty="0" smtClean="0">
                <a:latin typeface="Arial" pitchFamily="34" charset="0"/>
                <a:cs typeface="Arial" pitchFamily="34" charset="0"/>
              </a:rPr>
              <a:t>-</a:t>
            </a:r>
            <a:r>
              <a:rPr lang="en-US" sz="1800" dirty="0" smtClean="0">
                <a:latin typeface="Arial" pitchFamily="34" charset="0"/>
                <a:cs typeface="Arial" pitchFamily="34" charset="0"/>
              </a:rPr>
              <a:t>5</a:t>
            </a:r>
            <a:r>
              <a:rPr lang="ru-RU" sz="1800" dirty="0" smtClean="0">
                <a:latin typeface="Arial" pitchFamily="34" charset="0"/>
                <a:cs typeface="Arial" pitchFamily="34" charset="0"/>
              </a:rPr>
              <a:t>0</a:t>
            </a:r>
          </a:p>
          <a:p>
            <a:pPr algn="ctr">
              <a:spcBef>
                <a:spcPts val="0"/>
              </a:spcBef>
              <a:buNone/>
            </a:pPr>
            <a:endParaRPr lang="ru-RU" sz="1800" dirty="0" smtClean="0">
              <a:latin typeface="Arial" pitchFamily="34" charset="0"/>
              <a:cs typeface="Arial" pitchFamily="34" charset="0"/>
            </a:endParaRPr>
          </a:p>
          <a:p>
            <a:pPr algn="ctr">
              <a:spcBef>
                <a:spcPts val="0"/>
              </a:spcBef>
              <a:buNone/>
            </a:pPr>
            <a:endParaRPr lang="ru-RU" sz="1800" dirty="0" smtClean="0">
              <a:latin typeface="Arial" pitchFamily="34" charset="0"/>
              <a:cs typeface="Arial" pitchFamily="34" charset="0"/>
            </a:endParaRPr>
          </a:p>
          <a:p>
            <a:pPr algn="ctr">
              <a:spcBef>
                <a:spcPts val="0"/>
              </a:spcBef>
              <a:buNone/>
            </a:pPr>
            <a:r>
              <a:rPr lang="ru-RU" sz="1800" dirty="0" smtClean="0">
                <a:latin typeface="Arial" pitchFamily="34" charset="0"/>
                <a:cs typeface="Arial" pitchFamily="34" charset="0"/>
              </a:rPr>
              <a:t>	График работы: 8</a:t>
            </a:r>
            <a:r>
              <a:rPr lang="ru-RU" sz="1800" u="sng" baseline="30000" dirty="0" smtClean="0">
                <a:latin typeface="Arial" pitchFamily="34" charset="0"/>
                <a:cs typeface="Arial" pitchFamily="34" charset="0"/>
              </a:rPr>
              <a:t>00 </a:t>
            </a:r>
            <a:r>
              <a:rPr lang="ru-RU" sz="1800" baseline="30000" dirty="0" smtClean="0">
                <a:latin typeface="Arial" pitchFamily="34" charset="0"/>
                <a:cs typeface="Arial" pitchFamily="34" charset="0"/>
              </a:rPr>
              <a:t>  </a:t>
            </a:r>
            <a:r>
              <a:rPr lang="ru-RU" sz="1800" dirty="0" smtClean="0">
                <a:latin typeface="Arial" pitchFamily="34" charset="0"/>
                <a:cs typeface="Arial" pitchFamily="34" charset="0"/>
              </a:rPr>
              <a:t>– 16</a:t>
            </a:r>
            <a:r>
              <a:rPr lang="ru-RU" sz="1800" u="sng" baseline="30000" dirty="0" smtClean="0">
                <a:latin typeface="Arial" pitchFamily="34" charset="0"/>
                <a:cs typeface="Arial" pitchFamily="34" charset="0"/>
              </a:rPr>
              <a:t>12</a:t>
            </a:r>
          </a:p>
          <a:p>
            <a:pPr algn="ctr">
              <a:spcBef>
                <a:spcPts val="0"/>
              </a:spcBef>
              <a:buNone/>
            </a:pPr>
            <a:r>
              <a:rPr lang="ru-RU" sz="1800" dirty="0" smtClean="0">
                <a:latin typeface="Arial" pitchFamily="34" charset="0"/>
                <a:cs typeface="Arial" pitchFamily="34" charset="0"/>
              </a:rPr>
              <a:t>	Перерыв: 13</a:t>
            </a:r>
            <a:r>
              <a:rPr lang="ru-RU" sz="1800" u="sng" baseline="30000" dirty="0" smtClean="0">
                <a:latin typeface="Arial" pitchFamily="34" charset="0"/>
                <a:cs typeface="Arial" pitchFamily="34" charset="0"/>
              </a:rPr>
              <a:t>00 </a:t>
            </a:r>
            <a:r>
              <a:rPr lang="ru-RU" sz="1800" baseline="30000" dirty="0" smtClean="0">
                <a:latin typeface="Arial" pitchFamily="34" charset="0"/>
                <a:cs typeface="Arial" pitchFamily="34" charset="0"/>
              </a:rPr>
              <a:t>  </a:t>
            </a:r>
            <a:r>
              <a:rPr lang="ru-RU" sz="1800" dirty="0" smtClean="0">
                <a:latin typeface="Arial" pitchFamily="34" charset="0"/>
                <a:cs typeface="Arial" pitchFamily="34" charset="0"/>
              </a:rPr>
              <a:t>– 14</a:t>
            </a:r>
            <a:r>
              <a:rPr lang="ru-RU" sz="1800" u="sng" baseline="30000" dirty="0" smtClean="0">
                <a:latin typeface="Arial" pitchFamily="34" charset="0"/>
                <a:cs typeface="Arial" pitchFamily="34" charset="0"/>
              </a:rPr>
              <a:t>00</a:t>
            </a:r>
          </a:p>
          <a:p>
            <a:pPr algn="ctr">
              <a:spcBef>
                <a:spcPts val="0"/>
              </a:spcBef>
              <a:buNone/>
            </a:pPr>
            <a:r>
              <a:rPr lang="ru-RU" sz="1800" dirty="0" smtClean="0">
                <a:latin typeface="Arial" pitchFamily="34" charset="0"/>
                <a:cs typeface="Arial" pitchFamily="34" charset="0"/>
              </a:rPr>
              <a:t>Выходные: суббота, воскресенье</a:t>
            </a:r>
          </a:p>
          <a:p>
            <a:pPr algn="ctr">
              <a:spcBef>
                <a:spcPts val="0"/>
              </a:spcBef>
              <a:buNone/>
            </a:pPr>
            <a:endParaRPr lang="ru-RU" sz="1800" dirty="0" smtClean="0">
              <a:latin typeface="Arial" pitchFamily="34" charset="0"/>
              <a:cs typeface="Arial" pitchFamily="34" charset="0"/>
            </a:endParaRPr>
          </a:p>
          <a:p>
            <a:pPr algn="r">
              <a:spcBef>
                <a:spcPts val="0"/>
              </a:spcBef>
              <a:buNone/>
            </a:pPr>
            <a:endParaRPr lang="ru-RU" sz="1800" dirty="0" smtClean="0">
              <a:latin typeface="Arial" pitchFamily="34" charset="0"/>
              <a:cs typeface="Arial" pitchFamily="34" charset="0"/>
            </a:endParaRPr>
          </a:p>
          <a:p>
            <a:pPr algn="ctr">
              <a:spcBef>
                <a:spcPts val="0"/>
              </a:spcBef>
              <a:buNone/>
            </a:pPr>
            <a:r>
              <a:rPr lang="ru-RU" sz="1800" dirty="0" smtClean="0">
                <a:latin typeface="Arial" pitchFamily="34" charset="0"/>
                <a:cs typeface="Arial" pitchFamily="34" charset="0"/>
              </a:rPr>
              <a:t>Начальник Финансового отдела </a:t>
            </a:r>
          </a:p>
          <a:p>
            <a:pPr algn="ctr">
              <a:spcBef>
                <a:spcPts val="0"/>
              </a:spcBef>
              <a:buNone/>
            </a:pPr>
            <a:r>
              <a:rPr lang="ru-RU" sz="1800" dirty="0" smtClean="0">
                <a:latin typeface="Arial" pitchFamily="34" charset="0"/>
                <a:cs typeface="Arial" pitchFamily="34" charset="0"/>
              </a:rPr>
              <a:t>Администрации Чемальского района </a:t>
            </a:r>
          </a:p>
          <a:p>
            <a:pPr algn="ctr">
              <a:spcBef>
                <a:spcPts val="0"/>
              </a:spcBef>
              <a:buNone/>
            </a:pPr>
            <a:r>
              <a:rPr lang="ru-RU" sz="1800" dirty="0" smtClean="0">
                <a:latin typeface="Arial" pitchFamily="34" charset="0"/>
                <a:cs typeface="Arial" pitchFamily="34" charset="0"/>
              </a:rPr>
              <a:t>Тоорчукова Любовь Викторовна</a:t>
            </a:r>
          </a:p>
          <a:p>
            <a:pPr algn="r">
              <a:spcBef>
                <a:spcPts val="0"/>
              </a:spcBef>
              <a:buNone/>
            </a:pPr>
            <a:endParaRPr lang="ru-RU" sz="1800" dirty="0" smtClean="0">
              <a:latin typeface="Arial" pitchFamily="34" charset="0"/>
              <a:cs typeface="Arial" pitchFamily="34" charset="0"/>
            </a:endParaRPr>
          </a:p>
          <a:p>
            <a:pPr algn="ctr">
              <a:buNone/>
            </a:pPr>
            <a:endParaRPr lang="ru-RU" sz="1800" dirty="0">
              <a:latin typeface="Arial" pitchFamily="34" charset="0"/>
              <a:cs typeface="Arial" pitchFamily="34" charset="0"/>
            </a:endParaRPr>
          </a:p>
        </p:txBody>
      </p:sp>
      <p:pic>
        <p:nvPicPr>
          <p:cNvPr id="9" name="Рисунок 8" descr="https://avatars.mds.yandex.net/i?id=af0072014a6469125484834178a7e3c0924708e9-6945470-images-thumbs&amp;n=13"/>
          <p:cNvPicPr/>
          <p:nvPr/>
        </p:nvPicPr>
        <p:blipFill>
          <a:blip r:embed="rId3"/>
          <a:srcRect/>
          <a:stretch>
            <a:fillRect/>
          </a:stretch>
        </p:blipFill>
        <p:spPr bwMode="auto">
          <a:xfrm>
            <a:off x="285720" y="428604"/>
            <a:ext cx="2286016" cy="1690866"/>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3215</TotalTime>
  <Words>3800</Words>
  <Application>Microsoft Office PowerPoint</Application>
  <PresentationFormat>Экран (4:3)</PresentationFormat>
  <Paragraphs>626</Paragraphs>
  <Slides>41</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Трек</vt:lpstr>
      <vt:lpstr>Слайд 1</vt:lpstr>
      <vt:lpstr>Слайд 2</vt:lpstr>
      <vt:lpstr>Бюджет для граждан познакомит Вас с исполнением бюджета муниципального образования за 2023 год.</vt:lpstr>
      <vt:lpstr>Гражданин и его участие в бюджетном процессе </vt:lpstr>
      <vt:lpstr>ОСНОВНЫЕ ПОНЯТИЯ</vt:lpstr>
      <vt:lpstr>Слайд 6</vt:lpstr>
      <vt:lpstr>Что понимается под исполнением бюджета?</vt:lpstr>
      <vt:lpstr>Основные направления бюджетной политики  в 2023 году</vt:lpstr>
      <vt:lpstr>Меры направленные на повышение эффективности использования бюджетных средств</vt:lpstr>
      <vt:lpstr>Слайд 10</vt:lpstr>
      <vt:lpstr>Участники бюджетного процесса</vt:lpstr>
      <vt:lpstr>Основные параметры исполнения бюджета  за 2023 год</vt:lpstr>
      <vt:lpstr>Состав доходов бюджета</vt:lpstr>
      <vt:lpstr>Исполнение доходной части бюджета</vt:lpstr>
      <vt:lpstr>Нормативы зачисления налоговых и неналоговых доходов в бюджет МО «Чемальский район» в 2023 году</vt:lpstr>
      <vt:lpstr>Структура доходной части бюджета  МО «Чемальский район» на 2024-2026 г.  (тыс. руб.)</vt:lpstr>
      <vt:lpstr>Структура налоговых доходов (тыс. руб.)</vt:lpstr>
      <vt:lpstr>Структура неналоговых доходов тыс. руб.</vt:lpstr>
      <vt:lpstr>Структура безвозмездных поступлений  от других бюджетов бюджетной системы Российской Федерации тыс. руб.</vt:lpstr>
      <vt:lpstr>Слайд 20</vt:lpstr>
      <vt:lpstr>Ведомственная структура расходов местного бюджета  (тыс. руб.)</vt:lpstr>
      <vt:lpstr>Распределение бюджетных ассигнований местного бюджета в 2023 год по разделам  классификации расходов бюджета</vt:lpstr>
      <vt:lpstr>Муниципальные программы на 2023 год</vt:lpstr>
      <vt:lpstr>Слайд 24</vt:lpstr>
      <vt:lpstr>Слайд 25</vt:lpstr>
      <vt:lpstr>Расходы бюджета на социальную сферу  в 2023 году  (тыс. руб.)</vt:lpstr>
      <vt:lpstr>Образование</vt:lpstr>
      <vt:lpstr>Направление расходов бюджета на образование в 2023 году</vt:lpstr>
      <vt:lpstr>Расходы бюджета на образование  в сумме 571664,6 тыс. руб.</vt:lpstr>
      <vt:lpstr>Культура, кинематография</vt:lpstr>
      <vt:lpstr>Расходы бюджета на  культуру, кинематографию   в сумме 56024,4 тыс. руб. </vt:lpstr>
      <vt:lpstr> Расходы бюджета на социальную политику  в сумме 5258,3 тыс. руб.</vt:lpstr>
      <vt:lpstr>Физическая культура и спорт</vt:lpstr>
      <vt:lpstr> Направление расходов бюджета на физкультуру и спорт в 2023 году   в сумме 39311,2 тыс. руб.</vt:lpstr>
      <vt:lpstr>Расходы бюджета на общегосударственные вопросы  в сумме 65694,0 тыс. руб.</vt:lpstr>
      <vt:lpstr>Направление расходов  бюджета на общегосударственные вопросы</vt:lpstr>
      <vt:lpstr>Расходы бюджета на национальную экономику  в сумме 24546,5 тыс. руб.</vt:lpstr>
      <vt:lpstr>Направление расходов  бюджета на  национальную экономику</vt:lpstr>
      <vt:lpstr>Расходы бюджета на жилищно-коммунальное хозяйство</vt:lpstr>
      <vt:lpstr>Направление расходов на жилищно-коммунальное хозяйство</vt:lpstr>
      <vt:lpstr>Контактная информация</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PC</dc:creator>
  <cp:lastModifiedBy>DOHOD</cp:lastModifiedBy>
  <cp:revision>316</cp:revision>
  <dcterms:created xsi:type="dcterms:W3CDTF">2024-04-19T08:43:14Z</dcterms:created>
  <dcterms:modified xsi:type="dcterms:W3CDTF">2024-06-05T07:18:19Z</dcterms:modified>
</cp:coreProperties>
</file>